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8" r:id="rId5"/>
    <p:sldId id="269" r:id="rId6"/>
    <p:sldId id="270" r:id="rId7"/>
    <p:sldId id="271" r:id="rId8"/>
    <p:sldId id="272" r:id="rId9"/>
    <p:sldId id="273" r:id="rId10"/>
    <p:sldId id="265" r:id="rId11"/>
    <p:sldId id="261" r:id="rId12"/>
    <p:sldId id="274" r:id="rId13"/>
    <p:sldId id="275" r:id="rId14"/>
    <p:sldId id="278" r:id="rId15"/>
    <p:sldId id="277" r:id="rId16"/>
    <p:sldId id="280" r:id="rId17"/>
    <p:sldId id="281" r:id="rId18"/>
    <p:sldId id="279" r:id="rId19"/>
    <p:sldId id="262" r:id="rId20"/>
    <p:sldId id="263" r:id="rId21"/>
    <p:sldId id="264" r:id="rId22"/>
    <p:sldId id="266" r:id="rId23"/>
    <p:sldId id="282" r:id="rId24"/>
    <p:sldId id="267"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7"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286992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391392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79737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121982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26630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344446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340463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85347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26650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147398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D25574-FFBE-496B-BFF8-0E29C5E08E86}" type="datetimeFigureOut">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D1EB3C-7815-41EB-ACBA-6D463E274D20}" type="slidenum">
              <a:rPr lang="en-US" smtClean="0"/>
              <a:t>‹#›</a:t>
            </a:fld>
            <a:endParaRPr lang="en-US" dirty="0"/>
          </a:p>
        </p:txBody>
      </p:sp>
    </p:spTree>
    <p:extLst>
      <p:ext uri="{BB962C8B-B14F-4D97-AF65-F5344CB8AC3E}">
        <p14:creationId xmlns:p14="http://schemas.microsoft.com/office/powerpoint/2010/main" val="20709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25574-FFBE-496B-BFF8-0E29C5E08E86}" type="datetimeFigureOut">
              <a:rPr lang="en-US" smtClean="0"/>
              <a:t>6/8/2024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1EB3C-7815-41EB-ACBA-6D463E274D20}" type="slidenum">
              <a:rPr lang="en-US" smtClean="0"/>
              <a:t>‹#›</a:t>
            </a:fld>
            <a:endParaRPr lang="en-US" dirty="0"/>
          </a:p>
        </p:txBody>
      </p:sp>
    </p:spTree>
    <p:extLst>
      <p:ext uri="{BB962C8B-B14F-4D97-AF65-F5344CB8AC3E}">
        <p14:creationId xmlns:p14="http://schemas.microsoft.com/office/powerpoint/2010/main" val="3050437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eterscarfe.com/ptbtutorials.html" TargetMode="External"/><Relationship Id="rId2" Type="http://schemas.openxmlformats.org/officeDocument/2006/relationships/hyperlink" Target="http://psychtoolbox.org/" TargetMode="External"/><Relationship Id="rId1" Type="http://schemas.openxmlformats.org/officeDocument/2006/relationships/slideLayout" Target="../slideLayouts/slideLayout2.xml"/><Relationship Id="rId4" Type="http://schemas.openxmlformats.org/officeDocument/2006/relationships/hyperlink" Target="http://psychtoolbox.org/requirement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78" y="414910"/>
            <a:ext cx="10058400" cy="5363908"/>
          </a:xfrm>
          <a:prstGeom prst="rect">
            <a:avLst/>
          </a:prstGeom>
        </p:spPr>
      </p:pic>
    </p:spTree>
    <p:extLst>
      <p:ext uri="{BB962C8B-B14F-4D97-AF65-F5344CB8AC3E}">
        <p14:creationId xmlns:p14="http://schemas.microsoft.com/office/powerpoint/2010/main" val="98569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5266185" cy="830997"/>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Handling Mouse and Keyboard Inputs</a:t>
            </a: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2079" y="1101222"/>
            <a:ext cx="9591299" cy="5970737"/>
          </a:xfrm>
          <a:prstGeom prst="rect">
            <a:avLst/>
          </a:prstGeom>
          <a:noFill/>
        </p:spPr>
        <p:txBody>
          <a:bodyPr wrap="square" rtlCol="0">
            <a:spAutoFit/>
          </a:bodyPr>
          <a:lstStyle/>
          <a:p>
            <a:r>
              <a:rPr lang="en-US" b="1" dirty="0" smtClean="0">
                <a:solidFill>
                  <a:schemeClr val="accent6"/>
                </a:solidFill>
                <a:latin typeface="Times New Roman" panose="02020603050405020304" pitchFamily="18" charset="0"/>
                <a:cs typeface="Times New Roman" panose="02020603050405020304" pitchFamily="18" charset="0"/>
              </a:rPr>
              <a:t>Keyboard</a:t>
            </a:r>
            <a:r>
              <a:rPr lang="en-US" b="1" dirty="0" smtClean="0">
                <a:solidFill>
                  <a:schemeClr val="accent6"/>
                </a:solidFill>
                <a:latin typeface="Times New Roman" panose="02020603050405020304" pitchFamily="18" charset="0"/>
                <a:cs typeface="Times New Roman" panose="02020603050405020304" pitchFamily="18" charset="0"/>
              </a:rPr>
              <a:t>:</a:t>
            </a:r>
          </a:p>
          <a:p>
            <a:endParaRPr lang="en-US" b="1" dirty="0" smtClean="0">
              <a:solidFill>
                <a:schemeClr val="accent6"/>
              </a:solidFill>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Kbname</a:t>
            </a:r>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keyIsDown,secs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keyCode</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KbCheck</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KbStrokeWait</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a:lnSpc>
                <a:spcPct val="107000"/>
              </a:lnSpc>
              <a:spcAft>
                <a:spcPts val="8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KbQueueCreate</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KbQueueStart</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KbQueueCheck</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KbQueueStop</a:t>
            </a:r>
            <a:r>
              <a:rPr lang="en-US" b="1" dirty="0">
                <a:latin typeface="Times New Roman" panose="02020603050405020304" pitchFamily="18" charset="0"/>
                <a:ea typeface="Calibri" panose="020F0502020204030204" pitchFamily="34" charset="0"/>
                <a:cs typeface="Times New Roman" panose="02020603050405020304" pitchFamily="18" charset="0"/>
              </a:rPr>
              <a:t>: These functions provide a more advanced and flexible way of handling keyboard input by setting up a queue to capture key presses</a:t>
            </a:r>
            <a:r>
              <a:rPr lang="en-US" b="1"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err="1" smtClean="0">
                <a:latin typeface="Times New Roman" panose="02020603050405020304" pitchFamily="18" charset="0"/>
                <a:cs typeface="Times New Roman" panose="02020603050405020304" pitchFamily="18" charset="0"/>
              </a:rPr>
              <a:t>GetSecs</a:t>
            </a:r>
            <a:endParaRPr lang="en-US" b="1" dirty="0" smtClean="0">
              <a:latin typeface="Times New Roman" panose="02020603050405020304" pitchFamily="18" charset="0"/>
              <a:cs typeface="Times New Roman" panose="02020603050405020304" pitchFamily="18" charset="0"/>
            </a:endParaRPr>
          </a:p>
          <a:p>
            <a:pPr>
              <a:lnSpc>
                <a:spcPct val="107000"/>
              </a:lnSpc>
              <a:spcAft>
                <a:spcPts val="800"/>
              </a:spcAft>
            </a:pPr>
            <a:r>
              <a:rPr lang="en-US" b="1" dirty="0" err="1" smtClean="0">
                <a:latin typeface="Times New Roman" panose="02020603050405020304" pitchFamily="18" charset="0"/>
                <a:cs typeface="Times New Roman" panose="02020603050405020304" pitchFamily="18" charset="0"/>
              </a:rPr>
              <a:t>WaitSecs</a:t>
            </a:r>
            <a:r>
              <a:rPr lang="en-US" b="1" dirty="0" smtClean="0">
                <a:latin typeface="Times New Roman" panose="02020603050405020304" pitchFamily="18" charset="0"/>
                <a:cs typeface="Times New Roman" panose="02020603050405020304" pitchFamily="18" charset="0"/>
              </a:rPr>
              <a:t> </a:t>
            </a:r>
          </a:p>
          <a:p>
            <a:pPr>
              <a:lnSpc>
                <a:spcPct val="107000"/>
              </a:lnSpc>
              <a:spcAft>
                <a:spcPts val="800"/>
              </a:spcAft>
            </a:pPr>
            <a:endParaRPr lang="en-US" b="1" dirty="0">
              <a:latin typeface="Times New Roman" panose="02020603050405020304" pitchFamily="18" charset="0"/>
              <a:cs typeface="Times New Roman" panose="02020603050405020304" pitchFamily="18" charset="0"/>
            </a:endParaRPr>
          </a:p>
          <a:p>
            <a:pPr>
              <a:lnSpc>
                <a:spcPct val="107000"/>
              </a:lnSpc>
              <a:spcAft>
                <a:spcPts val="800"/>
              </a:spcAft>
            </a:pPr>
            <a:r>
              <a:rPr lang="en-US" b="1" dirty="0" err="1">
                <a:latin typeface="Times New Roman" panose="02020603050405020304" pitchFamily="18" charset="0"/>
                <a:cs typeface="Times New Roman" panose="02020603050405020304" pitchFamily="18" charset="0"/>
              </a:rPr>
              <a:t>activeKeys</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KbName</a:t>
            </a:r>
            <a:r>
              <a:rPr lang="en-US" b="1" dirty="0">
                <a:latin typeface="Times New Roman" panose="02020603050405020304" pitchFamily="18" charset="0"/>
                <a:cs typeface="Times New Roman" panose="02020603050405020304" pitchFamily="18" charset="0"/>
              </a:rPr>
              <a:t>('space'), </a:t>
            </a:r>
            <a:r>
              <a:rPr lang="en-US" b="1" dirty="0" err="1">
                <a:latin typeface="Times New Roman" panose="02020603050405020304" pitchFamily="18" charset="0"/>
                <a:cs typeface="Times New Roman" panose="02020603050405020304" pitchFamily="18" charset="0"/>
              </a:rPr>
              <a:t>KbName</a:t>
            </a:r>
            <a:r>
              <a:rPr lang="en-US" b="1" dirty="0">
                <a:latin typeface="Times New Roman" panose="02020603050405020304" pitchFamily="18" charset="0"/>
                <a:cs typeface="Times New Roman" panose="02020603050405020304" pitchFamily="18" charset="0"/>
              </a:rPr>
              <a:t>('ESCAPE</a:t>
            </a:r>
            <a:r>
              <a:rPr lang="en-US" b="1" dirty="0" smtClean="0">
                <a:latin typeface="Times New Roman" panose="02020603050405020304" pitchFamily="18" charset="0"/>
                <a:cs typeface="Times New Roman" panose="02020603050405020304" pitchFamily="18" charset="0"/>
              </a:rPr>
              <a:t>')];</a:t>
            </a:r>
          </a:p>
          <a:p>
            <a:pPr>
              <a:lnSpc>
                <a:spcPct val="107000"/>
              </a:lnSpc>
              <a:spcAft>
                <a:spcPts val="800"/>
              </a:spcAft>
            </a:pPr>
            <a:r>
              <a:rPr lang="en-US" b="1" dirty="0" err="1" smtClean="0">
                <a:latin typeface="Times New Roman" panose="02020603050405020304" pitchFamily="18" charset="0"/>
                <a:cs typeface="Times New Roman" panose="02020603050405020304" pitchFamily="18" charset="0"/>
              </a:rPr>
              <a:t>RestrictKeysForKbCheck</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activeKeys</a:t>
            </a:r>
            <a:r>
              <a:rPr lang="en-US"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861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4479111"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Drawing </a:t>
            </a:r>
            <a:r>
              <a:rPr lang="en-US" sz="2400" b="1" dirty="0">
                <a:latin typeface="Times New Roman" panose="02020603050405020304" pitchFamily="18" charset="0"/>
                <a:cs typeface="Times New Roman" panose="02020603050405020304" pitchFamily="18" charset="0"/>
              </a:rPr>
              <a:t>Basic Shapes and Lines</a:t>
            </a: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4221" y="1252971"/>
            <a:ext cx="9042659"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Screen('</a:t>
            </a:r>
            <a:r>
              <a:rPr lang="en-US" sz="2000" dirty="0" err="1">
                <a:latin typeface="Times New Roman" panose="02020603050405020304" pitchFamily="18" charset="0"/>
                <a:cs typeface="Times New Roman" panose="02020603050405020304" pitchFamily="18" charset="0"/>
              </a:rPr>
              <a:t>DrawDots</a:t>
            </a:r>
            <a:r>
              <a:rPr lang="en-US" sz="2000" dirty="0">
                <a:latin typeface="Times New Roman" panose="02020603050405020304" pitchFamily="18" charset="0"/>
                <a:cs typeface="Times New Roman" panose="02020603050405020304" pitchFamily="18" charset="0"/>
              </a:rPr>
              <a:t>', window, [</a:t>
            </a:r>
            <a:r>
              <a:rPr lang="en-US" sz="2000" dirty="0" err="1">
                <a:latin typeface="Times New Roman" panose="02020603050405020304" pitchFamily="18" charset="0"/>
                <a:cs typeface="Times New Roman" panose="02020603050405020304" pitchFamily="18" charset="0"/>
              </a:rPr>
              <a:t>dotXpos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dotYpos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dotSizePix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dotColor</a:t>
            </a:r>
            <a:r>
              <a:rPr lang="en-US" sz="2000" dirty="0">
                <a:latin typeface="Times New Roman" panose="02020603050405020304" pitchFamily="18" charset="0"/>
                <a:cs typeface="Times New Roman" panose="02020603050405020304" pitchFamily="18" charset="0"/>
              </a:rPr>
              <a:t>, [], 2);</a:t>
            </a:r>
          </a:p>
        </p:txBody>
      </p:sp>
      <p:sp>
        <p:nvSpPr>
          <p:cNvPr id="13" name="Rectangle 12"/>
          <p:cNvSpPr/>
          <p:nvPr/>
        </p:nvSpPr>
        <p:spPr>
          <a:xfrm>
            <a:off x="284221" y="1958718"/>
            <a:ext cx="2582758"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Screen('Flip', window);</a:t>
            </a:r>
          </a:p>
        </p:txBody>
      </p:sp>
      <p:sp>
        <p:nvSpPr>
          <p:cNvPr id="16" name="Rectangle 15"/>
          <p:cNvSpPr/>
          <p:nvPr/>
        </p:nvSpPr>
        <p:spPr>
          <a:xfrm>
            <a:off x="2719136" y="2004884"/>
            <a:ext cx="7563853" cy="646331"/>
          </a:xfrm>
          <a:prstGeom prst="rect">
            <a:avLst/>
          </a:prstGeom>
        </p:spPr>
        <p:txBody>
          <a:bodyPr wrap="square">
            <a:spAutoFit/>
          </a:bodyPr>
          <a:lstStyle/>
          <a:p>
            <a:r>
              <a:rPr lang="en-US" dirty="0" smtClean="0">
                <a:solidFill>
                  <a:schemeClr val="accent6"/>
                </a:solidFill>
                <a:latin typeface="Times New Roman" panose="02020603050405020304" pitchFamily="18" charset="0"/>
                <a:cs typeface="Times New Roman" panose="02020603050405020304" pitchFamily="18" charset="0"/>
              </a:rPr>
              <a:t>%This </a:t>
            </a:r>
            <a:r>
              <a:rPr lang="en-US" dirty="0">
                <a:solidFill>
                  <a:schemeClr val="accent6"/>
                </a:solidFill>
                <a:latin typeface="Times New Roman" panose="02020603050405020304" pitchFamily="18" charset="0"/>
                <a:cs typeface="Times New Roman" panose="02020603050405020304" pitchFamily="18" charset="0"/>
              </a:rPr>
              <a:t>command basically draws all of our previous</a:t>
            </a:r>
          </a:p>
          <a:p>
            <a:r>
              <a:rPr lang="en-US" dirty="0">
                <a:solidFill>
                  <a:schemeClr val="accent6"/>
                </a:solidFill>
                <a:latin typeface="Times New Roman" panose="02020603050405020304" pitchFamily="18" charset="0"/>
                <a:cs typeface="Times New Roman" panose="02020603050405020304" pitchFamily="18" charset="0"/>
              </a:rPr>
              <a:t>% commands onto the screen</a:t>
            </a:r>
          </a:p>
        </p:txBody>
      </p:sp>
      <p:sp>
        <p:nvSpPr>
          <p:cNvPr id="7" name="Rectangle 6"/>
          <p:cNvSpPr/>
          <p:nvPr/>
        </p:nvSpPr>
        <p:spPr>
          <a:xfrm>
            <a:off x="284221" y="4073200"/>
            <a:ext cx="6963125" cy="1600438"/>
          </a:xfrm>
          <a:prstGeom prst="rect">
            <a:avLst/>
          </a:prstGeom>
        </p:spPr>
        <p:txBody>
          <a:bodyPr wrap="none">
            <a:spAutoFit/>
          </a:bodyPr>
          <a:lstStyle/>
          <a:p>
            <a:r>
              <a:rPr lang="en-US" sz="2000" dirty="0" err="1">
                <a:latin typeface="Times New Roman" panose="02020603050405020304" pitchFamily="18" charset="0"/>
                <a:cs typeface="Times New Roman" panose="02020603050405020304" pitchFamily="18" charset="0"/>
              </a:rPr>
              <a:t>baseRect</a:t>
            </a:r>
            <a:r>
              <a:rPr lang="en-US" sz="2000" dirty="0">
                <a:latin typeface="Times New Roman" panose="02020603050405020304" pitchFamily="18" charset="0"/>
                <a:cs typeface="Times New Roman" panose="02020603050405020304" pitchFamily="18" charset="0"/>
              </a:rPr>
              <a:t> = [0 0 200 250</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accent6"/>
                </a:solidFill>
                <a:latin typeface="Times New Roman" panose="02020603050405020304" pitchFamily="18" charset="0"/>
                <a:cs typeface="Times New Roman" panose="02020603050405020304" pitchFamily="18" charset="0"/>
              </a:rPr>
              <a:t>%size of the rectangle</a:t>
            </a:r>
          </a:p>
          <a:p>
            <a:r>
              <a:rPr lang="en-US" sz="2000" dirty="0" err="1">
                <a:latin typeface="Times New Roman" panose="02020603050405020304" pitchFamily="18" charset="0"/>
                <a:cs typeface="Times New Roman" panose="02020603050405020304" pitchFamily="18" charset="0"/>
              </a:rPr>
              <a:t>centeredRect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CenterRectOnPointd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baseRect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xCenter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yCenter</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rectColor</a:t>
            </a:r>
            <a:r>
              <a:rPr lang="en-US" sz="2000" dirty="0">
                <a:latin typeface="Times New Roman" panose="02020603050405020304" pitchFamily="18" charset="0"/>
                <a:cs typeface="Times New Roman" panose="02020603050405020304" pitchFamily="18" charset="0"/>
              </a:rPr>
              <a:t> = [1 0 0</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accent6"/>
                </a:solidFill>
                <a:latin typeface="Times New Roman" panose="02020603050405020304" pitchFamily="18" charset="0"/>
                <a:cs typeface="Times New Roman" panose="02020603050405020304" pitchFamily="18" charset="0"/>
              </a:rPr>
              <a:t>% red</a:t>
            </a:r>
            <a:endParaRPr lang="en-US" sz="2000" dirty="0">
              <a:solidFill>
                <a:schemeClr val="accent6"/>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Screen('</a:t>
            </a:r>
            <a:r>
              <a:rPr lang="en-US" sz="2000" dirty="0" err="1">
                <a:latin typeface="Times New Roman" panose="02020603050405020304" pitchFamily="18" charset="0"/>
                <a:cs typeface="Times New Roman" panose="02020603050405020304" pitchFamily="18" charset="0"/>
              </a:rPr>
              <a:t>FillRect</a:t>
            </a:r>
            <a:r>
              <a:rPr lang="en-US" sz="2000" dirty="0">
                <a:latin typeface="Times New Roman" panose="02020603050405020304" pitchFamily="18" charset="0"/>
                <a:cs typeface="Times New Roman" panose="02020603050405020304" pitchFamily="18" charset="0"/>
              </a:rPr>
              <a:t>', window, </a:t>
            </a:r>
            <a:r>
              <a:rPr lang="en-US" sz="2000" dirty="0" err="1">
                <a:latin typeface="Times New Roman" panose="02020603050405020304" pitchFamily="18" charset="0"/>
                <a:cs typeface="Times New Roman" panose="02020603050405020304" pitchFamily="18" charset="0"/>
              </a:rPr>
              <a:t>rectColor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centeredRect</a:t>
            </a:r>
            <a:r>
              <a:rPr lang="en-US" sz="20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5123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4479111"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Drawing </a:t>
            </a:r>
            <a:r>
              <a:rPr lang="en-US" sz="2400" b="1" dirty="0">
                <a:latin typeface="Times New Roman" panose="02020603050405020304" pitchFamily="18" charset="0"/>
                <a:cs typeface="Times New Roman" panose="02020603050405020304" pitchFamily="18" charset="0"/>
              </a:rPr>
              <a:t>Basic Shapes and Lines</a:t>
            </a: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93768" y="1415534"/>
            <a:ext cx="9518696" cy="2215991"/>
          </a:xfrm>
          <a:prstGeom prst="rect">
            <a:avLst/>
          </a:prstGeom>
        </p:spPr>
        <p:txBody>
          <a:bodyPr wrap="none">
            <a:spAutoFit/>
          </a:bodyPr>
          <a:lstStyle/>
          <a:p>
            <a:r>
              <a:rPr lang="en-US" sz="2000" b="1" dirty="0" err="1">
                <a:latin typeface="Times New Roman" panose="02020603050405020304" pitchFamily="18" charset="0"/>
                <a:cs typeface="Times New Roman" panose="02020603050405020304" pitchFamily="18" charset="0"/>
              </a:rPr>
              <a:t>baseRect</a:t>
            </a:r>
            <a:r>
              <a:rPr lang="en-US" sz="2000" b="1" dirty="0">
                <a:latin typeface="Times New Roman" panose="02020603050405020304" pitchFamily="18" charset="0"/>
                <a:cs typeface="Times New Roman" panose="02020603050405020304" pitchFamily="18" charset="0"/>
              </a:rPr>
              <a:t> = [0 0 200 250</a:t>
            </a:r>
            <a:r>
              <a:rPr lang="en-US" sz="2000" b="1" dirty="0" smtClean="0">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maxDiameter</a:t>
            </a:r>
            <a:r>
              <a:rPr lang="en-US" sz="2000" b="1" dirty="0">
                <a:latin typeface="Times New Roman" panose="02020603050405020304" pitchFamily="18" charset="0"/>
                <a:cs typeface="Times New Roman" panose="02020603050405020304" pitchFamily="18" charset="0"/>
              </a:rPr>
              <a:t> = max(</a:t>
            </a:r>
            <a:r>
              <a:rPr lang="en-US" sz="2000" b="1" dirty="0" err="1">
                <a:latin typeface="Times New Roman" panose="02020603050405020304" pitchFamily="18" charset="0"/>
                <a:cs typeface="Times New Roman" panose="02020603050405020304" pitchFamily="18" charset="0"/>
              </a:rPr>
              <a:t>baseRect</a:t>
            </a:r>
            <a:r>
              <a:rPr lang="en-US" sz="2000" b="1" dirty="0">
                <a:latin typeface="Times New Roman" panose="02020603050405020304" pitchFamily="18" charset="0"/>
                <a:cs typeface="Times New Roman" panose="02020603050405020304" pitchFamily="18" charset="0"/>
              </a:rPr>
              <a:t>) * 1.01;</a:t>
            </a:r>
          </a:p>
          <a:p>
            <a:r>
              <a:rPr lang="en-US" sz="2000" b="1" dirty="0" err="1">
                <a:latin typeface="Times New Roman" panose="02020603050405020304" pitchFamily="18" charset="0"/>
                <a:cs typeface="Times New Roman" panose="02020603050405020304" pitchFamily="18" charset="0"/>
              </a:rPr>
              <a:t>centeredRect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CenterRectOnPointd</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baseRect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xCenter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yCenter</a:t>
            </a:r>
            <a:r>
              <a:rPr lang="en-US" sz="2000" b="1" dirty="0">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rectColor</a:t>
            </a:r>
            <a:r>
              <a:rPr lang="en-US" sz="2000" b="1" dirty="0">
                <a:latin typeface="Times New Roman" panose="02020603050405020304" pitchFamily="18" charset="0"/>
                <a:cs typeface="Times New Roman" panose="02020603050405020304" pitchFamily="18" charset="0"/>
              </a:rPr>
              <a:t> = [1 0 0];</a:t>
            </a:r>
          </a:p>
          <a:p>
            <a:r>
              <a:rPr lang="en-US" sz="2000" b="1" dirty="0">
                <a:latin typeface="Times New Roman" panose="02020603050405020304" pitchFamily="18" charset="0"/>
                <a:cs typeface="Times New Roman" panose="02020603050405020304" pitchFamily="18" charset="0"/>
              </a:rPr>
              <a:t>Screen('</a:t>
            </a:r>
            <a:r>
              <a:rPr lang="en-US" sz="2000" b="1" dirty="0" err="1">
                <a:latin typeface="Times New Roman" panose="02020603050405020304" pitchFamily="18" charset="0"/>
                <a:cs typeface="Times New Roman" panose="02020603050405020304" pitchFamily="18" charset="0"/>
              </a:rPr>
              <a:t>FillOval</a:t>
            </a:r>
            <a:r>
              <a:rPr lang="en-US" sz="2000" b="1" dirty="0">
                <a:latin typeface="Times New Roman" panose="02020603050405020304" pitchFamily="18" charset="0"/>
                <a:cs typeface="Times New Roman" panose="02020603050405020304" pitchFamily="18" charset="0"/>
              </a:rPr>
              <a:t>', window, </a:t>
            </a:r>
            <a:r>
              <a:rPr lang="en-US" sz="2000" b="1" dirty="0" err="1">
                <a:latin typeface="Times New Roman" panose="02020603050405020304" pitchFamily="18" charset="0"/>
                <a:cs typeface="Times New Roman" panose="02020603050405020304" pitchFamily="18" charset="0"/>
              </a:rPr>
              <a:t>rectColor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centeredRect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maxDiameter</a:t>
            </a:r>
            <a:r>
              <a:rPr lang="en-US" sz="2000" b="1" dirty="0" smtClean="0">
                <a:latin typeface="Times New Roman" panose="02020603050405020304" pitchFamily="18" charset="0"/>
                <a:cs typeface="Times New Roman" panose="02020603050405020304" pitchFamily="18" charset="0"/>
              </a:rPr>
              <a:t>); </a:t>
            </a:r>
            <a:r>
              <a:rPr lang="en-US" sz="2000" b="1" dirty="0" smtClean="0">
                <a:solidFill>
                  <a:schemeClr val="accent6"/>
                </a:solidFill>
                <a:latin typeface="Times New Roman" panose="02020603050405020304" pitchFamily="18" charset="0"/>
                <a:cs typeface="Times New Roman" panose="02020603050405020304" pitchFamily="18" charset="0"/>
              </a:rPr>
              <a:t>%making an oval</a:t>
            </a:r>
            <a:endParaRPr lang="en-US" sz="2000" b="1" dirty="0">
              <a:solidFill>
                <a:schemeClr val="accent6"/>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Screen('Flip', window);</a:t>
            </a:r>
          </a:p>
          <a:p>
            <a:endParaRPr lang="en-US" dirty="0"/>
          </a:p>
        </p:txBody>
      </p:sp>
    </p:spTree>
    <p:extLst>
      <p:ext uri="{BB962C8B-B14F-4D97-AF65-F5344CB8AC3E}">
        <p14:creationId xmlns:p14="http://schemas.microsoft.com/office/powerpoint/2010/main" val="278929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4479111"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Drawing </a:t>
            </a:r>
            <a:r>
              <a:rPr lang="en-US" sz="2400" b="1" dirty="0">
                <a:latin typeface="Times New Roman" panose="02020603050405020304" pitchFamily="18" charset="0"/>
                <a:cs typeface="Times New Roman" panose="02020603050405020304" pitchFamily="18" charset="0"/>
              </a:rPr>
              <a:t>Basic Shapes and Lines</a:t>
            </a: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93768" y="1135118"/>
            <a:ext cx="8395825" cy="4708981"/>
          </a:xfrm>
          <a:prstGeom prst="rect">
            <a:avLst/>
          </a:prstGeom>
        </p:spPr>
        <p:txBody>
          <a:bodyPr wrap="none">
            <a:spAutoFit/>
          </a:bodyPr>
          <a:lstStyle/>
          <a:p>
            <a:r>
              <a:rPr lang="en-US" sz="2000" b="1" dirty="0" smtClean="0">
                <a:solidFill>
                  <a:schemeClr val="accent6"/>
                </a:solidFill>
                <a:latin typeface="Times New Roman" panose="02020603050405020304" pitchFamily="18" charset="0"/>
                <a:cs typeface="Times New Roman" panose="02020603050405020304" pitchFamily="18" charset="0"/>
              </a:rPr>
              <a:t>%polygon</a:t>
            </a:r>
            <a:r>
              <a:rPr lang="en-US" sz="2000" b="1" dirty="0">
                <a:solidFill>
                  <a:schemeClr val="accent6"/>
                </a:solidFill>
                <a:latin typeface="Times New Roman" panose="02020603050405020304" pitchFamily="18" charset="0"/>
                <a:cs typeface="Times New Roman" panose="02020603050405020304" pitchFamily="18" charset="0"/>
              </a:rPr>
              <a:t> </a:t>
            </a:r>
            <a:endParaRPr lang="en-US" sz="2000" b="1" dirty="0" smtClean="0">
              <a:solidFill>
                <a:schemeClr val="accent6"/>
              </a:solidFill>
              <a:latin typeface="Times New Roman" panose="02020603050405020304" pitchFamily="18" charset="0"/>
              <a:cs typeface="Times New Roman" panose="02020603050405020304" pitchFamily="18" charset="0"/>
            </a:endParaRPr>
          </a:p>
          <a:p>
            <a:r>
              <a:rPr lang="en-US" sz="2000" b="1" dirty="0" err="1" smtClean="0">
                <a:latin typeface="Times New Roman" panose="02020603050405020304" pitchFamily="18" charset="0"/>
                <a:cs typeface="Times New Roman" panose="02020603050405020304" pitchFamily="18" charset="0"/>
              </a:rPr>
              <a:t>numSides</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7</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anglesDeg</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linspace</a:t>
            </a:r>
            <a:r>
              <a:rPr lang="en-US" sz="2000" b="1" dirty="0">
                <a:latin typeface="Times New Roman" panose="02020603050405020304" pitchFamily="18" charset="0"/>
                <a:cs typeface="Times New Roman" panose="02020603050405020304" pitchFamily="18" charset="0"/>
              </a:rPr>
              <a:t>(0, 360, </a:t>
            </a:r>
            <a:r>
              <a:rPr lang="en-US" sz="2000" b="1" dirty="0" err="1">
                <a:latin typeface="Times New Roman" panose="02020603050405020304" pitchFamily="18" charset="0"/>
                <a:cs typeface="Times New Roman" panose="02020603050405020304" pitchFamily="18" charset="0"/>
              </a:rPr>
              <a:t>numSides</a:t>
            </a:r>
            <a:r>
              <a:rPr lang="en-US" sz="2000" b="1" dirty="0">
                <a:latin typeface="Times New Roman" panose="02020603050405020304" pitchFamily="18" charset="0"/>
                <a:cs typeface="Times New Roman" panose="02020603050405020304" pitchFamily="18" charset="0"/>
              </a:rPr>
              <a:t> + 1);</a:t>
            </a:r>
          </a:p>
          <a:p>
            <a:r>
              <a:rPr lang="en-US" sz="2000" b="1" dirty="0" err="1">
                <a:latin typeface="Times New Roman" panose="02020603050405020304" pitchFamily="18" charset="0"/>
                <a:cs typeface="Times New Roman" panose="02020603050405020304" pitchFamily="18" charset="0"/>
              </a:rPr>
              <a:t>anglesRad</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anglesDeg</a:t>
            </a:r>
            <a:r>
              <a:rPr lang="en-US" sz="2000" b="1" dirty="0">
                <a:latin typeface="Times New Roman" panose="02020603050405020304" pitchFamily="18" charset="0"/>
                <a:cs typeface="Times New Roman" panose="02020603050405020304" pitchFamily="18" charset="0"/>
              </a:rPr>
              <a:t> * (pi / 180);</a:t>
            </a:r>
          </a:p>
          <a:p>
            <a:r>
              <a:rPr lang="en-US" sz="2000" b="1" dirty="0">
                <a:latin typeface="Times New Roman" panose="02020603050405020304" pitchFamily="18" charset="0"/>
                <a:cs typeface="Times New Roman" panose="02020603050405020304" pitchFamily="18" charset="0"/>
              </a:rPr>
              <a:t>radius = 200</a:t>
            </a:r>
            <a:r>
              <a:rPr lang="en-US" sz="2000" b="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rectColor</a:t>
            </a:r>
            <a:r>
              <a:rPr lang="en-US" sz="2000" b="1" dirty="0">
                <a:latin typeface="Times New Roman" panose="02020603050405020304" pitchFamily="18" charset="0"/>
                <a:cs typeface="Times New Roman" panose="02020603050405020304" pitchFamily="18" charset="0"/>
              </a:rPr>
              <a:t> = [1 0 0</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yPosVector</a:t>
            </a:r>
            <a:r>
              <a:rPr lang="en-US" sz="2000" b="1" dirty="0">
                <a:latin typeface="Times New Roman" panose="02020603050405020304" pitchFamily="18" charset="0"/>
                <a:cs typeface="Times New Roman" panose="02020603050405020304" pitchFamily="18" charset="0"/>
              </a:rPr>
              <a:t> = sin(</a:t>
            </a:r>
            <a:r>
              <a:rPr lang="en-US" sz="2000" b="1" dirty="0" err="1">
                <a:latin typeface="Times New Roman" panose="02020603050405020304" pitchFamily="18" charset="0"/>
                <a:cs typeface="Times New Roman" panose="02020603050405020304" pitchFamily="18" charset="0"/>
              </a:rPr>
              <a:t>anglesRad</a:t>
            </a:r>
            <a:r>
              <a:rPr lang="en-US" sz="2000" b="1" dirty="0">
                <a:latin typeface="Times New Roman" panose="02020603050405020304" pitchFamily="18" charset="0"/>
                <a:cs typeface="Times New Roman" panose="02020603050405020304" pitchFamily="18" charset="0"/>
              </a:rPr>
              <a:t>) .* radius + </a:t>
            </a:r>
            <a:r>
              <a:rPr lang="en-US" sz="2000" b="1" dirty="0" err="1">
                <a:latin typeface="Times New Roman" panose="02020603050405020304" pitchFamily="18" charset="0"/>
                <a:cs typeface="Times New Roman" panose="02020603050405020304" pitchFamily="18" charset="0"/>
              </a:rPr>
              <a:t>yCenter</a:t>
            </a:r>
            <a:r>
              <a:rPr lang="en-US" sz="2000" b="1" dirty="0">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xPosVector</a:t>
            </a:r>
            <a:r>
              <a:rPr lang="en-US" sz="2000" b="1" dirty="0">
                <a:latin typeface="Times New Roman" panose="02020603050405020304" pitchFamily="18" charset="0"/>
                <a:cs typeface="Times New Roman" panose="02020603050405020304" pitchFamily="18" charset="0"/>
              </a:rPr>
              <a:t> = cos(</a:t>
            </a:r>
            <a:r>
              <a:rPr lang="en-US" sz="2000" b="1" dirty="0" err="1">
                <a:latin typeface="Times New Roman" panose="02020603050405020304" pitchFamily="18" charset="0"/>
                <a:cs typeface="Times New Roman" panose="02020603050405020304" pitchFamily="18" charset="0"/>
              </a:rPr>
              <a:t>anglesRad</a:t>
            </a:r>
            <a:r>
              <a:rPr lang="en-US" sz="2000" b="1" dirty="0">
                <a:latin typeface="Times New Roman" panose="02020603050405020304" pitchFamily="18" charset="0"/>
                <a:cs typeface="Times New Roman" panose="02020603050405020304" pitchFamily="18" charset="0"/>
              </a:rPr>
              <a:t>) .* radius + </a:t>
            </a:r>
            <a:r>
              <a:rPr lang="en-US" sz="2000" b="1" dirty="0" err="1">
                <a:latin typeface="Times New Roman" panose="02020603050405020304" pitchFamily="18" charset="0"/>
                <a:cs typeface="Times New Roman" panose="02020603050405020304" pitchFamily="18" charset="0"/>
              </a:rPr>
              <a:t>xCenter</a:t>
            </a:r>
            <a:r>
              <a:rPr lang="en-US" sz="2000" b="1" dirty="0" smtClean="0">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isConvex</a:t>
            </a:r>
            <a:r>
              <a:rPr lang="en-US" sz="2000" b="1" dirty="0">
                <a:latin typeface="Times New Roman" panose="02020603050405020304" pitchFamily="18" charset="0"/>
                <a:cs typeface="Times New Roman" panose="02020603050405020304" pitchFamily="18" charset="0"/>
              </a:rPr>
              <a:t> = 1;</a:t>
            </a:r>
          </a:p>
          <a:p>
            <a:endParaRPr lang="en-US" sz="2000" b="1" dirty="0">
              <a:latin typeface="Times New Roman" panose="02020603050405020304" pitchFamily="18" charset="0"/>
              <a:cs typeface="Times New Roman" panose="02020603050405020304" pitchFamily="18" charset="0"/>
            </a:endParaRPr>
          </a:p>
          <a:p>
            <a:r>
              <a:rPr lang="en-US" sz="2000" b="1" dirty="0">
                <a:solidFill>
                  <a:schemeClr val="accent6"/>
                </a:solidFill>
                <a:latin typeface="Times New Roman" panose="02020603050405020304" pitchFamily="18" charset="0"/>
                <a:cs typeface="Times New Roman" panose="02020603050405020304" pitchFamily="18" charset="0"/>
              </a:rPr>
              <a:t>% Draw the </a:t>
            </a:r>
            <a:r>
              <a:rPr lang="en-US" sz="2000" b="1" dirty="0" err="1">
                <a:solidFill>
                  <a:schemeClr val="accent6"/>
                </a:solidFill>
                <a:latin typeface="Times New Roman" panose="02020603050405020304" pitchFamily="18" charset="0"/>
                <a:cs typeface="Times New Roman" panose="02020603050405020304" pitchFamily="18" charset="0"/>
              </a:rPr>
              <a:t>rect</a:t>
            </a:r>
            <a:r>
              <a:rPr lang="en-US" sz="2000" b="1" dirty="0">
                <a:solidFill>
                  <a:schemeClr val="accent6"/>
                </a:solidFill>
                <a:latin typeface="Times New Roman" panose="02020603050405020304" pitchFamily="18" charset="0"/>
                <a:cs typeface="Times New Roman" panose="02020603050405020304" pitchFamily="18" charset="0"/>
              </a:rPr>
              <a:t> to the screen</a:t>
            </a:r>
          </a:p>
          <a:p>
            <a:r>
              <a:rPr lang="en-US" sz="2000" b="1" dirty="0">
                <a:latin typeface="Times New Roman" panose="02020603050405020304" pitchFamily="18" charset="0"/>
                <a:cs typeface="Times New Roman" panose="02020603050405020304" pitchFamily="18" charset="0"/>
              </a:rPr>
              <a:t>Screen('</a:t>
            </a:r>
            <a:r>
              <a:rPr lang="en-US" sz="2000" b="1" dirty="0" err="1">
                <a:latin typeface="Times New Roman" panose="02020603050405020304" pitchFamily="18" charset="0"/>
                <a:cs typeface="Times New Roman" panose="02020603050405020304" pitchFamily="18" charset="0"/>
              </a:rPr>
              <a:t>FillPoly</a:t>
            </a:r>
            <a:r>
              <a:rPr lang="en-US" sz="2000" b="1" dirty="0">
                <a:latin typeface="Times New Roman" panose="02020603050405020304" pitchFamily="18" charset="0"/>
                <a:cs typeface="Times New Roman" panose="02020603050405020304" pitchFamily="18" charset="0"/>
              </a:rPr>
              <a:t>', window, </a:t>
            </a:r>
            <a:r>
              <a:rPr lang="en-US" sz="2000" b="1" dirty="0" err="1">
                <a:latin typeface="Times New Roman" panose="02020603050405020304" pitchFamily="18" charset="0"/>
                <a:cs typeface="Times New Roman" panose="02020603050405020304" pitchFamily="18" charset="0"/>
              </a:rPr>
              <a:t>rectColor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xPosVector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yPosVector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isConvex</a:t>
            </a:r>
            <a:r>
              <a:rPr lang="en-US" sz="2000" b="1"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r>
              <a:rPr lang="en-US" sz="2000" b="1" dirty="0">
                <a:solidFill>
                  <a:schemeClr val="accent6"/>
                </a:solidFill>
                <a:latin typeface="Times New Roman" panose="02020603050405020304" pitchFamily="18" charset="0"/>
                <a:cs typeface="Times New Roman" panose="02020603050405020304" pitchFamily="18" charset="0"/>
              </a:rPr>
              <a:t>% Flip to the screen</a:t>
            </a:r>
          </a:p>
          <a:p>
            <a:r>
              <a:rPr lang="en-US" sz="2000" b="1" dirty="0">
                <a:latin typeface="Times New Roman" panose="02020603050405020304" pitchFamily="18" charset="0"/>
                <a:cs typeface="Times New Roman" panose="02020603050405020304" pitchFamily="18" charset="0"/>
              </a:rPr>
              <a:t>Screen('Flip', window</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88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4479111"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Drawing </a:t>
            </a:r>
            <a:r>
              <a:rPr lang="en-US" sz="2400" b="1" dirty="0">
                <a:latin typeface="Times New Roman" panose="02020603050405020304" pitchFamily="18" charset="0"/>
                <a:cs typeface="Times New Roman" panose="02020603050405020304" pitchFamily="18" charset="0"/>
              </a:rPr>
              <a:t>Basic Shapes and Lines</a:t>
            </a: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84222" y="1110734"/>
            <a:ext cx="7503657" cy="5447645"/>
          </a:xfrm>
          <a:prstGeom prst="rect">
            <a:avLst/>
          </a:prstGeom>
        </p:spPr>
        <p:txBody>
          <a:bodyPr wrap="none">
            <a:spAutoFit/>
          </a:bodyPr>
          <a:lstStyle/>
          <a:p>
            <a:r>
              <a:rPr lang="en-US" sz="2000" dirty="0" smtClean="0">
                <a:solidFill>
                  <a:schemeClr val="accent6"/>
                </a:solidFill>
                <a:latin typeface="Times New Roman" panose="02020603050405020304" pitchFamily="18" charset="0"/>
                <a:cs typeface="Times New Roman" panose="02020603050405020304" pitchFamily="18" charset="0"/>
              </a:rPr>
              <a:t>%Fixation cross </a:t>
            </a:r>
            <a:r>
              <a:rPr lang="en-US" sz="2000" dirty="0">
                <a:solidFill>
                  <a:schemeClr val="accent6"/>
                </a:solidFill>
                <a:latin typeface="Times New Roman" panose="02020603050405020304" pitchFamily="18" charset="0"/>
                <a:cs typeface="Times New Roman" panose="02020603050405020304" pitchFamily="18" charset="0"/>
              </a:rPr>
              <a:t> </a:t>
            </a:r>
            <a:endParaRPr lang="en-US" sz="2000" dirty="0" smtClean="0">
              <a:solidFill>
                <a:schemeClr val="accent6"/>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Screen('</a:t>
            </a:r>
            <a:r>
              <a:rPr lang="en-US" b="1" dirty="0" err="1">
                <a:latin typeface="Times New Roman" panose="02020603050405020304" pitchFamily="18" charset="0"/>
                <a:cs typeface="Times New Roman" panose="02020603050405020304" pitchFamily="18" charset="0"/>
              </a:rPr>
              <a:t>TextFont</a:t>
            </a:r>
            <a:r>
              <a:rPr lang="en-US" b="1" dirty="0">
                <a:latin typeface="Times New Roman" panose="02020603050405020304" pitchFamily="18" charset="0"/>
                <a:cs typeface="Times New Roman" panose="02020603050405020304" pitchFamily="18" charset="0"/>
              </a:rPr>
              <a:t>', window, 'Ariel');</a:t>
            </a:r>
          </a:p>
          <a:p>
            <a:r>
              <a:rPr lang="en-US" b="1" dirty="0">
                <a:latin typeface="Times New Roman" panose="02020603050405020304" pitchFamily="18" charset="0"/>
                <a:cs typeface="Times New Roman" panose="02020603050405020304" pitchFamily="18" charset="0"/>
              </a:rPr>
              <a:t>Screen('</a:t>
            </a:r>
            <a:r>
              <a:rPr lang="en-US" b="1" dirty="0" err="1">
                <a:latin typeface="Times New Roman" panose="02020603050405020304" pitchFamily="18" charset="0"/>
                <a:cs typeface="Times New Roman" panose="02020603050405020304" pitchFamily="18" charset="0"/>
              </a:rPr>
              <a:t>TextSize</a:t>
            </a:r>
            <a:r>
              <a:rPr lang="en-US" b="1" dirty="0">
                <a:latin typeface="Times New Roman" panose="02020603050405020304" pitchFamily="18" charset="0"/>
                <a:cs typeface="Times New Roman" panose="02020603050405020304" pitchFamily="18" charset="0"/>
              </a:rPr>
              <a:t>', window, 36);</a:t>
            </a: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xCenter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yCenter</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RectCenter</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windowRect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solidFill>
                  <a:schemeClr val="accent6"/>
                </a:solidFill>
                <a:latin typeface="Times New Roman" panose="02020603050405020304" pitchFamily="18" charset="0"/>
                <a:cs typeface="Times New Roman" panose="02020603050405020304" pitchFamily="18" charset="0"/>
              </a:rPr>
              <a:t>% Here we set the size of the arms of our fixation cross</a:t>
            </a:r>
          </a:p>
          <a:p>
            <a:r>
              <a:rPr lang="en-US" b="1" dirty="0" err="1">
                <a:latin typeface="Times New Roman" panose="02020603050405020304" pitchFamily="18" charset="0"/>
                <a:cs typeface="Times New Roman" panose="02020603050405020304" pitchFamily="18" charset="0"/>
              </a:rPr>
              <a:t>fixCrossDimPix</a:t>
            </a:r>
            <a:r>
              <a:rPr lang="en-US" b="1" dirty="0">
                <a:latin typeface="Times New Roman" panose="02020603050405020304" pitchFamily="18" charset="0"/>
                <a:cs typeface="Times New Roman" panose="02020603050405020304" pitchFamily="18" charset="0"/>
              </a:rPr>
              <a:t> = 40</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Now we set the coordinates (these are all relative to zero we will let</a:t>
            </a:r>
          </a:p>
          <a:p>
            <a:r>
              <a:rPr lang="en-US" b="1" dirty="0">
                <a:solidFill>
                  <a:schemeClr val="accent6"/>
                </a:solidFill>
                <a:latin typeface="Times New Roman" panose="02020603050405020304" pitchFamily="18" charset="0"/>
                <a:cs typeface="Times New Roman" panose="02020603050405020304" pitchFamily="18" charset="0"/>
              </a:rPr>
              <a:t>% the drawing routine center the cross in the center of our monitor for us)</a:t>
            </a:r>
          </a:p>
          <a:p>
            <a:r>
              <a:rPr lang="en-US" b="1" dirty="0" err="1">
                <a:latin typeface="Times New Roman" panose="02020603050405020304" pitchFamily="18" charset="0"/>
                <a:cs typeface="Times New Roman" panose="02020603050405020304" pitchFamily="18" charset="0"/>
              </a:rPr>
              <a:t>xCoords</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fixCrossDimPix</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fixCrossDimPix</a:t>
            </a:r>
            <a:r>
              <a:rPr lang="en-US" b="1" dirty="0">
                <a:latin typeface="Times New Roman" panose="02020603050405020304" pitchFamily="18" charset="0"/>
                <a:cs typeface="Times New Roman" panose="02020603050405020304" pitchFamily="18" charset="0"/>
              </a:rPr>
              <a:t> 0 0];</a:t>
            </a:r>
          </a:p>
          <a:p>
            <a:r>
              <a:rPr lang="en-US" b="1" dirty="0" err="1">
                <a:latin typeface="Times New Roman" panose="02020603050405020304" pitchFamily="18" charset="0"/>
                <a:cs typeface="Times New Roman" panose="02020603050405020304" pitchFamily="18" charset="0"/>
              </a:rPr>
              <a:t>yCoords</a:t>
            </a:r>
            <a:r>
              <a:rPr lang="en-US" b="1" dirty="0">
                <a:latin typeface="Times New Roman" panose="02020603050405020304" pitchFamily="18" charset="0"/>
                <a:cs typeface="Times New Roman" panose="02020603050405020304" pitchFamily="18" charset="0"/>
              </a:rPr>
              <a:t> = [0 0 -</a:t>
            </a:r>
            <a:r>
              <a:rPr lang="en-US" b="1" dirty="0" err="1">
                <a:latin typeface="Times New Roman" panose="02020603050405020304" pitchFamily="18" charset="0"/>
                <a:cs typeface="Times New Roman" panose="02020603050405020304" pitchFamily="18" charset="0"/>
              </a:rPr>
              <a:t>fixCrossDimPix</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fixCrossDimPix</a:t>
            </a:r>
            <a:r>
              <a:rPr lang="en-US" b="1"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allCoords</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xCoords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yCoords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solidFill>
                  <a:schemeClr val="accent6"/>
                </a:solidFill>
                <a:latin typeface="Times New Roman" panose="02020603050405020304" pitchFamily="18" charset="0"/>
                <a:cs typeface="Times New Roman" panose="02020603050405020304" pitchFamily="18" charset="0"/>
              </a:rPr>
              <a:t>% Set the line width for our fixation cross</a:t>
            </a:r>
          </a:p>
          <a:p>
            <a:r>
              <a:rPr lang="en-US" b="1" dirty="0" err="1">
                <a:latin typeface="Times New Roman" panose="02020603050405020304" pitchFamily="18" charset="0"/>
                <a:cs typeface="Times New Roman" panose="02020603050405020304" pitchFamily="18" charset="0"/>
              </a:rPr>
              <a:t>lineWidthPix</a:t>
            </a:r>
            <a:r>
              <a:rPr lang="en-US" b="1" dirty="0">
                <a:latin typeface="Times New Roman" panose="02020603050405020304" pitchFamily="18" charset="0"/>
                <a:cs typeface="Times New Roman" panose="02020603050405020304" pitchFamily="18" charset="0"/>
              </a:rPr>
              <a:t> = 4</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solidFill>
                  <a:schemeClr val="accent6"/>
                </a:solidFill>
                <a:latin typeface="Times New Roman" panose="02020603050405020304" pitchFamily="18" charset="0"/>
                <a:cs typeface="Times New Roman" panose="02020603050405020304" pitchFamily="18" charset="0"/>
              </a:rPr>
              <a:t>% Draw the fixation cross in white, set it to the center of our screen and</a:t>
            </a:r>
          </a:p>
          <a:p>
            <a:r>
              <a:rPr lang="en-US" b="1" dirty="0">
                <a:solidFill>
                  <a:schemeClr val="accent6"/>
                </a:solidFill>
                <a:latin typeface="Times New Roman" panose="02020603050405020304" pitchFamily="18" charset="0"/>
                <a:cs typeface="Times New Roman" panose="02020603050405020304" pitchFamily="18" charset="0"/>
              </a:rPr>
              <a:t>% set good quality antialiasing</a:t>
            </a:r>
          </a:p>
          <a:p>
            <a:r>
              <a:rPr lang="en-US" b="1" dirty="0">
                <a:latin typeface="Times New Roman" panose="02020603050405020304" pitchFamily="18" charset="0"/>
                <a:cs typeface="Times New Roman" panose="02020603050405020304" pitchFamily="18" charset="0"/>
              </a:rPr>
              <a:t>Screen('</a:t>
            </a:r>
            <a:r>
              <a:rPr lang="en-US" b="1" dirty="0" err="1">
                <a:latin typeface="Times New Roman" panose="02020603050405020304" pitchFamily="18" charset="0"/>
                <a:cs typeface="Times New Roman" panose="02020603050405020304" pitchFamily="18" charset="0"/>
              </a:rPr>
              <a:t>DrawLines</a:t>
            </a:r>
            <a:r>
              <a:rPr lang="en-US" b="1" dirty="0">
                <a:latin typeface="Times New Roman" panose="02020603050405020304" pitchFamily="18" charset="0"/>
                <a:cs typeface="Times New Roman" panose="02020603050405020304" pitchFamily="18" charset="0"/>
              </a:rPr>
              <a:t>', window, </a:t>
            </a:r>
            <a:r>
              <a:rPr lang="en-US" b="1" dirty="0" err="1">
                <a:latin typeface="Times New Roman" panose="02020603050405020304" pitchFamily="18" charset="0"/>
                <a:cs typeface="Times New Roman" panose="02020603050405020304" pitchFamily="18" charset="0"/>
              </a:rPr>
              <a:t>allCoords</a:t>
            </a:r>
            <a:r>
              <a:rPr lang="en-US" b="1"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lineWidthPix</a:t>
            </a:r>
            <a:r>
              <a:rPr lang="en-US" b="1" dirty="0">
                <a:latin typeface="Times New Roman" panose="02020603050405020304" pitchFamily="18" charset="0"/>
                <a:cs typeface="Times New Roman" panose="02020603050405020304" pitchFamily="18" charset="0"/>
              </a:rPr>
              <a:t>, white, [</a:t>
            </a:r>
            <a:r>
              <a:rPr lang="en-US" b="1" dirty="0" err="1">
                <a:latin typeface="Times New Roman" panose="02020603050405020304" pitchFamily="18" charset="0"/>
                <a:cs typeface="Times New Roman" panose="02020603050405020304" pitchFamily="18" charset="0"/>
              </a:rPr>
              <a:t>xCenter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yCenter</a:t>
            </a:r>
            <a:r>
              <a:rPr lang="en-US" b="1" dirty="0">
                <a:latin typeface="Times New Roman" panose="02020603050405020304" pitchFamily="18" charset="0"/>
                <a:cs typeface="Times New Roman" panose="02020603050405020304" pitchFamily="18" charset="0"/>
              </a:rPr>
              <a:t>], 2</a:t>
            </a:r>
            <a:r>
              <a:rPr lang="en-US"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solidFill>
                  <a:schemeClr val="accent6"/>
                </a:solidFill>
                <a:latin typeface="Times New Roman" panose="02020603050405020304" pitchFamily="18" charset="0"/>
                <a:cs typeface="Times New Roman" panose="02020603050405020304" pitchFamily="18" charset="0"/>
              </a:rPr>
              <a:t>% Flip to the screen</a:t>
            </a:r>
          </a:p>
          <a:p>
            <a:r>
              <a:rPr lang="en-US" sz="2000" b="1" dirty="0">
                <a:latin typeface="Times New Roman" panose="02020603050405020304" pitchFamily="18" charset="0"/>
                <a:cs typeface="Times New Roman" panose="02020603050405020304" pitchFamily="18" charset="0"/>
              </a:rPr>
              <a:t>Screen('Flip', window</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3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2143536"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Moving shapes</a:t>
            </a:r>
            <a:endParaRPr lang="en-US" sz="24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84222" y="1061966"/>
            <a:ext cx="10860665" cy="4647426"/>
          </a:xfrm>
          <a:prstGeom prst="rect">
            <a:avLst/>
          </a:prstGeom>
        </p:spPr>
        <p:txBody>
          <a:bodyPr wrap="none">
            <a:spAutoFit/>
          </a:bodyPr>
          <a:lstStyle/>
          <a:p>
            <a:r>
              <a:rPr lang="en-US" sz="2000" dirty="0" err="1">
                <a:latin typeface="Times New Roman" panose="02020603050405020304" pitchFamily="18" charset="0"/>
                <a:cs typeface="Times New Roman" panose="02020603050405020304" pitchFamily="18" charset="0"/>
              </a:rPr>
              <a:t>baseRect</a:t>
            </a:r>
            <a:r>
              <a:rPr lang="en-US" sz="2000" dirty="0">
                <a:latin typeface="Times New Roman" panose="02020603050405020304" pitchFamily="18" charset="0"/>
                <a:cs typeface="Times New Roman" panose="02020603050405020304" pitchFamily="18" charset="0"/>
              </a:rPr>
              <a:t> = [0 0 200 200</a:t>
            </a:r>
            <a:r>
              <a:rPr lang="en-US" sz="2000" dirty="0" smtClean="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rectColor</a:t>
            </a:r>
            <a:r>
              <a:rPr lang="en-US" sz="2000" dirty="0">
                <a:latin typeface="Times New Roman" panose="02020603050405020304" pitchFamily="18" charset="0"/>
                <a:cs typeface="Times New Roman" panose="02020603050405020304" pitchFamily="18" charset="0"/>
              </a:rPr>
              <a:t> = [0 0 1</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amplitude = </a:t>
            </a:r>
            <a:r>
              <a:rPr lang="en-US" sz="2000" dirty="0" err="1">
                <a:latin typeface="Times New Roman" panose="02020603050405020304" pitchFamily="18" charset="0"/>
                <a:cs typeface="Times New Roman" panose="02020603050405020304" pitchFamily="18" charset="0"/>
              </a:rPr>
              <a:t>screenXpixels</a:t>
            </a:r>
            <a:r>
              <a:rPr lang="en-US" sz="2000" dirty="0">
                <a:latin typeface="Times New Roman" panose="02020603050405020304" pitchFamily="18" charset="0"/>
                <a:cs typeface="Times New Roman" panose="02020603050405020304" pitchFamily="18" charset="0"/>
              </a:rPr>
              <a:t> * 0.25;</a:t>
            </a:r>
          </a:p>
          <a:p>
            <a:r>
              <a:rPr lang="en-US" sz="2000" dirty="0">
                <a:latin typeface="Times New Roman" panose="02020603050405020304" pitchFamily="18" charset="0"/>
                <a:cs typeface="Times New Roman" panose="02020603050405020304" pitchFamily="18" charset="0"/>
              </a:rPr>
              <a:t>frequency = 0.2;</a:t>
            </a:r>
          </a:p>
          <a:p>
            <a:r>
              <a:rPr lang="en-US" sz="2000" dirty="0" err="1">
                <a:latin typeface="Times New Roman" panose="02020603050405020304" pitchFamily="18" charset="0"/>
                <a:cs typeface="Times New Roman" panose="02020603050405020304" pitchFamily="18" charset="0"/>
              </a:rPr>
              <a:t>angFreq</a:t>
            </a:r>
            <a:r>
              <a:rPr lang="en-US" sz="2000" dirty="0">
                <a:latin typeface="Times New Roman" panose="02020603050405020304" pitchFamily="18" charset="0"/>
                <a:cs typeface="Times New Roman" panose="02020603050405020304" pitchFamily="18" charset="0"/>
              </a:rPr>
              <a:t> = 2 * pi * frequency;</a:t>
            </a:r>
          </a:p>
          <a:p>
            <a:r>
              <a:rPr lang="en-US" sz="2000" dirty="0" err="1">
                <a:latin typeface="Times New Roman" panose="02020603050405020304" pitchFamily="18" charset="0"/>
                <a:cs typeface="Times New Roman" panose="02020603050405020304" pitchFamily="18" charset="0"/>
              </a:rPr>
              <a:t>startPhase</a:t>
            </a:r>
            <a:r>
              <a:rPr lang="en-US" sz="2000" dirty="0">
                <a:latin typeface="Times New Roman" panose="02020603050405020304" pitchFamily="18" charset="0"/>
                <a:cs typeface="Times New Roman" panose="02020603050405020304" pitchFamily="18" charset="0"/>
              </a:rPr>
              <a:t> = 0;</a:t>
            </a:r>
          </a:p>
          <a:p>
            <a:r>
              <a:rPr lang="en-US" sz="2000" dirty="0">
                <a:latin typeface="Times New Roman" panose="02020603050405020304" pitchFamily="18" charset="0"/>
                <a:cs typeface="Times New Roman" panose="02020603050405020304" pitchFamily="18" charset="0"/>
              </a:rPr>
              <a:t>time = 0</a:t>
            </a:r>
            <a:r>
              <a:rPr lang="en-US" sz="2000" dirty="0" smtClean="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vbl</a:t>
            </a:r>
            <a:r>
              <a:rPr lang="en-US" sz="2000" dirty="0">
                <a:latin typeface="Times New Roman" panose="02020603050405020304" pitchFamily="18" charset="0"/>
                <a:cs typeface="Times New Roman" panose="02020603050405020304" pitchFamily="18" charset="0"/>
              </a:rPr>
              <a:t> = Screen('Flip', window);</a:t>
            </a:r>
          </a:p>
          <a:p>
            <a:r>
              <a:rPr lang="en-US" sz="2000" dirty="0" err="1">
                <a:latin typeface="Times New Roman" panose="02020603050405020304" pitchFamily="18" charset="0"/>
                <a:cs typeface="Times New Roman" panose="02020603050405020304" pitchFamily="18" charset="0"/>
              </a:rPr>
              <a:t>waitframes</a:t>
            </a:r>
            <a:r>
              <a:rPr lang="en-US" sz="2000" dirty="0">
                <a:latin typeface="Times New Roman" panose="02020603050405020304" pitchFamily="18" charset="0"/>
                <a:cs typeface="Times New Roman" panose="02020603050405020304" pitchFamily="18" charset="0"/>
              </a:rPr>
              <a:t> = 1</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topPriorityLevel</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MaxPriority</a:t>
            </a:r>
            <a:r>
              <a:rPr lang="en-US" sz="2000" dirty="0">
                <a:latin typeface="Times New Roman" panose="02020603050405020304" pitchFamily="18" charset="0"/>
                <a:cs typeface="Times New Roman" panose="02020603050405020304" pitchFamily="18" charset="0"/>
              </a:rPr>
              <a:t>(window);</a:t>
            </a:r>
          </a:p>
          <a:p>
            <a:r>
              <a:rPr lang="en-US" sz="2000" dirty="0">
                <a:latin typeface="Times New Roman" panose="02020603050405020304" pitchFamily="18" charset="0"/>
                <a:cs typeface="Times New Roman" panose="02020603050405020304" pitchFamily="18" charset="0"/>
              </a:rPr>
              <a:t>Priority(</a:t>
            </a:r>
            <a:r>
              <a:rPr lang="en-US" sz="2000" dirty="0" err="1">
                <a:latin typeface="Times New Roman" panose="02020603050405020304" pitchFamily="18" charset="0"/>
                <a:cs typeface="Times New Roman" panose="02020603050405020304" pitchFamily="18" charset="0"/>
              </a:rPr>
              <a:t>topPriorityLevel</a:t>
            </a:r>
            <a:r>
              <a:rPr lang="en-US" sz="2000" dirty="0" smtClean="0">
                <a:latin typeface="Times New Roman" panose="02020603050405020304" pitchFamily="18" charset="0"/>
                <a:cs typeface="Times New Roman" panose="02020603050405020304" pitchFamily="18" charset="0"/>
              </a:rPr>
              <a:t>);</a:t>
            </a:r>
          </a:p>
          <a:p>
            <a:r>
              <a:rPr lang="en-US" sz="2000" dirty="0">
                <a:solidFill>
                  <a:schemeClr val="accent6"/>
                </a:solidFill>
                <a:latin typeface="Times New Roman" panose="02020603050405020304" pitchFamily="18" charset="0"/>
                <a:cs typeface="Times New Roman" panose="02020603050405020304" pitchFamily="18" charset="0"/>
              </a:rPr>
              <a:t>%</a:t>
            </a:r>
            <a:r>
              <a:rPr lang="en-US" sz="2000" dirty="0" smtClean="0">
                <a:solidFill>
                  <a:schemeClr val="accent6"/>
                </a:solidFill>
                <a:latin typeface="Times New Roman" panose="02020603050405020304" pitchFamily="18" charset="0"/>
                <a:cs typeface="Times New Roman" panose="02020603050405020304" pitchFamily="18" charset="0"/>
              </a:rPr>
              <a:t>This </a:t>
            </a:r>
            <a:r>
              <a:rPr lang="en-US" sz="2000" dirty="0">
                <a:solidFill>
                  <a:schemeClr val="accent6"/>
                </a:solidFill>
                <a:latin typeface="Times New Roman" panose="02020603050405020304" pitchFamily="18" charset="0"/>
                <a:cs typeface="Times New Roman" panose="02020603050405020304" pitchFamily="18" charset="0"/>
              </a:rPr>
              <a:t>function call determines the highest possible priority level that can be set for the current window</a:t>
            </a:r>
            <a:r>
              <a:rPr lang="en-US" dirty="0">
                <a:solidFill>
                  <a:schemeClr val="accent6"/>
                </a:solidFill>
              </a:rPr>
              <a:t>.</a:t>
            </a:r>
          </a:p>
          <a:p>
            <a:endParaRPr lang="en-US" dirty="0"/>
          </a:p>
          <a:p>
            <a:endParaRPr lang="en-US" dirty="0"/>
          </a:p>
        </p:txBody>
      </p:sp>
    </p:spTree>
    <p:extLst>
      <p:ext uri="{BB962C8B-B14F-4D97-AF65-F5344CB8AC3E}">
        <p14:creationId xmlns:p14="http://schemas.microsoft.com/office/powerpoint/2010/main" val="25065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1104" y="117693"/>
            <a:ext cx="9704832" cy="618630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while ~</a:t>
            </a:r>
            <a:r>
              <a:rPr lang="en-US" dirty="0" err="1">
                <a:latin typeface="Times New Roman" panose="02020603050405020304" pitchFamily="18" charset="0"/>
                <a:cs typeface="Times New Roman" panose="02020603050405020304" pitchFamily="18" charset="0"/>
              </a:rPr>
              <a:t>KbCheck</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6"/>
                </a:solidFill>
                <a:latin typeface="Times New Roman" panose="02020603050405020304" pitchFamily="18" charset="0"/>
                <a:cs typeface="Times New Roman" panose="02020603050405020304" pitchFamily="18" charset="0"/>
              </a:rPr>
              <a:t>    % Position of the square on this frame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xpos</a:t>
            </a:r>
            <a:r>
              <a:rPr lang="en-US" dirty="0">
                <a:latin typeface="Times New Roman" panose="02020603050405020304" pitchFamily="18" charset="0"/>
                <a:cs typeface="Times New Roman" panose="02020603050405020304" pitchFamily="18" charset="0"/>
              </a:rPr>
              <a:t> = amplitude * sin(</a:t>
            </a:r>
            <a:r>
              <a:rPr lang="en-US" dirty="0" err="1">
                <a:latin typeface="Times New Roman" panose="02020603050405020304" pitchFamily="18" charset="0"/>
                <a:cs typeface="Times New Roman" panose="02020603050405020304" pitchFamily="18" charset="0"/>
              </a:rPr>
              <a:t>angFreq</a:t>
            </a:r>
            <a:r>
              <a:rPr lang="en-US" dirty="0">
                <a:latin typeface="Times New Roman" panose="02020603050405020304" pitchFamily="18" charset="0"/>
                <a:cs typeface="Times New Roman" panose="02020603050405020304" pitchFamily="18" charset="0"/>
              </a:rPr>
              <a:t> * time + </a:t>
            </a:r>
            <a:r>
              <a:rPr lang="en-US" dirty="0" err="1">
                <a:latin typeface="Times New Roman" panose="02020603050405020304" pitchFamily="18" charset="0"/>
                <a:cs typeface="Times New Roman" panose="02020603050405020304" pitchFamily="18" charset="0"/>
              </a:rPr>
              <a:t>startPhase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accent6"/>
                </a:solidFill>
                <a:latin typeface="Times New Roman" panose="02020603050405020304" pitchFamily="18" charset="0"/>
                <a:cs typeface="Times New Roman" panose="02020603050405020304" pitchFamily="18" charset="0"/>
              </a:rPr>
              <a:t>    % Add this position to the screen center coordinate. This is the point</a:t>
            </a:r>
          </a:p>
          <a:p>
            <a:r>
              <a:rPr lang="en-US" dirty="0">
                <a:solidFill>
                  <a:schemeClr val="accent6"/>
                </a:solidFill>
                <a:latin typeface="Times New Roman" panose="02020603050405020304" pitchFamily="18" charset="0"/>
                <a:cs typeface="Times New Roman" panose="02020603050405020304" pitchFamily="18" charset="0"/>
              </a:rPr>
              <a:t>    % we want our square to oscillate around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squareXpos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xCenter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xpos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accent6"/>
                </a:solidFill>
                <a:latin typeface="Times New Roman" panose="02020603050405020304" pitchFamily="18" charset="0"/>
                <a:cs typeface="Times New Roman" panose="02020603050405020304" pitchFamily="18" charset="0"/>
              </a:rPr>
              <a:t>    % Center the rectangle on the </a:t>
            </a:r>
            <a:r>
              <a:rPr lang="en-US" dirty="0" err="1">
                <a:solidFill>
                  <a:schemeClr val="accent6"/>
                </a:solidFill>
                <a:latin typeface="Times New Roman" panose="02020603050405020304" pitchFamily="18" charset="0"/>
                <a:cs typeface="Times New Roman" panose="02020603050405020304" pitchFamily="18" charset="0"/>
              </a:rPr>
              <a:t>centre</a:t>
            </a:r>
            <a:r>
              <a:rPr lang="en-US" dirty="0">
                <a:solidFill>
                  <a:schemeClr val="accent6"/>
                </a:solidFill>
                <a:latin typeface="Times New Roman" panose="02020603050405020304" pitchFamily="18" charset="0"/>
                <a:cs typeface="Times New Roman" panose="02020603050405020304" pitchFamily="18" charset="0"/>
              </a:rPr>
              <a:t> of the screen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centeredRect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CenterRectOnPointd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baseRect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squareXpos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yCenter</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accent6"/>
                </a:solidFill>
                <a:latin typeface="Times New Roman" panose="02020603050405020304" pitchFamily="18" charset="0"/>
                <a:cs typeface="Times New Roman" panose="02020603050405020304" pitchFamily="18" charset="0"/>
              </a:rPr>
              <a:t>    % Draw the </a:t>
            </a:r>
            <a:r>
              <a:rPr lang="en-US" dirty="0" err="1">
                <a:solidFill>
                  <a:schemeClr val="accent6"/>
                </a:solidFill>
                <a:latin typeface="Times New Roman" panose="02020603050405020304" pitchFamily="18" charset="0"/>
                <a:cs typeface="Times New Roman" panose="02020603050405020304" pitchFamily="18" charset="0"/>
              </a:rPr>
              <a:t>rect</a:t>
            </a:r>
            <a:r>
              <a:rPr lang="en-US" dirty="0">
                <a:solidFill>
                  <a:schemeClr val="accent6"/>
                </a:solidFill>
                <a:latin typeface="Times New Roman" panose="02020603050405020304" pitchFamily="18" charset="0"/>
                <a:cs typeface="Times New Roman" panose="02020603050405020304" pitchFamily="18" charset="0"/>
              </a:rPr>
              <a:t> to the screen</a:t>
            </a:r>
          </a:p>
          <a:p>
            <a:r>
              <a:rPr lang="en-US" dirty="0">
                <a:latin typeface="Times New Roman" panose="02020603050405020304" pitchFamily="18" charset="0"/>
                <a:cs typeface="Times New Roman" panose="02020603050405020304" pitchFamily="18" charset="0"/>
              </a:rPr>
              <a:t>    Screen('</a:t>
            </a:r>
            <a:r>
              <a:rPr lang="en-US" dirty="0" err="1">
                <a:latin typeface="Times New Roman" panose="02020603050405020304" pitchFamily="18" charset="0"/>
                <a:cs typeface="Times New Roman" panose="02020603050405020304" pitchFamily="18" charset="0"/>
              </a:rPr>
              <a:t>FillRect</a:t>
            </a:r>
            <a:r>
              <a:rPr lang="en-US" dirty="0">
                <a:latin typeface="Times New Roman" panose="02020603050405020304" pitchFamily="18" charset="0"/>
                <a:cs typeface="Times New Roman" panose="02020603050405020304" pitchFamily="18" charset="0"/>
              </a:rPr>
              <a:t>', window, </a:t>
            </a:r>
            <a:r>
              <a:rPr lang="en-US" dirty="0" err="1">
                <a:latin typeface="Times New Roman" panose="02020603050405020304" pitchFamily="18" charset="0"/>
                <a:cs typeface="Times New Roman" panose="02020603050405020304" pitchFamily="18" charset="0"/>
              </a:rPr>
              <a:t>rectColor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centeredRect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accent6"/>
                </a:solidFill>
                <a:latin typeface="Times New Roman" panose="02020603050405020304" pitchFamily="18" charset="0"/>
                <a:cs typeface="Times New Roman" panose="02020603050405020304" pitchFamily="18" charset="0"/>
              </a:rPr>
              <a:t>    % Flip to the screen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vbl</a:t>
            </a:r>
            <a:r>
              <a:rPr lang="en-US" dirty="0">
                <a:latin typeface="Times New Roman" panose="02020603050405020304" pitchFamily="18" charset="0"/>
                <a:cs typeface="Times New Roman" panose="02020603050405020304" pitchFamily="18" charset="0"/>
              </a:rPr>
              <a:t>  = Screen('Flip', window, </a:t>
            </a:r>
            <a:r>
              <a:rPr lang="en-US" dirty="0" err="1">
                <a:latin typeface="Times New Roman" panose="02020603050405020304" pitchFamily="18" charset="0"/>
                <a:cs typeface="Times New Roman" panose="02020603050405020304" pitchFamily="18" charset="0"/>
              </a:rPr>
              <a:t>vbl</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waitframes</a:t>
            </a:r>
            <a:r>
              <a:rPr lang="en-US" dirty="0">
                <a:latin typeface="Times New Roman" panose="02020603050405020304" pitchFamily="18" charset="0"/>
                <a:cs typeface="Times New Roman" panose="02020603050405020304" pitchFamily="18" charset="0"/>
              </a:rPr>
              <a:t> - 0.5) * </a:t>
            </a:r>
            <a:r>
              <a:rPr lang="en-US" dirty="0" err="1">
                <a:latin typeface="Times New Roman" panose="02020603050405020304" pitchFamily="18" charset="0"/>
                <a:cs typeface="Times New Roman" panose="02020603050405020304" pitchFamily="18" charset="0"/>
              </a:rPr>
              <a:t>ifi</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accent6"/>
                </a:solidFill>
                <a:latin typeface="Times New Roman" panose="02020603050405020304" pitchFamily="18" charset="0"/>
                <a:cs typeface="Times New Roman" panose="02020603050405020304" pitchFamily="18" charset="0"/>
              </a:rPr>
              <a:t>    % Increment the time</a:t>
            </a:r>
          </a:p>
          <a:p>
            <a:r>
              <a:rPr lang="en-US" dirty="0">
                <a:latin typeface="Times New Roman" panose="02020603050405020304" pitchFamily="18" charset="0"/>
                <a:cs typeface="Times New Roman" panose="02020603050405020304" pitchFamily="18" charset="0"/>
              </a:rPr>
              <a:t>    time = time + </a:t>
            </a:r>
            <a:r>
              <a:rPr lang="en-US" dirty="0" err="1">
                <a:latin typeface="Times New Roman" panose="02020603050405020304" pitchFamily="18" charset="0"/>
                <a:cs typeface="Times New Roman" panose="02020603050405020304" pitchFamily="18" charset="0"/>
              </a:rPr>
              <a:t>ifi</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283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456" y="427012"/>
            <a:ext cx="11289792" cy="6818918"/>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vbl</a:t>
            </a:r>
            <a:r>
              <a:rPr lang="en-US" sz="2000" b="1" dirty="0">
                <a:latin typeface="Times New Roman" panose="02020603050405020304" pitchFamily="18" charset="0"/>
                <a:cs typeface="Times New Roman" panose="02020603050405020304" pitchFamily="18" charset="0"/>
              </a:rPr>
              <a:t>  = Screen('Flip', window, </a:t>
            </a:r>
            <a:r>
              <a:rPr lang="en-US" sz="2000" b="1" dirty="0" err="1">
                <a:latin typeface="Times New Roman" panose="02020603050405020304" pitchFamily="18" charset="0"/>
                <a:cs typeface="Times New Roman" panose="02020603050405020304" pitchFamily="18" charset="0"/>
              </a:rPr>
              <a:t>vbl</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waitframes</a:t>
            </a:r>
            <a:r>
              <a:rPr lang="en-US" sz="2000" b="1" dirty="0">
                <a:latin typeface="Times New Roman" panose="02020603050405020304" pitchFamily="18" charset="0"/>
                <a:cs typeface="Times New Roman" panose="02020603050405020304" pitchFamily="18" charset="0"/>
              </a:rPr>
              <a:t> - 0.5) * </a:t>
            </a:r>
            <a:r>
              <a:rPr lang="en-US" sz="2000" b="1" dirty="0" err="1">
                <a:latin typeface="Times New Roman" panose="02020603050405020304" pitchFamily="18" charset="0"/>
                <a:cs typeface="Times New Roman" panose="02020603050405020304" pitchFamily="18" charset="0"/>
              </a:rPr>
              <a:t>ifi</a:t>
            </a:r>
            <a:r>
              <a:rPr lang="en-US" sz="2000" b="1"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vbl</a:t>
            </a:r>
            <a:r>
              <a:rPr lang="en-US" dirty="0">
                <a:latin typeface="Times New Roman" panose="02020603050405020304" pitchFamily="18" charset="0"/>
                <a:cs typeface="Times New Roman" panose="02020603050405020304" pitchFamily="18" charset="0"/>
              </a:rPr>
              <a:t>: Vertical blank timestamp of the last screen flip. This is a high-precision timestamp indicating when the last Screen('Flip') happened.</a:t>
            </a:r>
          </a:p>
          <a:p>
            <a:r>
              <a:rPr lang="en-US" b="1" dirty="0" err="1">
                <a:latin typeface="Times New Roman" panose="02020603050405020304" pitchFamily="18" charset="0"/>
                <a:cs typeface="Times New Roman" panose="02020603050405020304" pitchFamily="18" charset="0"/>
              </a:rPr>
              <a:t>waitframes</a:t>
            </a:r>
            <a:r>
              <a:rPr lang="en-US" dirty="0">
                <a:latin typeface="Times New Roman" panose="02020603050405020304" pitchFamily="18" charset="0"/>
                <a:cs typeface="Times New Roman" panose="02020603050405020304" pitchFamily="18" charset="0"/>
              </a:rPr>
              <a:t>: The number of frames to wait before the next flip. In this case, it is set to 1, meaning the next flip should occur after one frame.</a:t>
            </a:r>
          </a:p>
          <a:p>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ifi</a:t>
            </a:r>
            <a:r>
              <a:rPr lang="en-US" dirty="0">
                <a:latin typeface="Times New Roman" panose="02020603050405020304" pitchFamily="18" charset="0"/>
                <a:cs typeface="Times New Roman" panose="02020603050405020304" pitchFamily="18" charset="0"/>
              </a:rPr>
              <a:t>: Inter-frame interval. This is the time in seconds between each screen refresh (essentially the inverse of the refresh rate).</a:t>
            </a:r>
          </a:p>
          <a:p>
            <a:r>
              <a:rPr lang="en-US" b="1" dirty="0" err="1">
                <a:latin typeface="Times New Roman" panose="02020603050405020304" pitchFamily="18" charset="0"/>
                <a:cs typeface="Times New Roman" panose="02020603050405020304" pitchFamily="18" charset="0"/>
              </a:rPr>
              <a:t>vbl</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waitframes</a:t>
            </a:r>
            <a:r>
              <a:rPr lang="en-US" b="1" dirty="0">
                <a:latin typeface="Times New Roman" panose="02020603050405020304" pitchFamily="18" charset="0"/>
                <a:cs typeface="Times New Roman" panose="02020603050405020304" pitchFamily="18" charset="0"/>
              </a:rPr>
              <a:t> - 0.5) * </a:t>
            </a:r>
            <a:r>
              <a:rPr lang="en-US" b="1" dirty="0" err="1">
                <a:latin typeface="Times New Roman" panose="02020603050405020304" pitchFamily="18" charset="0"/>
                <a:cs typeface="Times New Roman" panose="02020603050405020304" pitchFamily="18" charset="0"/>
              </a:rPr>
              <a:t>ifi</a:t>
            </a:r>
            <a:r>
              <a:rPr lang="en-US" dirty="0">
                <a:latin typeface="Times New Roman" panose="02020603050405020304" pitchFamily="18" charset="0"/>
                <a:cs typeface="Times New Roman" panose="02020603050405020304" pitchFamily="18" charset="0"/>
              </a:rPr>
              <a:t>: This expression calculates the exact time for the next flip. By using </a:t>
            </a:r>
            <a:r>
              <a:rPr lang="en-US" dirty="0" err="1">
                <a:latin typeface="Times New Roman" panose="02020603050405020304" pitchFamily="18" charset="0"/>
                <a:cs typeface="Times New Roman" panose="02020603050405020304" pitchFamily="18" charset="0"/>
              </a:rPr>
              <a:t>waitframes</a:t>
            </a:r>
            <a:r>
              <a:rPr lang="en-US" dirty="0">
                <a:latin typeface="Times New Roman" panose="02020603050405020304" pitchFamily="18" charset="0"/>
                <a:cs typeface="Times New Roman" panose="02020603050405020304" pitchFamily="18" charset="0"/>
              </a:rPr>
              <a:t> - 0.5, the flip is scheduled slightly before the next frame's deadline. This helps in achieving precise timing for smooth animations.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time </a:t>
            </a:r>
            <a:r>
              <a:rPr lang="en-US" sz="2000" b="1" dirty="0">
                <a:latin typeface="Times New Roman" panose="02020603050405020304" pitchFamily="18" charset="0"/>
                <a:cs typeface="Times New Roman" panose="02020603050405020304" pitchFamily="18" charset="0"/>
              </a:rPr>
              <a:t>= time + </a:t>
            </a:r>
            <a:r>
              <a:rPr lang="en-US" sz="2000" b="1" dirty="0" err="1">
                <a:latin typeface="Times New Roman" panose="02020603050405020304" pitchFamily="18" charset="0"/>
                <a:cs typeface="Times New Roman" panose="02020603050405020304" pitchFamily="18" charset="0"/>
              </a:rPr>
              <a:t>ifi</a:t>
            </a:r>
            <a:r>
              <a:rPr lang="en-US" sz="2000" b="1"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time = time + </a:t>
            </a:r>
            <a:r>
              <a:rPr lang="en-US" b="1" dirty="0" err="1">
                <a:latin typeface="Times New Roman" panose="02020603050405020304" pitchFamily="18" charset="0"/>
                <a:ea typeface="Calibri" panose="020F0502020204030204" pitchFamily="34" charset="0"/>
                <a:cs typeface="Times New Roman" panose="02020603050405020304" pitchFamily="18" charset="0"/>
              </a:rPr>
              <a:t>ifi</a:t>
            </a:r>
            <a:r>
              <a:rPr lang="en-US" dirty="0">
                <a:latin typeface="Times New Roman" panose="02020603050405020304" pitchFamily="18" charset="0"/>
                <a:ea typeface="Calibri" panose="020F0502020204030204" pitchFamily="34" charset="0"/>
                <a:cs typeface="Times New Roman" panose="02020603050405020304" pitchFamily="18" charset="0"/>
              </a:rPr>
              <a:t>: Adds the inter-frame interval (</a:t>
            </a:r>
            <a:r>
              <a:rPr lang="en-US" dirty="0" err="1">
                <a:latin typeface="Times New Roman" panose="02020603050405020304" pitchFamily="18" charset="0"/>
                <a:ea typeface="Calibri" panose="020F0502020204030204" pitchFamily="34" charset="0"/>
                <a:cs typeface="Times New Roman" panose="02020603050405020304" pitchFamily="18" charset="0"/>
              </a:rPr>
              <a:t>ifi</a:t>
            </a:r>
            <a:r>
              <a:rPr lang="en-US" dirty="0">
                <a:latin typeface="Times New Roman" panose="02020603050405020304" pitchFamily="18" charset="0"/>
                <a:ea typeface="Calibri" panose="020F0502020204030204" pitchFamily="34" charset="0"/>
                <a:cs typeface="Times New Roman" panose="02020603050405020304" pitchFamily="18" charset="0"/>
              </a:rPr>
              <a:t>) to time, effectively increasing the time variable by the duration of one frame. This keeps the animation progressing frame by frame.</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42647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1571851"/>
            <a:ext cx="10603234" cy="2246769"/>
          </a:xfrm>
          <a:prstGeom prst="rect">
            <a:avLst/>
          </a:prstGeom>
        </p:spPr>
        <p:txBody>
          <a:bodyPr wrap="square">
            <a:spAutoFit/>
          </a:bodyPr>
          <a:lstStyle/>
          <a:p>
            <a:r>
              <a:rPr lang="en-US" sz="2400" dirty="0" smtClean="0">
                <a:solidFill>
                  <a:schemeClr val="accent6"/>
                </a:solidFill>
                <a:latin typeface="Times New Roman" panose="02020603050405020304" pitchFamily="18" charset="0"/>
                <a:cs typeface="Times New Roman" panose="02020603050405020304" pitchFamily="18" charset="0"/>
              </a:rPr>
              <a:t>%mouse</a:t>
            </a:r>
          </a:p>
          <a:p>
            <a:r>
              <a:rPr lang="en-US" sz="2400" dirty="0" err="1" smtClean="0">
                <a:latin typeface="Times New Roman" panose="02020603050405020304" pitchFamily="18" charset="0"/>
                <a:cs typeface="Times New Roman" panose="02020603050405020304" pitchFamily="18" charset="0"/>
              </a:rPr>
              <a:t>SetMouse</a:t>
            </a:r>
            <a:r>
              <a:rPr lang="en-US" sz="2400" dirty="0" smtClean="0">
                <a:latin typeface="Times New Roman" panose="02020603050405020304" pitchFamily="18" charset="0"/>
                <a:cs typeface="Times New Roman" panose="02020603050405020304" pitchFamily="18" charset="0"/>
              </a:rPr>
              <a:t>(round(rand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screenXpixels</a:t>
            </a:r>
            <a:r>
              <a:rPr lang="en-US" sz="2400" dirty="0">
                <a:latin typeface="Times New Roman" panose="02020603050405020304" pitchFamily="18" charset="0"/>
                <a:cs typeface="Times New Roman" panose="02020603050405020304" pitchFamily="18" charset="0"/>
              </a:rPr>
              <a:t>), round(rand * </a:t>
            </a:r>
            <a:r>
              <a:rPr lang="en-US" sz="2400" dirty="0" err="1">
                <a:latin typeface="Times New Roman" panose="02020603050405020304" pitchFamily="18" charset="0"/>
                <a:cs typeface="Times New Roman" panose="02020603050405020304" pitchFamily="18" charset="0"/>
              </a:rPr>
              <a:t>screenYpixels</a:t>
            </a:r>
            <a:r>
              <a:rPr lang="en-US" sz="2400" dirty="0">
                <a:latin typeface="Times New Roman" panose="02020603050405020304" pitchFamily="18" charset="0"/>
                <a:cs typeface="Times New Roman" panose="02020603050405020304" pitchFamily="18" charset="0"/>
              </a:rPr>
              <a:t>), window);</a:t>
            </a:r>
          </a:p>
          <a:p>
            <a:r>
              <a:rPr lang="en-US" sz="2400" dirty="0" err="1">
                <a:latin typeface="Times New Roman" panose="02020603050405020304" pitchFamily="18" charset="0"/>
                <a:cs typeface="Times New Roman" panose="02020603050405020304" pitchFamily="18" charset="0"/>
              </a:rPr>
              <a:t>SetMouse</a:t>
            </a:r>
            <a:r>
              <a:rPr lang="en-US" sz="2400" dirty="0">
                <a:latin typeface="Times New Roman" panose="02020603050405020304" pitchFamily="18" charset="0"/>
                <a:cs typeface="Times New Roman" panose="02020603050405020304" pitchFamily="18" charset="0"/>
              </a:rPr>
              <a:t>(0, 0, window</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x,y,buttons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GetMouse</a:t>
            </a:r>
            <a:r>
              <a:rPr lang="en-US" sz="2400" dirty="0">
                <a:latin typeface="Times New Roman" panose="02020603050405020304" pitchFamily="18" charset="0"/>
                <a:cs typeface="Times New Roman" panose="02020603050405020304" pitchFamily="18" charset="0"/>
              </a:rPr>
              <a:t>(window</a:t>
            </a: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accent6"/>
                </a:solidFill>
                <a:latin typeface="Times New Roman" panose="02020603050405020304" pitchFamily="18" charset="0"/>
                <a:cs typeface="Times New Roman" panose="02020603050405020304" pitchFamily="18" charset="0"/>
              </a:rPr>
              <a:t>%x and y of the clicked location</a:t>
            </a:r>
            <a:endParaRPr lang="en-US" sz="2400" dirty="0">
              <a:solidFill>
                <a:schemeClr val="accent6"/>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84222" y="270225"/>
            <a:ext cx="5266185" cy="830997"/>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Handling Mouse and Keyboard Inputs</a:t>
            </a: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18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2228302"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Displaying Text</a:t>
            </a:r>
            <a:endParaRPr lang="en-US" sz="24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87680" y="1645242"/>
            <a:ext cx="9863328"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Screen(</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err="1">
                <a:solidFill>
                  <a:srgbClr val="AA04F9"/>
                </a:solidFill>
                <a:latin typeface="Times New Roman" panose="02020603050405020304" pitchFamily="18" charset="0"/>
                <a:cs typeface="Times New Roman" panose="02020603050405020304" pitchFamily="18" charset="0"/>
              </a:rPr>
              <a:t>FillRect</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window, black);</a:t>
            </a:r>
          </a:p>
          <a:p>
            <a:r>
              <a:rPr lang="en-US" sz="2400" dirty="0" err="1">
                <a:latin typeface="Times New Roman" panose="02020603050405020304" pitchFamily="18" charset="0"/>
                <a:cs typeface="Times New Roman" panose="02020603050405020304" pitchFamily="18" charset="0"/>
              </a:rPr>
              <a:t>string_text</a:t>
            </a:r>
            <a:r>
              <a:rPr lang="en-US" sz="2400" dirty="0">
                <a:latin typeface="Times New Roman" panose="02020603050405020304" pitchFamily="18" charset="0"/>
                <a:cs typeface="Times New Roman" panose="02020603050405020304" pitchFamily="18" charset="0"/>
              </a:rPr>
              <a:t>=</a:t>
            </a:r>
            <a:r>
              <a:rPr lang="en-US" sz="2400" dirty="0">
                <a:solidFill>
                  <a:srgbClr val="AA04F9"/>
                </a:solidFill>
                <a:latin typeface="Times New Roman" panose="02020603050405020304" pitchFamily="18" charset="0"/>
                <a:cs typeface="Times New Roman" panose="02020603050405020304" pitchFamily="18" charset="0"/>
              </a:rPr>
              <a:t>'Are you ready?\n\n(Press any key to start the experiment)'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DrawFormattedText</a:t>
            </a:r>
            <a:r>
              <a:rPr lang="en-US" sz="2400" dirty="0">
                <a:latin typeface="Times New Roman" panose="02020603050405020304" pitchFamily="18" charset="0"/>
                <a:cs typeface="Times New Roman" panose="02020603050405020304" pitchFamily="18" charset="0"/>
              </a:rPr>
              <a:t>(window, </a:t>
            </a:r>
            <a:r>
              <a:rPr lang="en-US" sz="2400" dirty="0" err="1">
                <a:latin typeface="Times New Roman" panose="02020603050405020304" pitchFamily="18" charset="0"/>
                <a:cs typeface="Times New Roman" panose="02020603050405020304" pitchFamily="18" charset="0"/>
              </a:rPr>
              <a:t>string_text,</a:t>
            </a:r>
            <a:r>
              <a:rPr lang="en-US" sz="2400" dirty="0" err="1">
                <a:solidFill>
                  <a:srgbClr val="AA04F9"/>
                </a:solidFill>
                <a:latin typeface="Times New Roman" panose="02020603050405020304" pitchFamily="18" charset="0"/>
                <a:cs typeface="Times New Roman" panose="02020603050405020304" pitchFamily="18" charset="0"/>
              </a:rPr>
              <a:t>'center</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screenYpixels</a:t>
            </a:r>
            <a:r>
              <a:rPr lang="en-US" sz="2400" dirty="0">
                <a:latin typeface="Times New Roman" panose="02020603050405020304" pitchFamily="18" charset="0"/>
                <a:cs typeface="Times New Roman" panose="02020603050405020304" pitchFamily="18" charset="0"/>
              </a:rPr>
              <a:t> * 0.5 ,white);</a:t>
            </a:r>
          </a:p>
          <a:p>
            <a:r>
              <a:rPr lang="en-US" sz="2400" dirty="0">
                <a:latin typeface="Times New Roman" panose="02020603050405020304" pitchFamily="18" charset="0"/>
                <a:cs typeface="Times New Roman" panose="02020603050405020304" pitchFamily="18" charset="0"/>
              </a:rPr>
              <a:t>Screen(</a:t>
            </a:r>
            <a:r>
              <a:rPr lang="en-US" sz="2400" dirty="0">
                <a:solidFill>
                  <a:srgbClr val="AA04F9"/>
                </a:solidFill>
                <a:latin typeface="Times New Roman" panose="02020603050405020304" pitchFamily="18" charset="0"/>
                <a:cs typeface="Times New Roman" panose="02020603050405020304" pitchFamily="18" charset="0"/>
              </a:rPr>
              <a:t>'Flip'</a:t>
            </a:r>
            <a:r>
              <a:rPr lang="en-US" sz="2400" dirty="0">
                <a:latin typeface="Times New Roman" panose="02020603050405020304" pitchFamily="18" charset="0"/>
                <a:cs typeface="Times New Roman" panose="02020603050405020304" pitchFamily="18" charset="0"/>
              </a:rPr>
              <a:t>, window);</a:t>
            </a:r>
          </a:p>
          <a:p>
            <a:r>
              <a:rPr lang="en-US" sz="2400" dirty="0" err="1">
                <a:latin typeface="Times New Roman" panose="02020603050405020304" pitchFamily="18" charset="0"/>
                <a:cs typeface="Times New Roman" panose="02020603050405020304" pitchFamily="18" charset="0"/>
              </a:rPr>
              <a:t>KbWait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0548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3254417"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Installing Psychtoolbox</a:t>
            </a: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7928" y="933625"/>
            <a:ext cx="6096000" cy="5078313"/>
          </a:xfrm>
          <a:prstGeom prst="rect">
            <a:avLst/>
          </a:prstGeom>
        </p:spPr>
        <p:txBody>
          <a:bodyPr>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What's new in Psychtoolbox-3? </a:t>
            </a:r>
            <a:endParaRPr lang="en-US" b="1" dirty="0">
              <a:solidFill>
                <a:srgbClr val="222222"/>
              </a:solidFill>
              <a:latin typeface="Times New Roman" panose="02020603050405020304" pitchFamily="18" charset="0"/>
              <a:cs typeface="Times New Roman" panose="02020603050405020304" pitchFamily="18" charset="0"/>
            </a:endParaRPr>
          </a:p>
          <a:p>
            <a:r>
              <a:rPr lang="en-US" dirty="0" err="1">
                <a:solidFill>
                  <a:srgbClr val="222222"/>
                </a:solidFill>
                <a:latin typeface="Times New Roman" panose="02020603050405020304" pitchFamily="18" charset="0"/>
                <a:cs typeface="Times New Roman" panose="02020603050405020304" pitchFamily="18" charset="0"/>
              </a:rPr>
              <a:t>Kleiner</a:t>
            </a:r>
            <a:r>
              <a:rPr lang="en-US" dirty="0">
                <a:solidFill>
                  <a:srgbClr val="222222"/>
                </a:solidFill>
                <a:latin typeface="Times New Roman" panose="02020603050405020304" pitchFamily="18" charset="0"/>
                <a:cs typeface="Times New Roman" panose="02020603050405020304" pitchFamily="18" charset="0"/>
              </a:rPr>
              <a:t>, Mario, David </a:t>
            </a:r>
            <a:r>
              <a:rPr lang="en-US" dirty="0" err="1">
                <a:solidFill>
                  <a:srgbClr val="222222"/>
                </a:solidFill>
                <a:latin typeface="Times New Roman" panose="02020603050405020304" pitchFamily="18" charset="0"/>
                <a:cs typeface="Times New Roman" panose="02020603050405020304" pitchFamily="18" charset="0"/>
              </a:rPr>
              <a:t>Brainard</a:t>
            </a:r>
            <a:r>
              <a:rPr lang="en-US" dirty="0">
                <a:solidFill>
                  <a:srgbClr val="222222"/>
                </a:solidFill>
                <a:latin typeface="Times New Roman" panose="02020603050405020304" pitchFamily="18" charset="0"/>
                <a:cs typeface="Times New Roman" panose="02020603050405020304" pitchFamily="18" charset="0"/>
              </a:rPr>
              <a:t>, and Denis </a:t>
            </a:r>
            <a:r>
              <a:rPr lang="en-US" dirty="0" err="1">
                <a:solidFill>
                  <a:srgbClr val="222222"/>
                </a:solidFill>
                <a:latin typeface="Times New Roman" panose="02020603050405020304" pitchFamily="18" charset="0"/>
                <a:cs typeface="Times New Roman" panose="02020603050405020304" pitchFamily="18" charset="0"/>
              </a:rPr>
              <a:t>Pelli</a:t>
            </a:r>
            <a:r>
              <a:rPr lang="en-US" dirty="0">
                <a:solidFill>
                  <a:srgbClr val="222222"/>
                </a:solidFill>
                <a:latin typeface="Times New Roman" panose="02020603050405020304" pitchFamily="18" charset="0"/>
                <a:cs typeface="Times New Roman" panose="02020603050405020304" pitchFamily="18" charset="0"/>
              </a:rPr>
              <a:t>. "What's new in Psychtoolbox-3?." (2007): 14.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Psychtoolbox website:</a:t>
            </a:r>
          </a:p>
          <a:p>
            <a:r>
              <a:rPr lang="en-US" u="sng" dirty="0">
                <a:solidFill>
                  <a:schemeClr val="accent1">
                    <a:lumMod val="75000"/>
                  </a:schemeClr>
                </a:solidFill>
                <a:latin typeface="Times New Roman" panose="02020603050405020304" pitchFamily="18" charset="0"/>
                <a:cs typeface="Times New Roman" panose="02020603050405020304" pitchFamily="18" charset="0"/>
                <a:hlinkClick r:id="rId2"/>
              </a:rPr>
              <a:t>http://psychtoolbox.org/</a:t>
            </a:r>
            <a:endParaRPr lang="en-US" u="sng" dirty="0">
              <a:solidFill>
                <a:schemeClr val="accent1">
                  <a:lumMod val="75000"/>
                </a:schemeClr>
              </a:solidFill>
              <a:latin typeface="Times New Roman" panose="02020603050405020304" pitchFamily="18" charset="0"/>
              <a:cs typeface="Times New Roman" panose="02020603050405020304" pitchFamily="18" charset="0"/>
            </a:endParaRPr>
          </a:p>
          <a:p>
            <a:r>
              <a:rPr lang="en-US" u="sng" dirty="0">
                <a:solidFill>
                  <a:schemeClr val="accent1">
                    <a:lumMod val="75000"/>
                  </a:schemeClr>
                </a:solidFill>
                <a:latin typeface="Times New Roman" panose="02020603050405020304" pitchFamily="18" charset="0"/>
                <a:cs typeface="Times New Roman" panose="02020603050405020304" pitchFamily="18" charset="0"/>
              </a:rPr>
              <a:t>https://www.psychtoolbox.net/</a:t>
            </a:r>
          </a:p>
          <a:p>
            <a:endParaRPr lang="en-US" u="sng"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Beginner tutorial:</a:t>
            </a:r>
          </a:p>
          <a:p>
            <a:r>
              <a:rPr lang="en-US" u="sng" dirty="0">
                <a:solidFill>
                  <a:schemeClr val="accent1">
                    <a:lumMod val="75000"/>
                  </a:schemeClr>
                </a:solidFill>
                <a:latin typeface="Times New Roman" panose="02020603050405020304" pitchFamily="18" charset="0"/>
                <a:cs typeface="Times New Roman" panose="02020603050405020304" pitchFamily="18" charset="0"/>
                <a:hlinkClick r:id="rId3"/>
              </a:rPr>
              <a:t>https://peterscarfe.com/ptbtutorials.html</a:t>
            </a:r>
            <a:endParaRPr lang="en-US" u="sng" dirty="0">
              <a:solidFill>
                <a:schemeClr val="accent1">
                  <a:lumMod val="75000"/>
                </a:schemeClr>
              </a:solidFill>
              <a:latin typeface="Times New Roman" panose="02020603050405020304" pitchFamily="18" charset="0"/>
              <a:cs typeface="Times New Roman" panose="02020603050405020304" pitchFamily="18" charset="0"/>
            </a:endParaRPr>
          </a:p>
          <a:p>
            <a:endParaRPr lang="en-US" u="sng" dirty="0">
              <a:solidFill>
                <a:schemeClr val="accent1">
                  <a:lumMod val="75000"/>
                </a:schemeClr>
              </a:solidFill>
              <a:latin typeface="Times New Roman" panose="02020603050405020304" pitchFamily="18" charset="0"/>
              <a:cs typeface="Times New Roman" panose="02020603050405020304" pitchFamily="18" charset="0"/>
            </a:endParaRPr>
          </a:p>
          <a:p>
            <a:endParaRPr lang="en-US" u="sng"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How to download and install:</a:t>
            </a:r>
          </a:p>
          <a:p>
            <a:r>
              <a:rPr lang="en-US" u="sng" dirty="0">
                <a:solidFill>
                  <a:schemeClr val="accent1">
                    <a:lumMod val="75000"/>
                  </a:schemeClr>
                </a:solidFill>
                <a:latin typeface="Times New Roman" panose="02020603050405020304" pitchFamily="18" charset="0"/>
                <a:cs typeface="Times New Roman" panose="02020603050405020304" pitchFamily="18" charset="0"/>
              </a:rPr>
              <a:t>http://psychtoolbox.org/download.html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System requirements:</a:t>
            </a:r>
          </a:p>
          <a:p>
            <a:r>
              <a:rPr lang="en-US" dirty="0">
                <a:latin typeface="Times New Roman" panose="02020603050405020304" pitchFamily="18" charset="0"/>
                <a:cs typeface="Times New Roman" panose="02020603050405020304" pitchFamily="18" charset="0"/>
                <a:hlinkClick r:id="rId4"/>
              </a:rPr>
              <a:t>http://psychtoolbox.org/requirements.html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273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3024226" cy="830997"/>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Working with Images</a:t>
            </a: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12064" y="1663754"/>
            <a:ext cx="9582912" cy="1569660"/>
          </a:xfrm>
          <a:prstGeom prst="rect">
            <a:avLst/>
          </a:prstGeom>
        </p:spPr>
        <p:txBody>
          <a:bodyPr wrap="square">
            <a:spAutoFit/>
          </a:bodyPr>
          <a:lstStyle/>
          <a:p>
            <a:r>
              <a:rPr lang="en-US" sz="2400" dirty="0" err="1">
                <a:latin typeface="Times New Roman" panose="02020603050405020304" pitchFamily="18" charset="0"/>
                <a:cs typeface="Times New Roman" panose="02020603050405020304" pitchFamily="18" charset="0"/>
              </a:rPr>
              <a:t>imageTexture</a:t>
            </a:r>
            <a:r>
              <a:rPr lang="en-US" sz="2400" dirty="0">
                <a:latin typeface="Times New Roman" panose="02020603050405020304" pitchFamily="18" charset="0"/>
                <a:cs typeface="Times New Roman" panose="02020603050405020304" pitchFamily="18" charset="0"/>
              </a:rPr>
              <a:t> = Screen(</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err="1">
                <a:solidFill>
                  <a:srgbClr val="AA04F9"/>
                </a:solidFill>
                <a:latin typeface="Times New Roman" panose="02020603050405020304" pitchFamily="18" charset="0"/>
                <a:cs typeface="Times New Roman" panose="02020603050405020304" pitchFamily="18" charset="0"/>
              </a:rPr>
              <a:t>MakeTexture</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window, </a:t>
            </a:r>
            <a:r>
              <a:rPr lang="en-US" sz="2400" dirty="0" smtClean="0">
                <a:latin typeface="Times New Roman" panose="02020603050405020304" pitchFamily="18" charset="0"/>
                <a:cs typeface="Times New Roman" panose="02020603050405020304" pitchFamily="18" charset="0"/>
              </a:rPr>
              <a:t>images);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Screen(</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err="1">
                <a:solidFill>
                  <a:srgbClr val="AA04F9"/>
                </a:solidFill>
                <a:latin typeface="Times New Roman" panose="02020603050405020304" pitchFamily="18" charset="0"/>
                <a:cs typeface="Times New Roman" panose="02020603050405020304" pitchFamily="18" charset="0"/>
              </a:rPr>
              <a:t>DrawTexture</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window, </a:t>
            </a:r>
            <a:r>
              <a:rPr lang="en-US" sz="2400" dirty="0" err="1">
                <a:latin typeface="Times New Roman" panose="02020603050405020304" pitchFamily="18" charset="0"/>
                <a:cs typeface="Times New Roman" panose="02020603050405020304" pitchFamily="18" charset="0"/>
              </a:rPr>
              <a:t>imageTexture</a:t>
            </a:r>
            <a:r>
              <a:rPr lang="en-US" sz="2400" dirty="0">
                <a:latin typeface="Times New Roman" panose="02020603050405020304" pitchFamily="18" charset="0"/>
                <a:cs typeface="Times New Roman" panose="02020603050405020304" pitchFamily="18" charset="0"/>
              </a:rPr>
              <a:t>, [], [], 0)</a:t>
            </a:r>
          </a:p>
          <a:p>
            <a:r>
              <a:rPr lang="en-US" sz="2400" dirty="0">
                <a:latin typeface="Times New Roman" panose="02020603050405020304" pitchFamily="18" charset="0"/>
                <a:cs typeface="Times New Roman" panose="02020603050405020304" pitchFamily="18" charset="0"/>
              </a:rPr>
              <a:t>Screen(</a:t>
            </a:r>
            <a:r>
              <a:rPr lang="en-US" sz="2400" dirty="0">
                <a:solidFill>
                  <a:srgbClr val="AA04F9"/>
                </a:solidFill>
                <a:latin typeface="Times New Roman" panose="02020603050405020304" pitchFamily="18" charset="0"/>
                <a:cs typeface="Times New Roman" panose="02020603050405020304" pitchFamily="18" charset="0"/>
              </a:rPr>
              <a:t>'Flip'</a:t>
            </a:r>
            <a:r>
              <a:rPr lang="en-US" sz="2400" dirty="0">
                <a:latin typeface="Times New Roman" panose="02020603050405020304" pitchFamily="18" charset="0"/>
                <a:cs typeface="Times New Roman" panose="02020603050405020304" pitchFamily="18" charset="0"/>
              </a:rPr>
              <a:t>, window);</a:t>
            </a:r>
          </a:p>
          <a:p>
            <a:r>
              <a:rPr lang="en-US" sz="2400" dirty="0">
                <a:latin typeface="Times New Roman" panose="02020603050405020304" pitchFamily="18" charset="0"/>
                <a:cs typeface="Times New Roman" panose="02020603050405020304" pitchFamily="18" charset="0"/>
              </a:rPr>
              <a:t>Screen(</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err="1">
                <a:solidFill>
                  <a:srgbClr val="AA04F9"/>
                </a:solidFill>
                <a:latin typeface="Times New Roman" panose="02020603050405020304" pitchFamily="18" charset="0"/>
                <a:cs typeface="Times New Roman" panose="02020603050405020304" pitchFamily="18" charset="0"/>
              </a:rPr>
              <a:t>FillRect</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window, [1 1 1]);</a:t>
            </a:r>
          </a:p>
        </p:txBody>
      </p:sp>
    </p:spTree>
    <p:extLst>
      <p:ext uri="{BB962C8B-B14F-4D97-AF65-F5344CB8AC3E}">
        <p14:creationId xmlns:p14="http://schemas.microsoft.com/office/powerpoint/2010/main" val="186221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2808589" cy="830997"/>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Incorporating Voice</a:t>
            </a:r>
          </a:p>
          <a:p>
            <a:pPr marL="285750" indent="-28575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4222" y="1262902"/>
            <a:ext cx="9054850" cy="1938992"/>
          </a:xfrm>
          <a:prstGeom prst="rect">
            <a:avLst/>
          </a:prstGeom>
        </p:spPr>
        <p:txBody>
          <a:bodyPr wrap="square">
            <a:spAutoFit/>
          </a:bodyPr>
          <a:lstStyle/>
          <a:p>
            <a:r>
              <a:rPr lang="en-US" sz="2400" dirty="0" err="1">
                <a:latin typeface="Times New Roman" panose="02020603050405020304" pitchFamily="18" charset="0"/>
                <a:cs typeface="Times New Roman" panose="02020603050405020304" pitchFamily="18" charset="0"/>
              </a:rPr>
              <a:t>InitializePsychSound</a:t>
            </a:r>
            <a:r>
              <a:rPr lang="en-US" sz="2400" dirty="0">
                <a:latin typeface="Times New Roman" panose="02020603050405020304" pitchFamily="18" charset="0"/>
                <a:cs typeface="Times New Roman" panose="02020603050405020304" pitchFamily="18" charset="0"/>
              </a:rPr>
              <a:t>(1);</a:t>
            </a:r>
          </a:p>
          <a:p>
            <a:r>
              <a:rPr lang="en-US" sz="2400" dirty="0" err="1">
                <a:latin typeface="Times New Roman" panose="02020603050405020304" pitchFamily="18" charset="0"/>
                <a:cs typeface="Times New Roman" panose="02020603050405020304" pitchFamily="18" charset="0"/>
              </a:rPr>
              <a:t>nrchannels</a:t>
            </a:r>
            <a:r>
              <a:rPr lang="en-US" sz="2400" dirty="0">
                <a:latin typeface="Times New Roman" panose="02020603050405020304" pitchFamily="18" charset="0"/>
                <a:cs typeface="Times New Roman" panose="02020603050405020304" pitchFamily="18" charset="0"/>
              </a:rPr>
              <a:t> = 2;</a:t>
            </a:r>
          </a:p>
          <a:p>
            <a:r>
              <a:rPr lang="en-US" sz="2400" dirty="0" err="1">
                <a:latin typeface="Times New Roman" panose="02020603050405020304" pitchFamily="18" charset="0"/>
                <a:cs typeface="Times New Roman" panose="02020603050405020304" pitchFamily="18" charset="0"/>
              </a:rPr>
              <a:t>freq</a:t>
            </a:r>
            <a:r>
              <a:rPr lang="en-US" sz="2400" dirty="0">
                <a:latin typeface="Times New Roman" panose="02020603050405020304" pitchFamily="18" charset="0"/>
                <a:cs typeface="Times New Roman" panose="02020603050405020304" pitchFamily="18" charset="0"/>
              </a:rPr>
              <a:t> = 44100;</a:t>
            </a:r>
          </a:p>
          <a:p>
            <a:r>
              <a:rPr lang="en-US" sz="2400" dirty="0" err="1" smtClean="0">
                <a:latin typeface="Times New Roman" panose="02020603050405020304" pitchFamily="18" charset="0"/>
                <a:cs typeface="Times New Roman" panose="02020603050405020304" pitchFamily="18" charset="0"/>
              </a:rPr>
              <a:t>pahandle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PsychPortAudio</a:t>
            </a:r>
            <a:r>
              <a:rPr lang="en-US" sz="2400" dirty="0">
                <a:latin typeface="Times New Roman" panose="02020603050405020304" pitchFamily="18" charset="0"/>
                <a:cs typeface="Times New Roman" panose="02020603050405020304" pitchFamily="18" charset="0"/>
              </a:rPr>
              <a:t>(</a:t>
            </a:r>
            <a:r>
              <a:rPr lang="en-US" sz="2400" dirty="0">
                <a:solidFill>
                  <a:srgbClr val="AA04F9"/>
                </a:solidFill>
                <a:latin typeface="Times New Roman" panose="02020603050405020304" pitchFamily="18" charset="0"/>
                <a:cs typeface="Times New Roman" panose="02020603050405020304" pitchFamily="18" charset="0"/>
              </a:rPr>
              <a:t>'Open'</a:t>
            </a:r>
            <a:r>
              <a:rPr lang="en-US" sz="2400" dirty="0">
                <a:latin typeface="Times New Roman" panose="02020603050405020304" pitchFamily="18" charset="0"/>
                <a:cs typeface="Times New Roman" panose="02020603050405020304" pitchFamily="18" charset="0"/>
              </a:rPr>
              <a:t>, [], 1, 1, </a:t>
            </a:r>
            <a:r>
              <a:rPr lang="en-US" sz="2400" dirty="0" err="1">
                <a:latin typeface="Times New Roman" panose="02020603050405020304" pitchFamily="18" charset="0"/>
                <a:cs typeface="Times New Roman" panose="02020603050405020304" pitchFamily="18" charset="0"/>
              </a:rPr>
              <a:t>freq</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nrchannels</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PsychPortAudio</a:t>
            </a:r>
            <a:r>
              <a:rPr lang="en-US" sz="2400" dirty="0">
                <a:latin typeface="Times New Roman" panose="02020603050405020304" pitchFamily="18" charset="0"/>
                <a:cs typeface="Times New Roman" panose="02020603050405020304" pitchFamily="18" charset="0"/>
              </a:rPr>
              <a:t>(</a:t>
            </a:r>
            <a:r>
              <a:rPr lang="en-US" sz="2400" dirty="0">
                <a:solidFill>
                  <a:srgbClr val="AA04F9"/>
                </a:solidFill>
                <a:latin typeface="Times New Roman" panose="02020603050405020304" pitchFamily="18" charset="0"/>
                <a:cs typeface="Times New Roman" panose="02020603050405020304" pitchFamily="18" charset="0"/>
              </a:rPr>
              <a:t>'Volume'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pahandle</a:t>
            </a:r>
            <a:r>
              <a:rPr lang="en-US" sz="2400" dirty="0">
                <a:latin typeface="Times New Roman" panose="02020603050405020304" pitchFamily="18" charset="0"/>
                <a:cs typeface="Times New Roman" panose="02020603050405020304" pitchFamily="18" charset="0"/>
              </a:rPr>
              <a:t>, 0.5</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4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2501647" cy="830997"/>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Integrating Video</a:t>
            </a:r>
          </a:p>
          <a:p>
            <a:endParaRPr lang="en-US" sz="24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48640" y="1552092"/>
            <a:ext cx="8985504" cy="1938992"/>
          </a:xfrm>
          <a:prstGeom prst="rect">
            <a:avLst/>
          </a:prstGeom>
        </p:spPr>
        <p:txBody>
          <a:bodyPr wrap="square">
            <a:spAutoFit/>
          </a:bodyPr>
          <a:lstStyle/>
          <a:p>
            <a:r>
              <a:rPr lang="en-US" sz="2400" dirty="0" err="1">
                <a:latin typeface="Times New Roman" panose="02020603050405020304" pitchFamily="18" charset="0"/>
                <a:cs typeface="Times New Roman" panose="02020603050405020304" pitchFamily="18" charset="0"/>
              </a:rPr>
              <a:t>moviename</a:t>
            </a:r>
            <a:r>
              <a:rPr lang="en-US" sz="2400" dirty="0" smtClean="0">
                <a:latin typeface="Times New Roman" panose="02020603050405020304" pitchFamily="18" charset="0"/>
                <a:cs typeface="Times New Roman" panose="02020603050405020304" pitchFamily="18" charset="0"/>
              </a:rPr>
              <a:t>=[</a:t>
            </a:r>
            <a:r>
              <a:rPr lang="en-US" sz="2400" dirty="0">
                <a:solidFill>
                  <a:srgbClr val="AA04F9"/>
                </a:solidFill>
                <a:latin typeface="Times New Roman" panose="02020603050405020304" pitchFamily="18" charset="0"/>
                <a:cs typeface="Times New Roman" panose="02020603050405020304" pitchFamily="18" charset="0"/>
              </a:rPr>
              <a:t>'movies.mp4'</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Screen(</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err="1">
                <a:solidFill>
                  <a:srgbClr val="AA04F9"/>
                </a:solidFill>
                <a:latin typeface="Times New Roman" panose="02020603050405020304" pitchFamily="18" charset="0"/>
                <a:cs typeface="Times New Roman" panose="02020603050405020304" pitchFamily="18" charset="0"/>
              </a:rPr>
              <a:t>FillRect</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window, [0 0 0]);</a:t>
            </a:r>
          </a:p>
          <a:p>
            <a:r>
              <a:rPr lang="en-US" sz="2400" dirty="0">
                <a:latin typeface="Times New Roman" panose="02020603050405020304" pitchFamily="18" charset="0"/>
                <a:cs typeface="Times New Roman" panose="02020603050405020304" pitchFamily="18" charset="0"/>
              </a:rPr>
              <a:t>movie = Screen(</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err="1">
                <a:solidFill>
                  <a:srgbClr val="AA04F9"/>
                </a:solidFill>
                <a:latin typeface="Times New Roman" panose="02020603050405020304" pitchFamily="18" charset="0"/>
                <a:cs typeface="Times New Roman" panose="02020603050405020304" pitchFamily="18" charset="0"/>
              </a:rPr>
              <a:t>OpenMovie</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window, </a:t>
            </a:r>
            <a:r>
              <a:rPr lang="en-US" sz="2400" dirty="0" err="1">
                <a:latin typeface="Times New Roman" panose="02020603050405020304" pitchFamily="18" charset="0"/>
                <a:cs typeface="Times New Roman" panose="02020603050405020304" pitchFamily="18" charset="0"/>
              </a:rPr>
              <a:t>moviename</a:t>
            </a:r>
            <a:r>
              <a:rPr lang="en-US" sz="2400"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Screen</a:t>
            </a:r>
            <a:r>
              <a:rPr lang="en-US" sz="2400" dirty="0">
                <a:latin typeface="Times New Roman" panose="02020603050405020304" pitchFamily="18" charset="0"/>
                <a:cs typeface="Times New Roman" panose="02020603050405020304" pitchFamily="18" charset="0"/>
              </a:rPr>
              <a:t>(</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err="1">
                <a:solidFill>
                  <a:srgbClr val="AA04F9"/>
                </a:solidFill>
                <a:latin typeface="Times New Roman" panose="02020603050405020304" pitchFamily="18" charset="0"/>
                <a:cs typeface="Times New Roman" panose="02020603050405020304" pitchFamily="18" charset="0"/>
              </a:rPr>
              <a:t>PlayMovie</a:t>
            </a:r>
            <a:r>
              <a:rPr lang="en-US" sz="2400" dirty="0">
                <a:solidFill>
                  <a:srgbClr val="AA04F9"/>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movie, 1</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Screen('</a:t>
            </a:r>
            <a:r>
              <a:rPr lang="en-US" sz="2400" dirty="0" err="1">
                <a:latin typeface="Times New Roman" panose="02020603050405020304" pitchFamily="18" charset="0"/>
                <a:cs typeface="Times New Roman" panose="02020603050405020304" pitchFamily="18" charset="0"/>
              </a:rPr>
              <a:t>CloseMovie</a:t>
            </a:r>
            <a:r>
              <a:rPr lang="en-US" sz="2400" dirty="0">
                <a:latin typeface="Times New Roman" panose="02020603050405020304" pitchFamily="18" charset="0"/>
                <a:cs typeface="Times New Roman" panose="02020603050405020304" pitchFamily="18" charset="0"/>
              </a:rPr>
              <a:t>', movie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154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g1_e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79" y="198999"/>
            <a:ext cx="4859178" cy="460464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researchgate.net/profile/Ebrahim-Mattar/publication/352119455/figure/fig2/AS:1030934824505349@1622805424702/The-EEG-data-with-its-triggers-and-prescience-time-stamps-provided-by-EEGlab_W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851" y="329184"/>
            <a:ext cx="6343488" cy="3974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70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4967257" cy="830997"/>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Where and how we put the triggers?</a:t>
            </a:r>
          </a:p>
          <a:p>
            <a:endParaRPr lang="en-US" sz="24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4222" y="1319917"/>
            <a:ext cx="6302110" cy="1477328"/>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What is your trigger? </a:t>
            </a:r>
          </a:p>
          <a:p>
            <a:r>
              <a:rPr lang="en-US" dirty="0" smtClean="0">
                <a:latin typeface="Times New Roman" panose="02020603050405020304" pitchFamily="18" charset="0"/>
                <a:cs typeface="Times New Roman" panose="02020603050405020304" pitchFamily="18" charset="0"/>
              </a:rPr>
              <a:t>Is it parallel port? Serial port? Photodiode?</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You need to put your trigger code exactly before </a:t>
            </a:r>
            <a:r>
              <a:rPr lang="en-US" b="1" dirty="0" smtClean="0">
                <a:solidFill>
                  <a:srgbClr val="C00000"/>
                </a:solidFill>
                <a:latin typeface="Times New Roman" panose="02020603050405020304" pitchFamily="18" charset="0"/>
                <a:cs typeface="Times New Roman" panose="02020603050405020304" pitchFamily="18" charset="0"/>
              </a:rPr>
              <a:t>flip function  </a:t>
            </a:r>
          </a:p>
          <a:p>
            <a:endParaRPr lang="en-US" dirty="0" smtClean="0"/>
          </a:p>
        </p:txBody>
      </p:sp>
      <p:sp>
        <p:nvSpPr>
          <p:cNvPr id="3" name="Rectangle 2"/>
          <p:cNvSpPr/>
          <p:nvPr/>
        </p:nvSpPr>
        <p:spPr>
          <a:xfrm>
            <a:off x="284222" y="2965305"/>
            <a:ext cx="6096000" cy="1477328"/>
          </a:xfrm>
          <a:prstGeom prst="rect">
            <a:avLst/>
          </a:prstGeom>
        </p:spPr>
        <p:txBody>
          <a:bodyPr>
            <a:spAutoFit/>
          </a:bodyPr>
          <a:lstStyle/>
          <a:p>
            <a:r>
              <a:rPr lang="en-US" dirty="0" err="1">
                <a:latin typeface="Times New Roman" panose="02020603050405020304" pitchFamily="18" charset="0"/>
                <a:cs typeface="Times New Roman" panose="02020603050405020304" pitchFamily="18" charset="0"/>
              </a:rPr>
              <a:t>ioObj</a:t>
            </a:r>
            <a:r>
              <a:rPr lang="en-US" dirty="0">
                <a:latin typeface="Times New Roman" panose="02020603050405020304" pitchFamily="18" charset="0"/>
                <a:cs typeface="Times New Roman" panose="02020603050405020304" pitchFamily="18" charset="0"/>
              </a:rPr>
              <a:t> = io64;</a:t>
            </a:r>
          </a:p>
          <a:p>
            <a:r>
              <a:rPr lang="en-US" dirty="0">
                <a:latin typeface="Times New Roman" panose="02020603050405020304" pitchFamily="18" charset="0"/>
                <a:cs typeface="Times New Roman" panose="02020603050405020304" pitchFamily="18" charset="0"/>
              </a:rPr>
              <a:t>status = io64(</a:t>
            </a:r>
            <a:r>
              <a:rPr lang="en-US" dirty="0" err="1">
                <a:latin typeface="Times New Roman" panose="02020603050405020304" pitchFamily="18" charset="0"/>
                <a:cs typeface="Times New Roman" panose="02020603050405020304" pitchFamily="18" charset="0"/>
              </a:rPr>
              <a:t>ioObj</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address = hex2dec(</a:t>
            </a:r>
            <a:r>
              <a:rPr lang="en-US" dirty="0">
                <a:solidFill>
                  <a:srgbClr val="AA04F9"/>
                </a:solidFill>
                <a:latin typeface="Times New Roman" panose="02020603050405020304" pitchFamily="18" charset="0"/>
                <a:cs typeface="Times New Roman" panose="02020603050405020304" pitchFamily="18" charset="0"/>
              </a:rPr>
              <a:t>'D100'</a:t>
            </a:r>
            <a:r>
              <a:rPr lang="en-US" dirty="0">
                <a:latin typeface="Times New Roman" panose="02020603050405020304" pitchFamily="18" charset="0"/>
                <a:cs typeface="Times New Roman" panose="02020603050405020304" pitchFamily="18" charset="0"/>
              </a:rPr>
              <a:t>); </a:t>
            </a:r>
            <a:r>
              <a:rPr lang="en-US" dirty="0">
                <a:solidFill>
                  <a:srgbClr val="028009"/>
                </a:solidFill>
                <a:latin typeface="Times New Roman" panose="02020603050405020304" pitchFamily="18" charset="0"/>
                <a:cs typeface="Times New Roman" panose="02020603050405020304" pitchFamily="18" charset="0"/>
              </a:rPr>
              <a:t>%standard LPT1 output port address</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data_out</a:t>
            </a:r>
            <a:r>
              <a:rPr lang="en-US" dirty="0">
                <a:latin typeface="Times New Roman" panose="02020603050405020304" pitchFamily="18" charset="0"/>
                <a:cs typeface="Times New Roman" panose="02020603050405020304" pitchFamily="18" charset="0"/>
              </a:rPr>
              <a:t>=0; </a:t>
            </a:r>
            <a:r>
              <a:rPr lang="en-US" dirty="0">
                <a:solidFill>
                  <a:srgbClr val="028009"/>
                </a:solidFill>
                <a:latin typeface="Times New Roman" panose="02020603050405020304" pitchFamily="18" charset="0"/>
                <a:cs typeface="Times New Roman" panose="02020603050405020304" pitchFamily="18" charset="0"/>
              </a:rPr>
              <a:t>%sample data value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io64(</a:t>
            </a:r>
            <a:r>
              <a:rPr lang="en-US" dirty="0" err="1">
                <a:latin typeface="Times New Roman" panose="02020603050405020304" pitchFamily="18" charset="0"/>
                <a:cs typeface="Times New Roman" panose="02020603050405020304" pitchFamily="18" charset="0"/>
              </a:rPr>
              <a:t>ioObj,address,data_out</a:t>
            </a:r>
            <a:r>
              <a:rPr lang="en-US" dirty="0">
                <a:latin typeface="Times New Roman" panose="02020603050405020304" pitchFamily="18" charset="0"/>
                <a:cs typeface="Times New Roman" panose="02020603050405020304" pitchFamily="18" charset="0"/>
              </a:rPr>
              <a:t>);</a:t>
            </a:r>
          </a:p>
        </p:txBody>
      </p:sp>
      <p:sp>
        <p:nvSpPr>
          <p:cNvPr id="6" name="Rectangle 5"/>
          <p:cNvSpPr/>
          <p:nvPr/>
        </p:nvSpPr>
        <p:spPr>
          <a:xfrm>
            <a:off x="7911547" y="2745837"/>
            <a:ext cx="3294254" cy="1916264"/>
          </a:xfrm>
          <a:prstGeom prst="rect">
            <a:avLst/>
          </a:prstGeom>
          <a:solidFill>
            <a:schemeClr val="accent6">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525965" y="4118776"/>
            <a:ext cx="469127" cy="4293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Plus 7"/>
          <p:cNvSpPr/>
          <p:nvPr/>
        </p:nvSpPr>
        <p:spPr>
          <a:xfrm>
            <a:off x="8942448" y="3314355"/>
            <a:ext cx="1232452" cy="779228"/>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82563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1740413" cy="830997"/>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Full Project</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flipH="1">
            <a:off x="302079" y="1395290"/>
            <a:ext cx="2575561" cy="707886"/>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Stroop </a:t>
            </a:r>
            <a:r>
              <a:rPr lang="en-US" sz="2000" b="1" dirty="0" smtClean="0">
                <a:latin typeface="Times New Roman" panose="02020603050405020304" pitchFamily="18" charset="0"/>
                <a:cs typeface="Times New Roman" panose="02020603050405020304" pitchFamily="18" charset="0"/>
              </a:rPr>
              <a:t>task</a:t>
            </a:r>
          </a:p>
          <a:p>
            <a:r>
              <a:rPr lang="en-US" sz="2000" b="1" dirty="0" smtClean="0">
                <a:latin typeface="Times New Roman" panose="02020603050405020304" pitchFamily="18" charset="0"/>
                <a:cs typeface="Times New Roman" panose="02020603050405020304" pitchFamily="18" charset="0"/>
              </a:rPr>
              <a:t>Raven task </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12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22" y="270225"/>
            <a:ext cx="515480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Understanding Monitor Functionality</a:t>
            </a:r>
          </a:p>
        </p:txBody>
      </p:sp>
      <p:cxnSp>
        <p:nvCxnSpPr>
          <p:cNvPr id="5" name="Straight Connector 4"/>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4313" y="1322712"/>
            <a:ext cx="9618428" cy="507831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Screen(</a:t>
            </a:r>
            <a:r>
              <a:rPr lang="en-US" sz="2000" b="1" dirty="0">
                <a:solidFill>
                  <a:srgbClr val="AA04F9"/>
                </a:solidFill>
                <a:latin typeface="Times New Roman" panose="02020603050405020304" pitchFamily="18" charset="0"/>
                <a:cs typeface="Times New Roman" panose="02020603050405020304" pitchFamily="18" charset="0"/>
              </a:rPr>
              <a:t>'Preference'</a:t>
            </a:r>
            <a:r>
              <a:rPr lang="en-US" sz="2000" b="1" dirty="0">
                <a:latin typeface="Times New Roman" panose="02020603050405020304" pitchFamily="18" charset="0"/>
                <a:cs typeface="Times New Roman" panose="02020603050405020304" pitchFamily="18" charset="0"/>
              </a:rPr>
              <a:t>, </a:t>
            </a:r>
            <a:r>
              <a:rPr lang="en-US" sz="2000" b="1" dirty="0">
                <a:solidFill>
                  <a:srgbClr val="AA04F9"/>
                </a:solidFill>
                <a:latin typeface="Times New Roman" panose="02020603050405020304" pitchFamily="18" charset="0"/>
                <a:cs typeface="Times New Roman" panose="02020603050405020304" pitchFamily="18" charset="0"/>
              </a:rPr>
              <a:t>'</a:t>
            </a:r>
            <a:r>
              <a:rPr lang="en-US" sz="2000" b="1" dirty="0" err="1">
                <a:solidFill>
                  <a:srgbClr val="AA04F9"/>
                </a:solidFill>
                <a:latin typeface="Times New Roman" panose="02020603050405020304" pitchFamily="18" charset="0"/>
                <a:cs typeface="Times New Roman" panose="02020603050405020304" pitchFamily="18" charset="0"/>
              </a:rPr>
              <a:t>SkipSyncTests</a:t>
            </a:r>
            <a:r>
              <a:rPr lang="en-US" sz="2000" b="1" dirty="0">
                <a:solidFill>
                  <a:srgbClr val="AA04F9"/>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1); </a:t>
            </a:r>
            <a:r>
              <a:rPr lang="en-US" sz="2000" b="1" dirty="0">
                <a:solidFill>
                  <a:srgbClr val="028009"/>
                </a:solidFill>
                <a:latin typeface="Times New Roman" panose="02020603050405020304" pitchFamily="18" charset="0"/>
                <a:cs typeface="Times New Roman" panose="02020603050405020304" pitchFamily="18" charset="0"/>
              </a:rPr>
              <a:t>%enable this if you got screen </a:t>
            </a:r>
            <a:r>
              <a:rPr lang="en-US" sz="2000" b="1" dirty="0" smtClean="0">
                <a:solidFill>
                  <a:srgbClr val="028009"/>
                </a:solidFill>
                <a:latin typeface="Times New Roman" panose="02020603050405020304" pitchFamily="18" charset="0"/>
                <a:cs typeface="Times New Roman" panose="02020603050405020304" pitchFamily="18" charset="0"/>
              </a:rPr>
              <a:t>error</a:t>
            </a:r>
          </a:p>
          <a:p>
            <a:endParaRPr lang="en-US" dirty="0" smtClean="0">
              <a:latin typeface="Menlo"/>
            </a:endParaRPr>
          </a:p>
          <a:p>
            <a:r>
              <a:rPr lang="en-US" dirty="0">
                <a:latin typeface="Times New Roman" panose="02020603050405020304" pitchFamily="18" charset="0"/>
                <a:cs typeface="Times New Roman" panose="02020603050405020304" pitchFamily="18" charset="0"/>
              </a:rPr>
              <a:t>The command Screen('Preference', '</a:t>
            </a:r>
            <a:r>
              <a:rPr lang="en-US" dirty="0" err="1">
                <a:latin typeface="Times New Roman" panose="02020603050405020304" pitchFamily="18" charset="0"/>
                <a:cs typeface="Times New Roman" panose="02020603050405020304" pitchFamily="18" charset="0"/>
              </a:rPr>
              <a:t>SkipSyncTests</a:t>
            </a:r>
            <a:r>
              <a:rPr lang="en-US" dirty="0">
                <a:latin typeface="Times New Roman" panose="02020603050405020304" pitchFamily="18" charset="0"/>
                <a:cs typeface="Times New Roman" panose="02020603050405020304" pitchFamily="18" charset="0"/>
              </a:rPr>
              <a:t>', 1); in Psychtoolbox is used to bypass the synchronization tests that Psychtoolbox performs when opening a window. Here's a simpler explanation of what this command does and when to use it:</a:t>
            </a:r>
          </a:p>
          <a:p>
            <a:r>
              <a:rPr lang="en-US" b="1" dirty="0">
                <a:latin typeface="Times New Roman" panose="02020603050405020304" pitchFamily="18" charset="0"/>
                <a:cs typeface="Times New Roman" panose="02020603050405020304" pitchFamily="18" charset="0"/>
              </a:rPr>
              <a:t>Purpose of the Command</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Screen Synchronization Tests: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When you start an experiment, Psychtoolbox performs several checks to ensure that the timing of stimulus presentation is accurate. These checks, known as synchronization tests, make sure that the monitor's refresh rate and the timing of your stimuli are perfectly aligned.</a:t>
            </a:r>
          </a:p>
          <a:p>
            <a:r>
              <a:rPr lang="en-US" b="1" dirty="0">
                <a:latin typeface="Times New Roman" panose="02020603050405020304" pitchFamily="18" charset="0"/>
                <a:cs typeface="Times New Roman" panose="02020603050405020304" pitchFamily="18" charset="0"/>
              </a:rPr>
              <a:t>What the Command Does: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Screen('Preference', '</a:t>
            </a:r>
            <a:r>
              <a:rPr lang="en-US" dirty="0" err="1">
                <a:latin typeface="Times New Roman" panose="02020603050405020304" pitchFamily="18" charset="0"/>
                <a:cs typeface="Times New Roman" panose="02020603050405020304" pitchFamily="18" charset="0"/>
              </a:rPr>
              <a:t>SkipSyncTests</a:t>
            </a:r>
            <a:r>
              <a:rPr lang="en-US" dirty="0">
                <a:latin typeface="Times New Roman" panose="02020603050405020304" pitchFamily="18" charset="0"/>
                <a:cs typeface="Times New Roman" panose="02020603050405020304" pitchFamily="18" charset="0"/>
              </a:rPr>
              <a:t>', 1); tells Psychtoolbox to skip these synchronization tests. The 1 parameter means "yes, skip the tests."</a:t>
            </a:r>
          </a:p>
          <a:p>
            <a:r>
              <a:rPr lang="en-US" b="1" dirty="0">
                <a:latin typeface="Times New Roman" panose="02020603050405020304" pitchFamily="18" charset="0"/>
                <a:cs typeface="Times New Roman" panose="02020603050405020304" pitchFamily="18" charset="0"/>
              </a:rPr>
              <a:t>Why Skip Sync Tests?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might want to skip the synchronization tests if you encounter errors or warnings that prevent your experiment from running. These errors can sometimes happen on systems where the synchronization tests are too strict or on setups where perfect timing is not possible due to hardware limitations.</a:t>
            </a:r>
          </a:p>
          <a:p>
            <a:endParaRPr lang="en-US" dirty="0">
              <a:latin typeface="Menlo"/>
            </a:endParaRPr>
          </a:p>
        </p:txBody>
      </p:sp>
    </p:spTree>
    <p:extLst>
      <p:ext uri="{BB962C8B-B14F-4D97-AF65-F5344CB8AC3E}">
        <p14:creationId xmlns:p14="http://schemas.microsoft.com/office/powerpoint/2010/main" val="343027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9067" y="1320119"/>
            <a:ext cx="2646878" cy="954107"/>
          </a:xfrm>
          <a:prstGeom prst="rect">
            <a:avLst/>
          </a:prstGeom>
        </p:spPr>
        <p:txBody>
          <a:bodyPr wrap="none">
            <a:spAutoFit/>
          </a:bodyPr>
          <a:lstStyle/>
          <a:p>
            <a:r>
              <a:rPr lang="en-US" sz="2000" b="1" dirty="0" err="1">
                <a:latin typeface="Times New Roman" panose="02020603050405020304" pitchFamily="18" charset="0"/>
                <a:cs typeface="Times New Roman" panose="02020603050405020304" pitchFamily="18" charset="0"/>
              </a:rPr>
              <a:t>PsychDefaultSetup</a:t>
            </a:r>
            <a:r>
              <a:rPr lang="en-US" sz="2000" b="1" dirty="0">
                <a:latin typeface="Times New Roman" panose="02020603050405020304" pitchFamily="18" charset="0"/>
                <a:cs typeface="Times New Roman" panose="02020603050405020304" pitchFamily="18" charset="0"/>
              </a:rPr>
              <a:t>(2</a:t>
            </a:r>
            <a:r>
              <a:rPr lang="en-US" sz="2000" b="1" dirty="0" smtClean="0">
                <a:latin typeface="Times New Roman" panose="02020603050405020304" pitchFamily="18" charset="0"/>
                <a:cs typeface="Times New Roman" panose="02020603050405020304" pitchFamily="18" charset="0"/>
              </a:rPr>
              <a:t>);</a:t>
            </a:r>
          </a:p>
          <a:p>
            <a:endParaRPr lang="en-US" dirty="0">
              <a:latin typeface="Menlo"/>
            </a:endParaRPr>
          </a:p>
          <a:p>
            <a:endParaRPr lang="en-US" dirty="0">
              <a:latin typeface="Menlo"/>
            </a:endParaRPr>
          </a:p>
        </p:txBody>
      </p:sp>
      <p:sp>
        <p:nvSpPr>
          <p:cNvPr id="5" name="Rectangle 4"/>
          <p:cNvSpPr/>
          <p:nvPr/>
        </p:nvSpPr>
        <p:spPr>
          <a:xfrm>
            <a:off x="349067" y="1892216"/>
            <a:ext cx="9725236" cy="4847353"/>
          </a:xfrm>
          <a:prstGeom prst="rect">
            <a:avLst/>
          </a:prstGeom>
        </p:spPr>
        <p:txBody>
          <a:bodyPr wrap="square">
            <a:spAutoFit/>
          </a:bodyPr>
          <a:lstStyle/>
          <a:p>
            <a:pPr>
              <a:lnSpc>
                <a:spcPct val="107000"/>
              </a:lnSpc>
              <a:spcAft>
                <a:spcPts val="800"/>
              </a:spcAft>
            </a:pPr>
            <a:r>
              <a:rPr lang="en-US" sz="1600" dirty="0" err="1">
                <a:latin typeface="Times New Roman" panose="02020603050405020304" pitchFamily="18" charset="0"/>
                <a:ea typeface="Calibri" panose="020F0502020204030204" pitchFamily="34" charset="0"/>
                <a:cs typeface="Times New Roman" panose="02020603050405020304" pitchFamily="18" charset="0"/>
              </a:rPr>
              <a:t>PsychDefaultSetup</a:t>
            </a:r>
            <a:r>
              <a:rPr lang="en-US" sz="1600" dirty="0">
                <a:latin typeface="Times New Roman" panose="02020603050405020304" pitchFamily="18" charset="0"/>
                <a:ea typeface="Calibri" panose="020F0502020204030204" pitchFamily="34" charset="0"/>
                <a:cs typeface="Times New Roman" panose="02020603050405020304" pitchFamily="18" charset="0"/>
              </a:rPr>
              <a:t>(2) is a command in Psychtoolbox that helps you quickly set up your experiment with some useful default settings. Think of it as a "starter pack" for your experiment.</a:t>
            </a:r>
          </a:p>
          <a:p>
            <a:pP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What Does It Do?</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When you use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PsychDefaultSetup</a:t>
            </a:r>
            <a:r>
              <a:rPr lang="en-US" sz="1600" dirty="0">
                <a:latin typeface="Times New Roman" panose="02020603050405020304" pitchFamily="18" charset="0"/>
                <a:ea typeface="Calibri" panose="020F0502020204030204" pitchFamily="34" charset="0"/>
                <a:cs typeface="Times New Roman" panose="02020603050405020304" pitchFamily="18" charset="0"/>
              </a:rPr>
              <a:t>(2), it does three main things to help you get started:</a:t>
            </a:r>
          </a:p>
          <a:p>
            <a:pPr marL="342900" lvl="0" indent="-342900">
              <a:lnSpc>
                <a:spcPct val="107000"/>
              </a:lnSpc>
              <a:spcAft>
                <a:spcPts val="800"/>
              </a:spcAft>
              <a:buFont typeface="+mj-lt"/>
              <a:buAutoNum type="arabicPeriod"/>
              <a:tabLst>
                <a:tab pos="457200"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Unify Key Names: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It makes sure that the names of the keyboard keys are the same no matter what kind of computer you are using (Windows,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macOS</a:t>
            </a:r>
            <a:r>
              <a:rPr lang="en-US" sz="1600" dirty="0">
                <a:latin typeface="Times New Roman" panose="02020603050405020304" pitchFamily="18" charset="0"/>
                <a:ea typeface="Calibri" panose="020F0502020204030204" pitchFamily="34" charset="0"/>
                <a:cs typeface="Times New Roman" panose="02020603050405020304" pitchFamily="18" charset="0"/>
              </a:rPr>
              <a:t>, or Linux). This way, when you refer to keys in your code, you don't have to worry about differences between operating systems.</a:t>
            </a:r>
          </a:p>
          <a:p>
            <a:pPr marL="342900" lvl="0" indent="-342900">
              <a:lnSpc>
                <a:spcPct val="107000"/>
              </a:lnSpc>
              <a:spcAft>
                <a:spcPts val="800"/>
              </a:spcAft>
              <a:buFont typeface="+mj-lt"/>
              <a:buAutoNum type="arabicPeriod"/>
              <a:tabLst>
                <a:tab pos="457200"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Set Color Range: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It sets the range for colors to be between 0 and 1. This means that when you specify colors in your experiment, you can use numbers like 0.5 (which means 50% brightness) and not worry about different ranges for different screens.</a:t>
            </a:r>
          </a:p>
          <a:p>
            <a:pPr marL="342900" lvl="0" indent="-342900">
              <a:lnSpc>
                <a:spcPct val="107000"/>
              </a:lnSpc>
              <a:spcAft>
                <a:spcPts val="800"/>
              </a:spcAft>
              <a:buFont typeface="+mj-lt"/>
              <a:buAutoNum type="arabicPeriod"/>
              <a:tabLst>
                <a:tab pos="457200" algn="l"/>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Set Debugging Level: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It turns on some helpful debugging visuals. These visuals can help you see if your experiment is running correctly and identify any problems.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284222" y="270225"/>
            <a:ext cx="515480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Understanding Monitor Functionality</a:t>
            </a:r>
          </a:p>
        </p:txBody>
      </p:sp>
      <p:cxnSp>
        <p:nvCxnSpPr>
          <p:cNvPr id="7" name="Straight Connector 6"/>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81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4222" y="270225"/>
            <a:ext cx="515480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Understanding Monitor Functionality</a:t>
            </a:r>
          </a:p>
        </p:txBody>
      </p:sp>
      <p:cxnSp>
        <p:nvCxnSpPr>
          <p:cNvPr id="7" name="Straight Connector 6"/>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4221" y="1300889"/>
            <a:ext cx="9883907" cy="830997"/>
          </a:xfrm>
          <a:prstGeom prst="rect">
            <a:avLst/>
          </a:prstGeom>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screens = Screen(</a:t>
            </a:r>
            <a:r>
              <a:rPr lang="en-US" sz="2400" b="1" dirty="0">
                <a:solidFill>
                  <a:srgbClr val="AA04F9"/>
                </a:solidFill>
                <a:latin typeface="Times New Roman" panose="02020603050405020304" pitchFamily="18" charset="0"/>
                <a:cs typeface="Times New Roman" panose="02020603050405020304" pitchFamily="18" charset="0"/>
              </a:rPr>
              <a:t>'Screens</a:t>
            </a:r>
            <a:r>
              <a:rPr lang="en-US" sz="2400" b="1" dirty="0" smtClean="0">
                <a:solidFill>
                  <a:srgbClr val="AA04F9"/>
                </a:solidFill>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  </a:t>
            </a:r>
            <a:r>
              <a:rPr lang="en-US" sz="2400" b="1" dirty="0" smtClean="0">
                <a:solidFill>
                  <a:schemeClr val="accent6"/>
                </a:solidFill>
                <a:latin typeface="Times New Roman" panose="02020603050405020304" pitchFamily="18" charset="0"/>
                <a:cs typeface="Times New Roman" panose="02020603050405020304" pitchFamily="18" charset="0"/>
              </a:rPr>
              <a:t>#Identifying </a:t>
            </a:r>
            <a:r>
              <a:rPr lang="en-US" sz="2400" b="1" dirty="0">
                <a:solidFill>
                  <a:schemeClr val="accent6"/>
                </a:solidFill>
                <a:latin typeface="Times New Roman" panose="02020603050405020304" pitchFamily="18" charset="0"/>
                <a:cs typeface="Times New Roman" panose="02020603050405020304" pitchFamily="18" charset="0"/>
              </a:rPr>
              <a:t>Available </a:t>
            </a:r>
            <a:r>
              <a:rPr lang="en-US" sz="2400" b="1" dirty="0" smtClean="0">
                <a:solidFill>
                  <a:schemeClr val="accent6"/>
                </a:solidFill>
                <a:latin typeface="Times New Roman" panose="02020603050405020304" pitchFamily="18" charset="0"/>
                <a:cs typeface="Times New Roman" panose="02020603050405020304" pitchFamily="18" charset="0"/>
              </a:rPr>
              <a:t>Screens</a:t>
            </a:r>
            <a:endParaRPr lang="en-US" sz="2400" b="1" dirty="0">
              <a:solidFill>
                <a:schemeClr val="accent6"/>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screenNumber = max(screens</a:t>
            </a:r>
            <a:r>
              <a:rPr lang="en-US" sz="2400" b="1" dirty="0" smtClean="0">
                <a:latin typeface="Times New Roman" panose="02020603050405020304" pitchFamily="18" charset="0"/>
                <a:cs typeface="Times New Roman" panose="02020603050405020304" pitchFamily="18" charset="0"/>
              </a:rPr>
              <a:t>);  </a:t>
            </a:r>
            <a:r>
              <a:rPr lang="en-US" sz="2400" b="1" dirty="0" smtClean="0">
                <a:solidFill>
                  <a:schemeClr val="accent6"/>
                </a:solidFill>
                <a:latin typeface="Times New Roman" panose="02020603050405020304" pitchFamily="18" charset="0"/>
                <a:cs typeface="Times New Roman" panose="02020603050405020304" pitchFamily="18" charset="0"/>
              </a:rPr>
              <a:t># Selecting the screen</a:t>
            </a:r>
            <a:endParaRPr lang="en-US" sz="2400" b="1" dirty="0">
              <a:solidFill>
                <a:schemeClr val="accent6"/>
              </a:solidFill>
              <a:latin typeface="Times New Roman" panose="02020603050405020304" pitchFamily="18" charset="0"/>
              <a:cs typeface="Times New Roman" panose="02020603050405020304" pitchFamily="18" charset="0"/>
            </a:endParaRPr>
          </a:p>
        </p:txBody>
      </p:sp>
      <p:sp>
        <p:nvSpPr>
          <p:cNvPr id="8" name="Rectangle 7"/>
          <p:cNvSpPr/>
          <p:nvPr/>
        </p:nvSpPr>
        <p:spPr>
          <a:xfrm>
            <a:off x="302078" y="3063345"/>
            <a:ext cx="11060865" cy="1080296"/>
          </a:xfrm>
          <a:prstGeom prst="rect">
            <a:avLst/>
          </a:prstGeom>
        </p:spPr>
        <p:txBody>
          <a:bodyPr wrap="square">
            <a:spAutoFit/>
          </a:bodyPr>
          <a:lstStyle/>
          <a:p>
            <a:pPr lvl="0">
              <a:lnSpc>
                <a:spcPct val="107000"/>
              </a:lnSpc>
              <a:spcAft>
                <a:spcPts val="800"/>
              </a:spcAft>
              <a:tabLst>
                <a:tab pos="457200"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By selecting the maximum screen number, this command is typically choosing the external monitor (if one is connected), assuming the primary monitor is indexed as 0 and any additional monitors are indexed with higher numbers.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344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4222" y="270225"/>
            <a:ext cx="515480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Understanding Monitor Functionality</a:t>
            </a:r>
          </a:p>
        </p:txBody>
      </p:sp>
      <p:cxnSp>
        <p:nvCxnSpPr>
          <p:cNvPr id="7" name="Straight Connector 6"/>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2079" y="1281658"/>
            <a:ext cx="6096000" cy="1015663"/>
          </a:xfrm>
          <a:prstGeom prst="rect">
            <a:avLst/>
          </a:prstGeom>
        </p:spPr>
        <p:txBody>
          <a:bodyP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white = </a:t>
            </a:r>
            <a:r>
              <a:rPr lang="en-US" sz="2000" dirty="0" err="1">
                <a:latin typeface="Times New Roman" panose="02020603050405020304" pitchFamily="18" charset="0"/>
                <a:cs typeface="Times New Roman" panose="02020603050405020304" pitchFamily="18" charset="0"/>
              </a:rPr>
              <a:t>WhiteIndex</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screenNumber</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black = </a:t>
            </a:r>
            <a:r>
              <a:rPr lang="en-US" sz="2000" dirty="0" err="1">
                <a:latin typeface="Times New Roman" panose="02020603050405020304" pitchFamily="18" charset="0"/>
                <a:cs typeface="Times New Roman" panose="02020603050405020304" pitchFamily="18" charset="0"/>
              </a:rPr>
              <a:t>BlackIndex</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screenNumber</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grey = white / 2;</a:t>
            </a:r>
          </a:p>
        </p:txBody>
      </p:sp>
      <p:sp>
        <p:nvSpPr>
          <p:cNvPr id="4" name="Rectangle 3"/>
          <p:cNvSpPr/>
          <p:nvPr/>
        </p:nvSpPr>
        <p:spPr>
          <a:xfrm>
            <a:off x="302079" y="2880875"/>
            <a:ext cx="10396794" cy="2055756"/>
          </a:xfrm>
          <a:prstGeom prst="rect">
            <a:avLst/>
          </a:prstGeom>
        </p:spPr>
        <p:txBody>
          <a:bodyPr wrap="square">
            <a:spAutoFit/>
          </a:bodyPr>
          <a:lstStyle/>
          <a:p>
            <a:pPr>
              <a:lnSpc>
                <a:spcPct val="107000"/>
              </a:lnSpc>
              <a:spcAft>
                <a:spcPts val="8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WhiteIndex</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b="1" dirty="0" err="1">
                <a:latin typeface="Times New Roman" panose="02020603050405020304" pitchFamily="18" charset="0"/>
                <a:ea typeface="Calibri" panose="020F0502020204030204" pitchFamily="34" charset="0"/>
                <a:cs typeface="Times New Roman" panose="02020603050405020304" pitchFamily="18" charset="0"/>
              </a:rPr>
              <a:t>screenNumber</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This function returns the color value for white on the specified screen. The color value for white is typically the maximum value that the screen can display.</a:t>
            </a: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For most screens, this value is 255 if the screen uses an 8-bit color depth per channel (standard RGB).</a:t>
            </a:r>
          </a:p>
          <a:p>
            <a:pPr>
              <a:lnSpc>
                <a:spcPct val="107000"/>
              </a:lnSpc>
              <a:spcAft>
                <a:spcPts val="0"/>
              </a:spcAft>
            </a:pPr>
            <a:r>
              <a:rPr lang="en-US" b="1" dirty="0" err="1">
                <a:latin typeface="Times New Roman" panose="02020603050405020304" pitchFamily="18" charset="0"/>
                <a:ea typeface="Times New Roman" panose="02020603050405020304" pitchFamily="18" charset="0"/>
                <a:cs typeface="Times New Roman" panose="02020603050405020304" pitchFamily="18" charset="0"/>
              </a:rPr>
              <a:t>BlackIndex</a:t>
            </a:r>
            <a:r>
              <a:rPr lang="en-US" b="1" dirty="0">
                <a:latin typeface="Times New Roman" panose="02020603050405020304" pitchFamily="18" charset="0"/>
                <a:ea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screenNumber</a:t>
            </a:r>
            <a:r>
              <a:rPr lang="en-US" b="1"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This function returns the color value for black on the specified screen. The color value for black is typically the minimum value that the screen can display.</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For most screens, this value is 0.</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160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4222" y="270225"/>
            <a:ext cx="515480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Understanding Monitor Functionality</a:t>
            </a:r>
          </a:p>
        </p:txBody>
      </p:sp>
      <p:cxnSp>
        <p:nvCxnSpPr>
          <p:cNvPr id="7" name="Straight Connector 6"/>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53348" y="1423486"/>
            <a:ext cx="10181249" cy="461665"/>
          </a:xfrm>
          <a:prstGeom prst="rect">
            <a:avLst/>
          </a:prstGeom>
        </p:spPr>
        <p:txBody>
          <a:bodyPr wrap="non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[window, </a:t>
            </a:r>
            <a:r>
              <a:rPr lang="en-US" sz="2400" dirty="0" err="1" smtClean="0">
                <a:latin typeface="Times New Roman" panose="02020603050405020304" pitchFamily="18" charset="0"/>
                <a:cs typeface="Times New Roman" panose="02020603050405020304" pitchFamily="18" charset="0"/>
              </a:rPr>
              <a:t>windowRect</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PsychImaging</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OpenWindow</a:t>
            </a:r>
            <a:r>
              <a:rPr lang="en-US" sz="2400" dirty="0">
                <a:latin typeface="Times New Roman" panose="02020603050405020304" pitchFamily="18" charset="0"/>
                <a:cs typeface="Times New Roman" panose="02020603050405020304" pitchFamily="18" charset="0"/>
              </a:rPr>
              <a:t>', screenNumber, white);</a:t>
            </a:r>
          </a:p>
        </p:txBody>
      </p:sp>
      <p:sp>
        <p:nvSpPr>
          <p:cNvPr id="8" name="Rectangle 7"/>
          <p:cNvSpPr/>
          <p:nvPr/>
        </p:nvSpPr>
        <p:spPr>
          <a:xfrm>
            <a:off x="284222" y="2322602"/>
            <a:ext cx="10664194" cy="750975"/>
          </a:xfrm>
          <a:prstGeom prst="rect">
            <a:avLst/>
          </a:prstGeom>
        </p:spPr>
        <p:txBody>
          <a:bodyPr wrap="square">
            <a:spAutoFit/>
          </a:bodyPr>
          <a:lstStyle/>
          <a:p>
            <a:pPr>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000" dirty="0">
                <a:latin typeface="Times New Roman" panose="02020603050405020304" pitchFamily="18" charset="0"/>
                <a:ea typeface="Calibri" panose="020F0502020204030204" pitchFamily="34" charset="0"/>
                <a:cs typeface="Times New Roman" panose="02020603050405020304" pitchFamily="18" charset="0"/>
              </a:rPr>
              <a:t>command [window, </a:t>
            </a:r>
            <a:r>
              <a:rPr lang="en-US" sz="2000" dirty="0" err="1">
                <a:latin typeface="Times New Roman" panose="02020603050405020304" pitchFamily="18" charset="0"/>
                <a:ea typeface="Calibri" panose="020F0502020204030204" pitchFamily="34" charset="0"/>
                <a:cs typeface="Times New Roman" panose="02020603050405020304" pitchFamily="18" charset="0"/>
              </a:rPr>
              <a:t>windowRect</a:t>
            </a:r>
            <a:r>
              <a:rPr lang="en-US" sz="2000" dirty="0">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PsychImaging</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latin typeface="Times New Roman" panose="02020603050405020304" pitchFamily="18" charset="0"/>
                <a:ea typeface="Calibri" panose="020F0502020204030204" pitchFamily="34" charset="0"/>
                <a:cs typeface="Times New Roman" panose="02020603050405020304" pitchFamily="18" charset="0"/>
              </a:rPr>
              <a:t>OpenWindow</a:t>
            </a:r>
            <a:r>
              <a:rPr lang="en-US" sz="2000" dirty="0">
                <a:latin typeface="Times New Roman" panose="02020603050405020304" pitchFamily="18" charset="0"/>
                <a:ea typeface="Calibri" panose="020F0502020204030204" pitchFamily="34" charset="0"/>
                <a:cs typeface="Times New Roman" panose="02020603050405020304" pitchFamily="18" charset="0"/>
              </a:rPr>
              <a:t>', screenNumber, white); in Psychtoolbox is used to create a window on the specified screen with a specific background color. </a:t>
            </a:r>
          </a:p>
        </p:txBody>
      </p:sp>
    </p:spTree>
    <p:extLst>
      <p:ext uri="{BB962C8B-B14F-4D97-AF65-F5344CB8AC3E}">
        <p14:creationId xmlns:p14="http://schemas.microsoft.com/office/powerpoint/2010/main" val="74577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4222" y="270225"/>
            <a:ext cx="515480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Understanding Monitor Functionality</a:t>
            </a:r>
          </a:p>
        </p:txBody>
      </p:sp>
      <p:cxnSp>
        <p:nvCxnSpPr>
          <p:cNvPr id="7" name="Straight Connector 6"/>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38754" y="1737978"/>
            <a:ext cx="8273598" cy="677108"/>
          </a:xfrm>
          <a:prstGeom prst="rect">
            <a:avLst/>
          </a:prstGeom>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screenXpixels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screenYpixels</a:t>
            </a:r>
            <a:r>
              <a:rPr lang="en-US" sz="2000" b="1" dirty="0">
                <a:latin typeface="Times New Roman" panose="02020603050405020304" pitchFamily="18" charset="0"/>
                <a:cs typeface="Times New Roman" panose="02020603050405020304" pitchFamily="18" charset="0"/>
              </a:rPr>
              <a:t>] = Screen('</a:t>
            </a:r>
            <a:r>
              <a:rPr lang="en-US" sz="2000" b="1" dirty="0" err="1">
                <a:latin typeface="Times New Roman" panose="02020603050405020304" pitchFamily="18" charset="0"/>
                <a:cs typeface="Times New Roman" panose="02020603050405020304" pitchFamily="18" charset="0"/>
              </a:rPr>
              <a:t>WindowSize</a:t>
            </a:r>
            <a:r>
              <a:rPr lang="en-US" sz="2000" b="1" dirty="0">
                <a:latin typeface="Times New Roman" panose="02020603050405020304" pitchFamily="18" charset="0"/>
                <a:cs typeface="Times New Roman" panose="02020603050405020304" pitchFamily="18" charset="0"/>
              </a:rPr>
              <a:t>', window);</a:t>
            </a:r>
          </a:p>
          <a:p>
            <a:pPr marL="285750" indent="-285750">
              <a:buFont typeface="Arial" panose="020B0604020202020204" pitchFamily="34" charset="0"/>
              <a:buChar char="•"/>
            </a:pPr>
            <a:endParaRPr lang="en-US" dirty="0"/>
          </a:p>
        </p:txBody>
      </p:sp>
      <p:sp>
        <p:nvSpPr>
          <p:cNvPr id="4" name="Rectangle 3"/>
          <p:cNvSpPr/>
          <p:nvPr/>
        </p:nvSpPr>
        <p:spPr>
          <a:xfrm>
            <a:off x="7358723" y="2127172"/>
            <a:ext cx="4436827" cy="355803"/>
          </a:xfrm>
          <a:prstGeom prst="rect">
            <a:avLst/>
          </a:prstGeom>
        </p:spPr>
        <p:txBody>
          <a:bodyPr wrap="square">
            <a:spAutoFit/>
          </a:bodyPr>
          <a:lstStyle/>
          <a:p>
            <a:pPr>
              <a:lnSpc>
                <a:spcPct val="107000"/>
              </a:lnSpc>
              <a:spcAft>
                <a:spcPts val="800"/>
              </a:spcAft>
            </a:pPr>
            <a:r>
              <a:rPr lang="en-US" sz="16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a:t>
            </a:r>
            <a:r>
              <a:rPr lang="en-US" sz="1600" dirty="0" smtClean="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returns </a:t>
            </a:r>
            <a:r>
              <a:rPr lang="en-US" sz="1600"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the size of the specified window in pixels</a:t>
            </a:r>
          </a:p>
        </p:txBody>
      </p:sp>
      <p:sp>
        <p:nvSpPr>
          <p:cNvPr id="5" name="Rectangle 4"/>
          <p:cNvSpPr/>
          <p:nvPr/>
        </p:nvSpPr>
        <p:spPr>
          <a:xfrm>
            <a:off x="638754" y="2550865"/>
            <a:ext cx="8938383" cy="3939540"/>
          </a:xfrm>
          <a:prstGeom prst="rect">
            <a:avLst/>
          </a:prstGeom>
        </p:spPr>
        <p:txBody>
          <a:bodyPr wrap="square">
            <a:spAutoFit/>
          </a:bodyPr>
          <a:lstStyle/>
          <a:p>
            <a:pPr marL="285750" indent="-285750">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ifi</a:t>
            </a:r>
            <a:r>
              <a:rPr lang="en-US" sz="2400" b="1" dirty="0">
                <a:latin typeface="Times New Roman" panose="02020603050405020304" pitchFamily="18" charset="0"/>
                <a:cs typeface="Times New Roman" panose="02020603050405020304" pitchFamily="18" charset="0"/>
              </a:rPr>
              <a:t> = Screen(</a:t>
            </a:r>
            <a:r>
              <a:rPr lang="en-US" sz="2400" b="1" dirty="0">
                <a:solidFill>
                  <a:srgbClr val="AA04F9"/>
                </a:solidFill>
                <a:latin typeface="Times New Roman" panose="02020603050405020304" pitchFamily="18" charset="0"/>
                <a:cs typeface="Times New Roman" panose="02020603050405020304" pitchFamily="18" charset="0"/>
              </a:rPr>
              <a:t>'</a:t>
            </a:r>
            <a:r>
              <a:rPr lang="en-US" sz="2400" b="1" dirty="0" err="1">
                <a:solidFill>
                  <a:srgbClr val="AA04F9"/>
                </a:solidFill>
                <a:latin typeface="Times New Roman" panose="02020603050405020304" pitchFamily="18" charset="0"/>
                <a:cs typeface="Times New Roman" panose="02020603050405020304" pitchFamily="18" charset="0"/>
              </a:rPr>
              <a:t>GetFlipInterval</a:t>
            </a:r>
            <a:r>
              <a:rPr lang="en-US" sz="2400" b="1" dirty="0">
                <a:solidFill>
                  <a:srgbClr val="AA04F9"/>
                </a:solidFill>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window</a:t>
            </a:r>
            <a:r>
              <a:rPr lang="en-US" sz="2400" b="1"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solidFill>
                  <a:schemeClr val="accent6"/>
                </a:solidFill>
                <a:latin typeface="Times New Roman" panose="02020603050405020304" pitchFamily="18" charset="0"/>
                <a:cs typeface="Times New Roman" panose="02020603050405020304" pitchFamily="18" charset="0"/>
              </a:rPr>
              <a:t>%The </a:t>
            </a:r>
            <a:r>
              <a:rPr lang="en-US" sz="2400" dirty="0">
                <a:solidFill>
                  <a:schemeClr val="accent6"/>
                </a:solidFill>
                <a:latin typeface="Times New Roman" panose="02020603050405020304" pitchFamily="18" charset="0"/>
                <a:cs typeface="Times New Roman" panose="02020603050405020304" pitchFamily="18" charset="0"/>
              </a:rPr>
              <a:t>function measures and returns the time it takes for the screen to refresh. This value is essential for ensuring precise timing of visual stimuli</a:t>
            </a:r>
            <a:r>
              <a:rPr lang="en-US" sz="2400" dirty="0" smtClean="0">
                <a:solidFill>
                  <a:schemeClr val="accent6"/>
                </a:solidFill>
                <a:latin typeface="Times New Roman" panose="02020603050405020304" pitchFamily="18" charset="0"/>
                <a:cs typeface="Times New Roman" panose="02020603050405020304" pitchFamily="18" charset="0"/>
              </a:rPr>
              <a:t>.</a:t>
            </a:r>
          </a:p>
          <a:p>
            <a:endParaRPr lang="en-US" sz="2400" dirty="0" smtClean="0">
              <a:solidFill>
                <a:schemeClr val="accent6"/>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From the inter-frame interval, you can calculate the refresh rate of the monitor using the formula </a:t>
            </a:r>
            <a:r>
              <a:rPr lang="en-US" sz="2400" dirty="0" err="1">
                <a:latin typeface="Times New Roman" panose="02020603050405020304" pitchFamily="18" charset="0"/>
                <a:cs typeface="Times New Roman" panose="02020603050405020304" pitchFamily="18" charset="0"/>
              </a:rPr>
              <a:t>refreshRate</a:t>
            </a:r>
            <a:r>
              <a:rPr lang="en-US" sz="2400" dirty="0">
                <a:latin typeface="Times New Roman" panose="02020603050405020304" pitchFamily="18" charset="0"/>
                <a:cs typeface="Times New Roman" panose="02020603050405020304" pitchFamily="18" charset="0"/>
              </a:rPr>
              <a:t> = 1 / </a:t>
            </a:r>
            <a:r>
              <a:rPr lang="en-US" sz="2400" dirty="0" err="1">
                <a:latin typeface="Times New Roman" panose="02020603050405020304" pitchFamily="18" charset="0"/>
                <a:cs typeface="Times New Roman" panose="02020603050405020304" pitchFamily="18" charset="0"/>
              </a:rPr>
              <a:t>ifi</a:t>
            </a:r>
            <a:r>
              <a:rPr lang="en-US" sz="2400" dirty="0">
                <a:latin typeface="Times New Roman" panose="02020603050405020304" pitchFamily="18" charset="0"/>
                <a:cs typeface="Times New Roman" panose="02020603050405020304" pitchFamily="18" charset="0"/>
              </a:rPr>
              <a:t>. For example, if </a:t>
            </a:r>
            <a:r>
              <a:rPr lang="en-US" sz="2400" dirty="0" err="1">
                <a:latin typeface="Times New Roman" panose="02020603050405020304" pitchFamily="18" charset="0"/>
                <a:cs typeface="Times New Roman" panose="02020603050405020304" pitchFamily="18" charset="0"/>
              </a:rPr>
              <a:t>ifi</a:t>
            </a:r>
            <a:r>
              <a:rPr lang="en-US" sz="2400" dirty="0">
                <a:latin typeface="Times New Roman" panose="02020603050405020304" pitchFamily="18" charset="0"/>
                <a:cs typeface="Times New Roman" panose="02020603050405020304" pitchFamily="18" charset="0"/>
              </a:rPr>
              <a:t> is 0.01667 seconds, the refresh rate is 60 Hz</a:t>
            </a:r>
            <a:r>
              <a:rPr lang="en-US" sz="2400" dirty="0"/>
              <a:t>.</a:t>
            </a:r>
          </a:p>
          <a:p>
            <a:endParaRPr lang="en-US" sz="1600" dirty="0">
              <a:solidFill>
                <a:schemeClr val="accent6"/>
              </a:solidFill>
              <a:latin typeface="Times New Roman" panose="02020603050405020304" pitchFamily="18" charset="0"/>
              <a:cs typeface="Times New Roman" panose="02020603050405020304" pitchFamily="18" charset="0"/>
            </a:endParaRPr>
          </a:p>
          <a:p>
            <a:endParaRPr lang="en-US" dirty="0">
              <a:latin typeface="Menlo"/>
            </a:endParaRPr>
          </a:p>
        </p:txBody>
      </p:sp>
    </p:spTree>
    <p:extLst>
      <p:ext uri="{BB962C8B-B14F-4D97-AF65-F5344CB8AC3E}">
        <p14:creationId xmlns:p14="http://schemas.microsoft.com/office/powerpoint/2010/main" val="284451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4222" y="270225"/>
            <a:ext cx="515480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Understanding Monitor Functionality</a:t>
            </a:r>
          </a:p>
        </p:txBody>
      </p:sp>
      <p:cxnSp>
        <p:nvCxnSpPr>
          <p:cNvPr id="7" name="Straight Connector 6"/>
          <p:cNvCxnSpPr/>
          <p:nvPr/>
        </p:nvCxnSpPr>
        <p:spPr>
          <a:xfrm>
            <a:off x="302079" y="832757"/>
            <a:ext cx="104584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4222" y="1193949"/>
            <a:ext cx="5136021" cy="369332"/>
          </a:xfrm>
          <a:prstGeom prst="rect">
            <a:avLst/>
          </a:prstGeom>
        </p:spPr>
        <p:txBody>
          <a:bodyPr wrap="non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xCenter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yCenter</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RectCenter</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windowRect</a:t>
            </a:r>
            <a:r>
              <a:rPr lang="en-US" b="1" dirty="0">
                <a:latin typeface="Times New Roman" panose="02020603050405020304" pitchFamily="18" charset="0"/>
                <a:cs typeface="Times New Roman" panose="02020603050405020304" pitchFamily="18" charset="0"/>
              </a:rPr>
              <a:t>);</a:t>
            </a:r>
          </a:p>
        </p:txBody>
      </p:sp>
      <p:sp>
        <p:nvSpPr>
          <p:cNvPr id="10" name="Rectangle 9"/>
          <p:cNvSpPr/>
          <p:nvPr/>
        </p:nvSpPr>
        <p:spPr>
          <a:xfrm>
            <a:off x="314891" y="5064016"/>
            <a:ext cx="6096000" cy="923330"/>
          </a:xfrm>
          <a:prstGeom prst="rect">
            <a:avLst/>
          </a:prstGeom>
        </p:spPr>
        <p:txBody>
          <a:bodyPr>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HideCursor</a:t>
            </a:r>
            <a:r>
              <a:rPr lang="en-US" dirty="0" smtClean="0">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a:t>
            </a:r>
            <a:r>
              <a:rPr lang="en-US" dirty="0" smtClean="0">
                <a:solidFill>
                  <a:schemeClr val="accent6"/>
                </a:solidFill>
                <a:latin typeface="Times New Roman" panose="02020603050405020304" pitchFamily="18" charset="0"/>
                <a:cs typeface="Times New Roman" panose="02020603050405020304" pitchFamily="18" charset="0"/>
              </a:rPr>
              <a:t>hiding your cursor during the task</a:t>
            </a:r>
            <a:endParaRPr lang="en-US" dirty="0">
              <a:solidFill>
                <a:schemeClr val="accent6"/>
              </a:solidFill>
              <a:latin typeface="Times New Roman" panose="02020603050405020304" pitchFamily="18" charset="0"/>
              <a:cs typeface="Times New Roman" panose="02020603050405020304" pitchFamily="18" charset="0"/>
            </a:endParaRPr>
          </a:p>
          <a:p>
            <a:r>
              <a:rPr lang="en-US" dirty="0">
                <a:latin typeface="Menlo"/>
              </a:rPr>
              <a:t/>
            </a:r>
            <a:br>
              <a:rPr lang="en-US" dirty="0">
                <a:latin typeface="Menlo"/>
              </a:rPr>
            </a:br>
            <a:endParaRPr lang="en-US" dirty="0">
              <a:latin typeface="Menlo"/>
            </a:endParaRPr>
          </a:p>
        </p:txBody>
      </p:sp>
      <p:sp>
        <p:nvSpPr>
          <p:cNvPr id="2" name="Rectangle 1"/>
          <p:cNvSpPr/>
          <p:nvPr/>
        </p:nvSpPr>
        <p:spPr>
          <a:xfrm>
            <a:off x="314891" y="1772533"/>
            <a:ext cx="10432826" cy="1380378"/>
          </a:xfrm>
          <a:prstGeom prst="rect">
            <a:avLst/>
          </a:prstGeom>
        </p:spPr>
        <p:txBody>
          <a:bodyPr wrap="square">
            <a:spAutoFit/>
          </a:bodyPr>
          <a:lstStyle/>
          <a:p>
            <a:pPr>
              <a:lnSpc>
                <a:spcPct val="107000"/>
              </a:lnSpc>
              <a:spcAft>
                <a:spcPts val="800"/>
              </a:spcAft>
            </a:pPr>
            <a:r>
              <a:rPr lang="en-US" b="1" dirty="0" smtClean="0">
                <a:solidFill>
                  <a:schemeClr val="accent6"/>
                </a:solidFill>
                <a:latin typeface="Times New Roman" panose="02020603050405020304" pitchFamily="18" charset="0"/>
                <a:cs typeface="Times New Roman" panose="02020603050405020304" pitchFamily="18" charset="0"/>
              </a:rPr>
              <a:t>%</a:t>
            </a:r>
            <a:r>
              <a:rPr lang="en-US" b="1" dirty="0" err="1" smtClean="0">
                <a:solidFill>
                  <a:schemeClr val="accent6"/>
                </a:solidFill>
                <a:latin typeface="Times New Roman" panose="02020603050405020304" pitchFamily="18" charset="0"/>
                <a:cs typeface="Times New Roman" panose="02020603050405020304" pitchFamily="18" charset="0"/>
              </a:rPr>
              <a:t>RectCenter</a:t>
            </a:r>
            <a:r>
              <a:rPr lang="en-US" b="1" dirty="0" smtClean="0">
                <a:solidFill>
                  <a:schemeClr val="accent6"/>
                </a:solidFill>
                <a:latin typeface="Times New Roman" panose="02020603050405020304" pitchFamily="18" charset="0"/>
                <a:cs typeface="Times New Roman" panose="02020603050405020304" pitchFamily="18" charset="0"/>
              </a:rPr>
              <a:t>(</a:t>
            </a:r>
            <a:r>
              <a:rPr lang="en-US" b="1" dirty="0" err="1" smtClean="0">
                <a:solidFill>
                  <a:schemeClr val="accent6"/>
                </a:solidFill>
                <a:latin typeface="Times New Roman" panose="02020603050405020304" pitchFamily="18" charset="0"/>
                <a:cs typeface="Times New Roman" panose="02020603050405020304" pitchFamily="18" charset="0"/>
              </a:rPr>
              <a:t>windowRect</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This function computes the center coordinates of the rectangle specified by </a:t>
            </a:r>
            <a:r>
              <a:rPr lang="en-US" dirty="0" err="1">
                <a:solidFill>
                  <a:schemeClr val="accent6"/>
                </a:solidFill>
                <a:latin typeface="Times New Roman" panose="02020603050405020304" pitchFamily="18" charset="0"/>
                <a:cs typeface="Times New Roman" panose="02020603050405020304" pitchFamily="18" charset="0"/>
              </a:rPr>
              <a:t>windowRect</a:t>
            </a:r>
            <a:r>
              <a:rPr lang="en-US" dirty="0" smtClean="0">
                <a:solidFill>
                  <a:schemeClr val="accent6"/>
                </a:solidFill>
                <a:latin typeface="Times New Roman" panose="02020603050405020304" pitchFamily="18" charset="0"/>
                <a:cs typeface="Times New Roman" panose="02020603050405020304" pitchFamily="18" charset="0"/>
              </a:rPr>
              <a:t>.</a:t>
            </a:r>
            <a:endParaRPr lang="en-US" b="1" dirty="0" smtClean="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err="1" smtClean="0">
                <a:latin typeface="Times New Roman" panose="02020603050405020304" pitchFamily="18" charset="0"/>
                <a:ea typeface="Calibri" panose="020F0502020204030204" pitchFamily="34" charset="0"/>
                <a:cs typeface="Times New Roman" panose="02020603050405020304" pitchFamily="18" charset="0"/>
              </a:rPr>
              <a:t>windowRect</a:t>
            </a:r>
            <a:r>
              <a:rPr lang="en-US" dirty="0">
                <a:latin typeface="Times New Roman" panose="02020603050405020304" pitchFamily="18" charset="0"/>
                <a:ea typeface="Calibri" panose="020F0502020204030204" pitchFamily="34" charset="0"/>
                <a:cs typeface="Times New Roman" panose="02020603050405020304" pitchFamily="18" charset="0"/>
              </a:rPr>
              <a:t>: A rectangle defined by four values [left, top, right, bottom]. In the context of a Psychtoolbox window, </a:t>
            </a:r>
            <a:r>
              <a:rPr lang="en-US" dirty="0" err="1">
                <a:latin typeface="Times New Roman" panose="02020603050405020304" pitchFamily="18" charset="0"/>
                <a:ea typeface="Calibri" panose="020F0502020204030204" pitchFamily="34" charset="0"/>
                <a:cs typeface="Times New Roman" panose="02020603050405020304" pitchFamily="18" charset="0"/>
              </a:rPr>
              <a:t>windowRect</a:t>
            </a:r>
            <a:r>
              <a:rPr lang="en-US" dirty="0">
                <a:latin typeface="Times New Roman" panose="02020603050405020304" pitchFamily="18" charset="0"/>
                <a:ea typeface="Calibri" panose="020F0502020204030204" pitchFamily="34" charset="0"/>
                <a:cs typeface="Times New Roman" panose="02020603050405020304" pitchFamily="18" charset="0"/>
              </a:rPr>
              <a:t> typically represents the size and position of the window in screen coordinates.</a:t>
            </a:r>
          </a:p>
        </p:txBody>
      </p:sp>
      <p:sp>
        <p:nvSpPr>
          <p:cNvPr id="12" name="Rectangle 11"/>
          <p:cNvSpPr/>
          <p:nvPr/>
        </p:nvSpPr>
        <p:spPr>
          <a:xfrm>
            <a:off x="284222" y="3354022"/>
            <a:ext cx="9751460"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Screen(</a:t>
            </a:r>
            <a:r>
              <a:rPr lang="en-US" dirty="0">
                <a:solidFill>
                  <a:srgbClr val="AA04F9"/>
                </a:solidFill>
                <a:latin typeface="Times New Roman" panose="02020603050405020304" pitchFamily="18" charset="0"/>
                <a:cs typeface="Times New Roman" panose="02020603050405020304" pitchFamily="18" charset="0"/>
              </a:rPr>
              <a:t>'</a:t>
            </a:r>
            <a:r>
              <a:rPr lang="en-US" dirty="0" err="1">
                <a:solidFill>
                  <a:srgbClr val="AA04F9"/>
                </a:solidFill>
                <a:latin typeface="Times New Roman" panose="02020603050405020304" pitchFamily="18" charset="0"/>
                <a:cs typeface="Times New Roman" panose="02020603050405020304" pitchFamily="18" charset="0"/>
              </a:rPr>
              <a:t>BlendFunction</a:t>
            </a:r>
            <a:r>
              <a:rPr lang="en-US" dirty="0">
                <a:solidFill>
                  <a:srgbClr val="AA04F9"/>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window, </a:t>
            </a:r>
            <a:r>
              <a:rPr lang="en-US" dirty="0">
                <a:solidFill>
                  <a:srgbClr val="AA04F9"/>
                </a:solidFill>
                <a:latin typeface="Times New Roman" panose="02020603050405020304" pitchFamily="18" charset="0"/>
                <a:cs typeface="Times New Roman" panose="02020603050405020304" pitchFamily="18" charset="0"/>
              </a:rPr>
              <a:t>'GL_SRC_ALPHA'</a:t>
            </a:r>
            <a:r>
              <a:rPr lang="en-US" dirty="0">
                <a:latin typeface="Times New Roman" panose="02020603050405020304" pitchFamily="18" charset="0"/>
                <a:cs typeface="Times New Roman" panose="02020603050405020304" pitchFamily="18" charset="0"/>
              </a:rPr>
              <a:t>, </a:t>
            </a:r>
            <a:r>
              <a:rPr lang="en-US" dirty="0">
                <a:solidFill>
                  <a:srgbClr val="AA04F9"/>
                </a:solidFill>
                <a:latin typeface="Times New Roman" panose="02020603050405020304" pitchFamily="18" charset="0"/>
                <a:cs typeface="Times New Roman" panose="02020603050405020304" pitchFamily="18" charset="0"/>
              </a:rPr>
              <a:t>'GL_ONE_MINUS_SRC_ALPHA</a:t>
            </a:r>
            <a:r>
              <a:rPr lang="en-US" dirty="0" smtClean="0">
                <a:solidFill>
                  <a:srgbClr val="AA04F9"/>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p>
          <a:p>
            <a:r>
              <a:rPr lang="en-US" dirty="0"/>
              <a:t> </a:t>
            </a:r>
          </a:p>
          <a:p>
            <a:r>
              <a:rPr lang="en-US" b="1" dirty="0" smtClean="0">
                <a:solidFill>
                  <a:schemeClr val="accent6"/>
                </a:solidFill>
                <a:latin typeface="Times New Roman" panose="02020603050405020304" pitchFamily="18" charset="0"/>
                <a:cs typeface="Times New Roman" panose="02020603050405020304" pitchFamily="18" charset="0"/>
              </a:rPr>
              <a:t>%Screen</a:t>
            </a:r>
            <a:r>
              <a:rPr lang="en-US" b="1" dirty="0">
                <a:solidFill>
                  <a:schemeClr val="accent6"/>
                </a:solidFill>
                <a:latin typeface="Times New Roman" panose="02020603050405020304" pitchFamily="18" charset="0"/>
                <a:cs typeface="Times New Roman" panose="02020603050405020304" pitchFamily="18" charset="0"/>
              </a:rPr>
              <a:t>('</a:t>
            </a:r>
            <a:r>
              <a:rPr lang="en-US" b="1" dirty="0" err="1">
                <a:solidFill>
                  <a:schemeClr val="accent6"/>
                </a:solidFill>
                <a:latin typeface="Times New Roman" panose="02020603050405020304" pitchFamily="18" charset="0"/>
                <a:cs typeface="Times New Roman" panose="02020603050405020304" pitchFamily="18" charset="0"/>
              </a:rPr>
              <a:t>BlendFunction</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This function sets the blending mode for drawing operations in the specified window</a:t>
            </a:r>
          </a:p>
          <a:p>
            <a:endParaRPr lang="en-US" dirty="0">
              <a:latin typeface="Times New Roman" panose="02020603050405020304" pitchFamily="18" charset="0"/>
              <a:cs typeface="Times New Roman" panose="02020603050405020304" pitchFamily="18" charset="0"/>
            </a:endParaRPr>
          </a:p>
        </p:txBody>
      </p:sp>
      <p:sp>
        <p:nvSpPr>
          <p:cNvPr id="15" name="Rectangle 14"/>
          <p:cNvSpPr/>
          <p:nvPr/>
        </p:nvSpPr>
        <p:spPr>
          <a:xfrm>
            <a:off x="314891" y="5850680"/>
            <a:ext cx="3441968" cy="369332"/>
          </a:xfrm>
          <a:prstGeom prst="rect">
            <a:avLst/>
          </a:prstGeom>
        </p:spPr>
        <p:txBody>
          <a:bodyPr wrap="none">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sca</a:t>
            </a:r>
            <a:r>
              <a:rPr lang="en-US" dirty="0" smtClean="0">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a:t>
            </a:r>
            <a:r>
              <a:rPr lang="en-US" dirty="0" smtClean="0">
                <a:solidFill>
                  <a:schemeClr val="accent6"/>
                </a:solidFill>
                <a:latin typeface="Times New Roman" panose="02020603050405020304" pitchFamily="18" charset="0"/>
                <a:cs typeface="Times New Roman" panose="02020603050405020304" pitchFamily="18" charset="0"/>
              </a:rPr>
              <a:t>exits from psychtoolbox</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236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1761</Words>
  <Application>Microsoft Office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Courier New</vt:lpstr>
      <vt:lpstr>Menlo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khoneiveh</dc:creator>
  <cp:lastModifiedBy>khoneiveh</cp:lastModifiedBy>
  <cp:revision>24</cp:revision>
  <dcterms:created xsi:type="dcterms:W3CDTF">2024-06-06T09:30:13Z</dcterms:created>
  <dcterms:modified xsi:type="dcterms:W3CDTF">2024-06-08T12:46:40Z</dcterms:modified>
</cp:coreProperties>
</file>