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1" r:id="rId3"/>
    <p:sldId id="262" r:id="rId4"/>
    <p:sldId id="259" r:id="rId5"/>
    <p:sldId id="260" r:id="rId6"/>
    <p:sldId id="311" r:id="rId7"/>
    <p:sldId id="263" r:id="rId8"/>
    <p:sldId id="264" r:id="rId9"/>
    <p:sldId id="327"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2" r:id="rId57"/>
    <p:sldId id="313" r:id="rId58"/>
    <p:sldId id="314" r:id="rId59"/>
    <p:sldId id="315" r:id="rId60"/>
    <p:sldId id="316" r:id="rId61"/>
    <p:sldId id="317" r:id="rId62"/>
    <p:sldId id="318" r:id="rId63"/>
    <p:sldId id="323" r:id="rId64"/>
    <p:sldId id="324" r:id="rId65"/>
    <p:sldId id="325" r:id="rId66"/>
    <p:sldId id="326" r:id="rId67"/>
    <p:sldId id="328" r:id="rId68"/>
    <p:sldId id="329"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59" d="100"/>
          <a:sy n="59" d="100"/>
        </p:scale>
        <p:origin x="82" y="4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0C5223-958A-451F-9B20-8337F6B77DFB}"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7ED90-F440-4BD9-86C4-17A9F87D8436}" type="slidenum">
              <a:rPr lang="en-US" smtClean="0"/>
              <a:t>‹#›</a:t>
            </a:fld>
            <a:endParaRPr lang="en-US"/>
          </a:p>
        </p:txBody>
      </p:sp>
    </p:spTree>
    <p:extLst>
      <p:ext uri="{BB962C8B-B14F-4D97-AF65-F5344CB8AC3E}">
        <p14:creationId xmlns:p14="http://schemas.microsoft.com/office/powerpoint/2010/main" val="3419451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0C5223-958A-451F-9B20-8337F6B77DFB}"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7ED90-F440-4BD9-86C4-17A9F87D8436}" type="slidenum">
              <a:rPr lang="en-US" smtClean="0"/>
              <a:t>‹#›</a:t>
            </a:fld>
            <a:endParaRPr lang="en-US"/>
          </a:p>
        </p:txBody>
      </p:sp>
    </p:spTree>
    <p:extLst>
      <p:ext uri="{BB962C8B-B14F-4D97-AF65-F5344CB8AC3E}">
        <p14:creationId xmlns:p14="http://schemas.microsoft.com/office/powerpoint/2010/main" val="126448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0C5223-958A-451F-9B20-8337F6B77DFB}"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7ED90-F440-4BD9-86C4-17A9F87D8436}" type="slidenum">
              <a:rPr lang="en-US" smtClean="0"/>
              <a:t>‹#›</a:t>
            </a:fld>
            <a:endParaRPr lang="en-US"/>
          </a:p>
        </p:txBody>
      </p:sp>
    </p:spTree>
    <p:extLst>
      <p:ext uri="{BB962C8B-B14F-4D97-AF65-F5344CB8AC3E}">
        <p14:creationId xmlns:p14="http://schemas.microsoft.com/office/powerpoint/2010/main" val="1504267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0C5223-958A-451F-9B20-8337F6B77DFB}"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7ED90-F440-4BD9-86C4-17A9F87D8436}" type="slidenum">
              <a:rPr lang="en-US" smtClean="0"/>
              <a:t>‹#›</a:t>
            </a:fld>
            <a:endParaRPr lang="en-US"/>
          </a:p>
        </p:txBody>
      </p:sp>
    </p:spTree>
    <p:extLst>
      <p:ext uri="{BB962C8B-B14F-4D97-AF65-F5344CB8AC3E}">
        <p14:creationId xmlns:p14="http://schemas.microsoft.com/office/powerpoint/2010/main" val="2405036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C0C5223-958A-451F-9B20-8337F6B77DFB}"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7ED90-F440-4BD9-86C4-17A9F87D8436}" type="slidenum">
              <a:rPr lang="en-US" smtClean="0"/>
              <a:t>‹#›</a:t>
            </a:fld>
            <a:endParaRPr lang="en-US"/>
          </a:p>
        </p:txBody>
      </p:sp>
    </p:spTree>
    <p:extLst>
      <p:ext uri="{BB962C8B-B14F-4D97-AF65-F5344CB8AC3E}">
        <p14:creationId xmlns:p14="http://schemas.microsoft.com/office/powerpoint/2010/main" val="2307252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0C5223-958A-451F-9B20-8337F6B77DFB}" type="datetimeFigureOut">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17ED90-F440-4BD9-86C4-17A9F87D8436}" type="slidenum">
              <a:rPr lang="en-US" smtClean="0"/>
              <a:t>‹#›</a:t>
            </a:fld>
            <a:endParaRPr lang="en-US"/>
          </a:p>
        </p:txBody>
      </p:sp>
    </p:spTree>
    <p:extLst>
      <p:ext uri="{BB962C8B-B14F-4D97-AF65-F5344CB8AC3E}">
        <p14:creationId xmlns:p14="http://schemas.microsoft.com/office/powerpoint/2010/main" val="807297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0C5223-958A-451F-9B20-8337F6B77DFB}" type="datetimeFigureOut">
              <a:rPr lang="en-US" smtClean="0"/>
              <a:t>6/8/2024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17ED90-F440-4BD9-86C4-17A9F87D8436}" type="slidenum">
              <a:rPr lang="en-US" smtClean="0"/>
              <a:t>‹#›</a:t>
            </a:fld>
            <a:endParaRPr lang="en-US"/>
          </a:p>
        </p:txBody>
      </p:sp>
    </p:spTree>
    <p:extLst>
      <p:ext uri="{BB962C8B-B14F-4D97-AF65-F5344CB8AC3E}">
        <p14:creationId xmlns:p14="http://schemas.microsoft.com/office/powerpoint/2010/main" val="2531072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0C5223-958A-451F-9B20-8337F6B77DFB}" type="datetimeFigureOut">
              <a:rPr lang="en-US" smtClean="0"/>
              <a:t>6/8/2024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17ED90-F440-4BD9-86C4-17A9F87D8436}" type="slidenum">
              <a:rPr lang="en-US" smtClean="0"/>
              <a:t>‹#›</a:t>
            </a:fld>
            <a:endParaRPr lang="en-US"/>
          </a:p>
        </p:txBody>
      </p:sp>
    </p:spTree>
    <p:extLst>
      <p:ext uri="{BB962C8B-B14F-4D97-AF65-F5344CB8AC3E}">
        <p14:creationId xmlns:p14="http://schemas.microsoft.com/office/powerpoint/2010/main" val="3409666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0C5223-958A-451F-9B20-8337F6B77DFB}" type="datetimeFigureOut">
              <a:rPr lang="en-US" smtClean="0"/>
              <a:t>6/8/2024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17ED90-F440-4BD9-86C4-17A9F87D8436}" type="slidenum">
              <a:rPr lang="en-US" smtClean="0"/>
              <a:t>‹#›</a:t>
            </a:fld>
            <a:endParaRPr lang="en-US"/>
          </a:p>
        </p:txBody>
      </p:sp>
    </p:spTree>
    <p:extLst>
      <p:ext uri="{BB962C8B-B14F-4D97-AF65-F5344CB8AC3E}">
        <p14:creationId xmlns:p14="http://schemas.microsoft.com/office/powerpoint/2010/main" val="1042956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C0C5223-958A-451F-9B20-8337F6B77DFB}" type="datetimeFigureOut">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17ED90-F440-4BD9-86C4-17A9F87D8436}" type="slidenum">
              <a:rPr lang="en-US" smtClean="0"/>
              <a:t>‹#›</a:t>
            </a:fld>
            <a:endParaRPr lang="en-US"/>
          </a:p>
        </p:txBody>
      </p:sp>
    </p:spTree>
    <p:extLst>
      <p:ext uri="{BB962C8B-B14F-4D97-AF65-F5344CB8AC3E}">
        <p14:creationId xmlns:p14="http://schemas.microsoft.com/office/powerpoint/2010/main" val="513411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C0C5223-958A-451F-9B20-8337F6B77DFB}" type="datetimeFigureOut">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17ED90-F440-4BD9-86C4-17A9F87D8436}" type="slidenum">
              <a:rPr lang="en-US" smtClean="0"/>
              <a:t>‹#›</a:t>
            </a:fld>
            <a:endParaRPr lang="en-US"/>
          </a:p>
        </p:txBody>
      </p:sp>
    </p:spTree>
    <p:extLst>
      <p:ext uri="{BB962C8B-B14F-4D97-AF65-F5344CB8AC3E}">
        <p14:creationId xmlns:p14="http://schemas.microsoft.com/office/powerpoint/2010/main" val="1183898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0C5223-958A-451F-9B20-8337F6B77DFB}" type="datetimeFigureOut">
              <a:rPr lang="en-US" smtClean="0"/>
              <a:t>6/8/2024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7ED90-F440-4BD9-86C4-17A9F87D8436}" type="slidenum">
              <a:rPr lang="en-US" smtClean="0"/>
              <a:t>‹#›</a:t>
            </a:fld>
            <a:endParaRPr lang="en-US"/>
          </a:p>
        </p:txBody>
      </p:sp>
    </p:spTree>
    <p:extLst>
      <p:ext uri="{BB962C8B-B14F-4D97-AF65-F5344CB8AC3E}">
        <p14:creationId xmlns:p14="http://schemas.microsoft.com/office/powerpoint/2010/main" val="4051381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mathworks.com/help/matlab/matlab_prog/fundamental-matlab-classes.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mathworks.com/help/matlab/learn_matlab/matrices-and-arrays.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mathworks.com/help/matlab/ref/disp.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mathworks.com/help/matlab/ref/rdivide.html" TargetMode="External"/><Relationship Id="rId2" Type="http://schemas.openxmlformats.org/officeDocument/2006/relationships/hyperlink" Target="https://www.mathworks.com/help/matlab/ref/times.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mathworks.com/help/matlab/matlab_prog/array-comparison-with-relational-operators.html"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46.svg"/></Relationships>
</file>

<file path=ppt/slides/_rels/slide6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46.svg"/></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46.sv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NUL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NUL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64C6983-72D4-5B1B-B0E4-CE7065248827}"/>
              </a:ext>
            </a:extLst>
          </p:cNvPr>
          <p:cNvSpPr>
            <a:spLocks noGrp="1"/>
          </p:cNvSpPr>
          <p:nvPr>
            <p:ph type="title"/>
          </p:nvPr>
        </p:nvSpPr>
        <p:spPr>
          <a:xfrm>
            <a:off x="137786" y="0"/>
            <a:ext cx="5266933" cy="777600"/>
          </a:xfrm>
        </p:spPr>
        <p:txBody>
          <a:bodyPr>
            <a:noAutofit/>
          </a:bodyPr>
          <a:lstStyle/>
          <a:p>
            <a:pPr algn="ctr">
              <a:spcBef>
                <a:spcPts val="700"/>
              </a:spcBef>
              <a:spcAft>
                <a:spcPts val="700"/>
              </a:spcAft>
            </a:pPr>
            <a:r>
              <a:rPr lang="en-ZA" sz="3200" b="1" dirty="0">
                <a:latin typeface="Times New Roman" panose="02020603050405020304" pitchFamily="18" charset="0"/>
                <a:ea typeface="Times New Roman" panose="02020603050405020304" pitchFamily="18" charset="0"/>
                <a:cs typeface="Times New Roman" panose="02020603050405020304" pitchFamily="18" charset="0"/>
              </a:rPr>
              <a:t>The MATLAB Desktop </a:t>
            </a:r>
          </a:p>
        </p:txBody>
      </p:sp>
      <p:cxnSp>
        <p:nvCxnSpPr>
          <p:cNvPr id="7" name="Straight Connector 6"/>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8" name="Picture 7" descr="Graphical user interface, application, Word">
            <a:extLst>
              <a:ext uri="{FF2B5EF4-FFF2-40B4-BE49-F238E27FC236}">
                <a16:creationId xmlns:a16="http://schemas.microsoft.com/office/drawing/2014/main" id="{42796500-E1E7-E1A2-62F6-A7700B8368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307" y="1087431"/>
            <a:ext cx="10499807" cy="5401052"/>
          </a:xfrm>
          <a:prstGeom prst="rect">
            <a:avLst/>
          </a:prstGeom>
        </p:spPr>
      </p:pic>
    </p:spTree>
    <p:extLst>
      <p:ext uri="{BB962C8B-B14F-4D97-AF65-F5344CB8AC3E}">
        <p14:creationId xmlns:p14="http://schemas.microsoft.com/office/powerpoint/2010/main" val="2456631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64C6983-72D4-5B1B-B0E4-CE7065248827}"/>
              </a:ext>
            </a:extLst>
          </p:cNvPr>
          <p:cNvSpPr>
            <a:spLocks noGrp="1"/>
          </p:cNvSpPr>
          <p:nvPr>
            <p:ph type="title"/>
          </p:nvPr>
        </p:nvSpPr>
        <p:spPr>
          <a:xfrm>
            <a:off x="388307" y="-26126"/>
            <a:ext cx="2090058" cy="777600"/>
          </a:xfrm>
        </p:spPr>
        <p:txBody>
          <a:bodyPr>
            <a:noAutofit/>
          </a:bodyPr>
          <a:lstStyle/>
          <a:p>
            <a:pPr algn="ctr">
              <a:spcBef>
                <a:spcPts val="700"/>
              </a:spcBef>
              <a:spcAft>
                <a:spcPts val="700"/>
              </a:spcAft>
            </a:pPr>
            <a:r>
              <a:rPr lang="en-ZA" sz="3200" b="1" dirty="0" smtClean="0">
                <a:latin typeface="Times New Roman" panose="02020603050405020304" pitchFamily="18" charset="0"/>
                <a:ea typeface="Times New Roman" panose="02020603050405020304" pitchFamily="18" charset="0"/>
                <a:cs typeface="Times New Roman" panose="02020603050405020304" pitchFamily="18" charset="0"/>
              </a:rPr>
              <a:t>Data types</a:t>
            </a:r>
            <a:endParaRPr lang="en-ZA" sz="3200" b="1"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2973925E-A732-6BBA-E3F4-6F3FB54599AA}"/>
              </a:ext>
            </a:extLst>
          </p:cNvPr>
          <p:cNvSpPr>
            <a:spLocks noGrp="1"/>
          </p:cNvSpPr>
          <p:nvPr>
            <p:ph idx="1"/>
          </p:nvPr>
        </p:nvSpPr>
        <p:spPr>
          <a:xfrm>
            <a:off x="388307" y="1185543"/>
            <a:ext cx="8229600" cy="5112000"/>
          </a:xfrm>
        </p:spPr>
        <p:txBody>
          <a:bodyPr>
            <a:noAutofit/>
          </a:bodyPr>
          <a:lstStyle/>
          <a:p>
            <a:pPr marL="0" indent="0">
              <a:lnSpc>
                <a:spcPct val="100000"/>
              </a:lnSpc>
              <a:buNone/>
            </a:pPr>
            <a:r>
              <a:rPr lang="en-ZA" sz="1800" dirty="0">
                <a:solidFill>
                  <a:srgbClr val="212121"/>
                </a:solidFill>
                <a:latin typeface="Times New Roman" panose="02020603050405020304" pitchFamily="18" charset="0"/>
                <a:cs typeface="Times New Roman" panose="02020603050405020304" pitchFamily="18" charset="0"/>
              </a:rPr>
              <a:t>There are many different data types, or </a:t>
            </a:r>
            <a:r>
              <a:rPr lang="en-ZA" sz="1800" i="1" dirty="0">
                <a:solidFill>
                  <a:srgbClr val="212121"/>
                </a:solidFill>
                <a:latin typeface="Times New Roman" panose="02020603050405020304" pitchFamily="18" charset="0"/>
                <a:cs typeface="Times New Roman" panose="02020603050405020304" pitchFamily="18" charset="0"/>
              </a:rPr>
              <a:t>classes</a:t>
            </a:r>
            <a:r>
              <a:rPr lang="en-ZA" sz="1800" dirty="0">
                <a:solidFill>
                  <a:srgbClr val="212121"/>
                </a:solidFill>
                <a:latin typeface="Times New Roman" panose="02020603050405020304" pitchFamily="18" charset="0"/>
                <a:cs typeface="Times New Roman" panose="02020603050405020304" pitchFamily="18" charset="0"/>
              </a:rPr>
              <a:t>, that you can work with in MATLAB. You can build matrices and arrays of the following data types:</a:t>
            </a:r>
          </a:p>
          <a:p>
            <a:pPr lvl="1">
              <a:lnSpc>
                <a:spcPct val="100000"/>
              </a:lnSpc>
            </a:pPr>
            <a:r>
              <a:rPr lang="en-ZA" sz="1800" dirty="0">
                <a:solidFill>
                  <a:srgbClr val="212121"/>
                </a:solidFill>
                <a:latin typeface="Times New Roman" panose="02020603050405020304" pitchFamily="18" charset="0"/>
                <a:cs typeface="Times New Roman" panose="02020603050405020304" pitchFamily="18" charset="0"/>
              </a:rPr>
              <a:t>floating-point </a:t>
            </a:r>
          </a:p>
          <a:p>
            <a:pPr lvl="1">
              <a:lnSpc>
                <a:spcPct val="100000"/>
              </a:lnSpc>
            </a:pPr>
            <a:r>
              <a:rPr lang="en-ZA" sz="1800" dirty="0">
                <a:solidFill>
                  <a:srgbClr val="212121"/>
                </a:solidFill>
                <a:latin typeface="Times New Roman" panose="02020603050405020304" pitchFamily="18" charset="0"/>
                <a:cs typeface="Times New Roman" panose="02020603050405020304" pitchFamily="18" charset="0"/>
              </a:rPr>
              <a:t>integer data </a:t>
            </a:r>
          </a:p>
          <a:p>
            <a:pPr lvl="1">
              <a:lnSpc>
                <a:spcPct val="100000"/>
              </a:lnSpc>
            </a:pPr>
            <a:r>
              <a:rPr lang="en-ZA" sz="1800" dirty="0">
                <a:solidFill>
                  <a:srgbClr val="212121"/>
                </a:solidFill>
                <a:latin typeface="Times New Roman" panose="02020603050405020304" pitchFamily="18" charset="0"/>
                <a:cs typeface="Times New Roman" panose="02020603050405020304" pitchFamily="18" charset="0"/>
              </a:rPr>
              <a:t>characters and strings,</a:t>
            </a:r>
          </a:p>
          <a:p>
            <a:pPr lvl="1">
              <a:lnSpc>
                <a:spcPct val="100000"/>
              </a:lnSpc>
            </a:pPr>
            <a:r>
              <a:rPr lang="en-ZA" sz="1800" dirty="0">
                <a:solidFill>
                  <a:srgbClr val="212121"/>
                </a:solidFill>
                <a:latin typeface="Times New Roman" panose="02020603050405020304" pitchFamily="18" charset="0"/>
                <a:cs typeface="Times New Roman" panose="02020603050405020304" pitchFamily="18" charset="0"/>
              </a:rPr>
              <a:t>logical true and false values, and so on</a:t>
            </a:r>
          </a:p>
          <a:p>
            <a:pPr marL="0" indent="0">
              <a:buNone/>
            </a:pPr>
            <a:endParaRPr lang="en-ZA" sz="1800" dirty="0">
              <a:solidFill>
                <a:srgbClr val="212121"/>
              </a:solidFill>
              <a:latin typeface="Times New Roman" panose="02020603050405020304" pitchFamily="18" charset="0"/>
              <a:cs typeface="Times New Roman" panose="02020603050405020304" pitchFamily="18" charset="0"/>
            </a:endParaRPr>
          </a:p>
          <a:p>
            <a:pPr marL="0" indent="0">
              <a:buNone/>
            </a:pPr>
            <a:r>
              <a:rPr lang="en-ZA" sz="1800" dirty="0">
                <a:solidFill>
                  <a:srgbClr val="212121"/>
                </a:solidFill>
                <a:latin typeface="Times New Roman" panose="02020603050405020304" pitchFamily="18" charset="0"/>
                <a:cs typeface="Times New Roman" panose="02020603050405020304" pitchFamily="18" charset="0"/>
              </a:rPr>
              <a:t>The following data types provide a way to store dissimilar types of data in the same container:</a:t>
            </a:r>
          </a:p>
          <a:p>
            <a:pPr lvl="1"/>
            <a:r>
              <a:rPr lang="en-ZA" sz="1800" dirty="0">
                <a:solidFill>
                  <a:srgbClr val="212121"/>
                </a:solidFill>
                <a:latin typeface="Times New Roman" panose="02020603050405020304" pitchFamily="18" charset="0"/>
                <a:cs typeface="Times New Roman" panose="02020603050405020304" pitchFamily="18" charset="0"/>
              </a:rPr>
              <a:t>tables</a:t>
            </a:r>
          </a:p>
          <a:p>
            <a:pPr lvl="1"/>
            <a:r>
              <a:rPr lang="en-ZA" sz="1800" dirty="0">
                <a:solidFill>
                  <a:srgbClr val="212121"/>
                </a:solidFill>
                <a:latin typeface="Times New Roman" panose="02020603050405020304" pitchFamily="18" charset="0"/>
                <a:cs typeface="Times New Roman" panose="02020603050405020304" pitchFamily="18" charset="0"/>
              </a:rPr>
              <a:t>timetables </a:t>
            </a:r>
          </a:p>
          <a:p>
            <a:pPr lvl="1"/>
            <a:r>
              <a:rPr lang="en-ZA" sz="1800" dirty="0">
                <a:solidFill>
                  <a:srgbClr val="212121"/>
                </a:solidFill>
                <a:latin typeface="Times New Roman" panose="02020603050405020304" pitchFamily="18" charset="0"/>
                <a:cs typeface="Times New Roman" panose="02020603050405020304" pitchFamily="18" charset="0"/>
              </a:rPr>
              <a:t>structures</a:t>
            </a:r>
          </a:p>
          <a:p>
            <a:pPr lvl="1"/>
            <a:r>
              <a:rPr lang="en-ZA" sz="1800" dirty="0">
                <a:solidFill>
                  <a:srgbClr val="212121"/>
                </a:solidFill>
                <a:latin typeface="Times New Roman" panose="02020603050405020304" pitchFamily="18" charset="0"/>
                <a:cs typeface="Times New Roman" panose="02020603050405020304" pitchFamily="18" charset="0"/>
              </a:rPr>
              <a:t>cell arrays </a:t>
            </a:r>
          </a:p>
          <a:p>
            <a:pPr marL="0" indent="0">
              <a:buNone/>
            </a:pPr>
            <a:endParaRPr lang="en-ZA" sz="1600" dirty="0">
              <a:solidFill>
                <a:srgbClr val="212121"/>
              </a:solidFill>
              <a:latin typeface="Helvetica" panose="020B0604020202020204" pitchFamily="34" charset="0"/>
            </a:endParaRPr>
          </a:p>
        </p:txBody>
      </p:sp>
    </p:spTree>
    <p:extLst>
      <p:ext uri="{BB962C8B-B14F-4D97-AF65-F5344CB8AC3E}">
        <p14:creationId xmlns:p14="http://schemas.microsoft.com/office/powerpoint/2010/main" val="937337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1989023" y="1276983"/>
            <a:ext cx="8229600" cy="5112000"/>
          </a:xfrm>
        </p:spPr>
        <p:txBody>
          <a:bodyPr>
            <a:noAutofit/>
          </a:bodyPr>
          <a:lstStyle/>
          <a:p>
            <a:pPr marL="0" indent="0" algn="just">
              <a:buNone/>
            </a:pPr>
            <a:r>
              <a:rPr lang="en-ZA" sz="1600" dirty="0">
                <a:solidFill>
                  <a:srgbClr val="212121"/>
                </a:solidFill>
                <a:latin typeface="Helvetica" panose="020B0604020202020204" pitchFamily="34" charset="0"/>
              </a:rPr>
              <a:t>All the fundamental MATLAB classes are shown in the diagram below:</a:t>
            </a:r>
          </a:p>
          <a:p>
            <a:pPr marL="0" indent="0" algn="just">
              <a:buNone/>
            </a:pPr>
            <a:endParaRPr lang="en-ZA" sz="1600" dirty="0">
              <a:solidFill>
                <a:srgbClr val="212121"/>
              </a:solidFill>
              <a:latin typeface="Helvetica" panose="020B0604020202020204" pitchFamily="34" charset="0"/>
            </a:endParaRPr>
          </a:p>
          <a:p>
            <a:pPr marL="0" indent="0" algn="just">
              <a:buNone/>
            </a:pPr>
            <a:endParaRPr lang="en-ZA" sz="1600" dirty="0">
              <a:solidFill>
                <a:srgbClr val="212121"/>
              </a:solidFill>
              <a:latin typeface="Helvetica" panose="020B0604020202020204" pitchFamily="34" charset="0"/>
            </a:endParaRPr>
          </a:p>
          <a:p>
            <a:pPr marL="0" indent="0" algn="just">
              <a:buNone/>
            </a:pPr>
            <a:endParaRPr lang="en-ZA" sz="1600" dirty="0">
              <a:solidFill>
                <a:srgbClr val="212121"/>
              </a:solidFill>
              <a:latin typeface="Helvetica" panose="020B0604020202020204" pitchFamily="34" charset="0"/>
            </a:endParaRPr>
          </a:p>
          <a:p>
            <a:pPr marL="0" indent="0" algn="just">
              <a:buNone/>
            </a:pPr>
            <a:endParaRPr lang="en-ZA" sz="1600" dirty="0">
              <a:solidFill>
                <a:srgbClr val="212121"/>
              </a:solidFill>
              <a:latin typeface="Helvetica" panose="020B0604020202020204" pitchFamily="34" charset="0"/>
            </a:endParaRPr>
          </a:p>
          <a:p>
            <a:pPr marL="0" indent="0" algn="just">
              <a:buNone/>
            </a:pPr>
            <a:endParaRPr lang="en-ZA" sz="1600" dirty="0">
              <a:solidFill>
                <a:srgbClr val="212121"/>
              </a:solidFill>
              <a:latin typeface="Helvetica" panose="020B0604020202020204" pitchFamily="34" charset="0"/>
            </a:endParaRPr>
          </a:p>
          <a:p>
            <a:pPr marL="0" indent="0" algn="just">
              <a:buNone/>
            </a:pPr>
            <a:endParaRPr lang="en-ZA" sz="1600" dirty="0">
              <a:solidFill>
                <a:srgbClr val="212121"/>
              </a:solidFill>
              <a:latin typeface="Helvetica" panose="020B0604020202020204" pitchFamily="34" charset="0"/>
            </a:endParaRPr>
          </a:p>
          <a:p>
            <a:pPr marL="0" indent="0" algn="just">
              <a:buNone/>
            </a:pPr>
            <a:endParaRPr lang="en-ZA" sz="1600" dirty="0">
              <a:solidFill>
                <a:srgbClr val="212121"/>
              </a:solidFill>
              <a:latin typeface="Helvetica" panose="020B0604020202020204" pitchFamily="34" charset="0"/>
            </a:endParaRPr>
          </a:p>
          <a:p>
            <a:pPr marL="0" indent="0" algn="just">
              <a:buNone/>
            </a:pPr>
            <a:endParaRPr lang="en-ZA" sz="1600" dirty="0">
              <a:solidFill>
                <a:srgbClr val="212121"/>
              </a:solidFill>
              <a:latin typeface="Helvetica" panose="020B0604020202020204" pitchFamily="34" charset="0"/>
            </a:endParaRPr>
          </a:p>
          <a:p>
            <a:pPr marL="0" indent="0" algn="just">
              <a:buNone/>
            </a:pPr>
            <a:endParaRPr lang="en-ZA" sz="1600" dirty="0">
              <a:solidFill>
                <a:srgbClr val="212121"/>
              </a:solidFill>
              <a:latin typeface="Helvetica" panose="020B0604020202020204" pitchFamily="34" charset="0"/>
            </a:endParaRPr>
          </a:p>
          <a:p>
            <a:pPr marL="0" indent="0" algn="just">
              <a:buNone/>
            </a:pPr>
            <a:r>
              <a:rPr lang="en-ZA" sz="1600" dirty="0">
                <a:solidFill>
                  <a:srgbClr val="212121"/>
                </a:solidFill>
                <a:latin typeface="Helvetica" panose="020B0604020202020204" pitchFamily="34" charset="0"/>
              </a:rPr>
              <a:t>See this </a:t>
            </a:r>
            <a:r>
              <a:rPr lang="en-ZA" sz="1600" dirty="0">
                <a:solidFill>
                  <a:srgbClr val="212121"/>
                </a:solidFill>
                <a:latin typeface="Helvetica" panose="020B0604020202020204" pitchFamily="34" charset="0"/>
                <a:hlinkClick r:id="rId2"/>
              </a:rPr>
              <a:t>table</a:t>
            </a:r>
            <a:r>
              <a:rPr lang="en-ZA" sz="1600" dirty="0">
                <a:solidFill>
                  <a:srgbClr val="212121"/>
                </a:solidFill>
                <a:latin typeface="Helvetica" panose="020B0604020202020204" pitchFamily="34" charset="0"/>
              </a:rPr>
              <a:t> that describes the fundamental classes in more detail.</a:t>
            </a:r>
          </a:p>
          <a:p>
            <a:pPr marL="0" indent="0" algn="just">
              <a:buNone/>
            </a:pPr>
            <a:r>
              <a:rPr lang="en-ZA" sz="1600" dirty="0">
                <a:solidFill>
                  <a:srgbClr val="212121"/>
                </a:solidFill>
                <a:latin typeface="Helvetica" panose="020B0604020202020204" pitchFamily="34" charset="0"/>
              </a:rPr>
              <a:t>Let’s see some examples using some of these fundamental data types.</a:t>
            </a:r>
          </a:p>
        </p:txBody>
      </p:sp>
      <p:pic>
        <p:nvPicPr>
          <p:cNvPr id="9" name="Picture 8" descr="Diagram">
            <a:extLst>
              <a:ext uri="{FF2B5EF4-FFF2-40B4-BE49-F238E27FC236}">
                <a16:creationId xmlns:a16="http://schemas.microsoft.com/office/drawing/2014/main" id="{C6D62B3D-4465-CAA8-0CF8-1AE3A6C0B4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8557" y="1740055"/>
            <a:ext cx="5250532" cy="2520000"/>
          </a:xfrm>
          <a:prstGeom prst="rect">
            <a:avLst/>
          </a:prstGeom>
        </p:spPr>
      </p:pic>
      <p:sp>
        <p:nvSpPr>
          <p:cNvPr id="10" name="Title 1">
            <a:extLst>
              <a:ext uri="{FF2B5EF4-FFF2-40B4-BE49-F238E27FC236}">
                <a16:creationId xmlns:a16="http://schemas.microsoft.com/office/drawing/2014/main" id="{F64C6983-72D4-5B1B-B0E4-CE7065248827}"/>
              </a:ext>
            </a:extLst>
          </p:cNvPr>
          <p:cNvSpPr>
            <a:spLocks noGrp="1"/>
          </p:cNvSpPr>
          <p:nvPr>
            <p:ph type="title"/>
          </p:nvPr>
        </p:nvSpPr>
        <p:spPr>
          <a:xfrm>
            <a:off x="388307" y="-26126"/>
            <a:ext cx="2090058" cy="777600"/>
          </a:xfrm>
        </p:spPr>
        <p:txBody>
          <a:bodyPr>
            <a:noAutofit/>
          </a:bodyPr>
          <a:lstStyle/>
          <a:p>
            <a:pPr algn="ctr">
              <a:spcBef>
                <a:spcPts val="700"/>
              </a:spcBef>
              <a:spcAft>
                <a:spcPts val="700"/>
              </a:spcAft>
            </a:pPr>
            <a:r>
              <a:rPr lang="en-ZA" sz="3200" b="1" dirty="0" smtClean="0">
                <a:latin typeface="Times New Roman" panose="02020603050405020304" pitchFamily="18" charset="0"/>
                <a:ea typeface="Times New Roman" panose="02020603050405020304" pitchFamily="18" charset="0"/>
                <a:cs typeface="Times New Roman" panose="02020603050405020304" pitchFamily="18" charset="0"/>
              </a:rPr>
              <a:t>Data types</a:t>
            </a:r>
            <a:endParaRPr lang="en-ZA" sz="3200" b="1"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1" name="Straight Connector 10"/>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7266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938AB3C-46C1-79C6-17C1-A241AA3D52B0}"/>
              </a:ext>
            </a:extLst>
          </p:cNvPr>
          <p:cNvSpPr/>
          <p:nvPr/>
        </p:nvSpPr>
        <p:spPr>
          <a:xfrm>
            <a:off x="265153" y="1030172"/>
            <a:ext cx="8552275" cy="1072947"/>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381000" y="636903"/>
            <a:ext cx="8229600" cy="5112000"/>
          </a:xfrm>
        </p:spPr>
        <p:txBody>
          <a:bodyPr>
            <a:noAutofit/>
          </a:bodyPr>
          <a:lstStyle/>
          <a:p>
            <a:pPr marL="0" indent="0" algn="just">
              <a:lnSpc>
                <a:spcPct val="100000"/>
              </a:lnSpc>
              <a:buNone/>
            </a:pPr>
            <a:endParaRPr lang="en-ZA" sz="1600" dirty="0">
              <a:solidFill>
                <a:srgbClr val="212121"/>
              </a:solidFill>
              <a:latin typeface="Helvetica" panose="020B0604020202020204" pitchFamily="34" charset="0"/>
            </a:endParaRPr>
          </a:p>
          <a:p>
            <a:pPr marL="182563" indent="0" algn="just">
              <a:lnSpc>
                <a:spcPct val="100000"/>
              </a:lnSpc>
              <a:buNone/>
            </a:pPr>
            <a:r>
              <a:rPr lang="en-ZA" sz="1600" dirty="0">
                <a:solidFill>
                  <a:srgbClr val="212121"/>
                </a:solidFill>
                <a:latin typeface="Menlo"/>
              </a:rPr>
              <a:t>str = </a:t>
            </a:r>
            <a:r>
              <a:rPr lang="en-ZA" sz="1600" dirty="0">
                <a:solidFill>
                  <a:srgbClr val="A709F5"/>
                </a:solidFill>
                <a:latin typeface="Menlo"/>
              </a:rPr>
              <a:t>"This is a string array" </a:t>
            </a:r>
            <a:r>
              <a:rPr lang="en-ZA" sz="1600" dirty="0">
                <a:solidFill>
                  <a:srgbClr val="008013"/>
                </a:solidFill>
                <a:latin typeface="Menlo"/>
              </a:rPr>
              <a:t>%Enclose text in double quotes to create a string</a:t>
            </a:r>
            <a:endParaRPr lang="en-ZA" sz="1600" dirty="0">
              <a:solidFill>
                <a:srgbClr val="212121"/>
              </a:solidFill>
              <a:latin typeface="Menlo"/>
            </a:endParaRPr>
          </a:p>
          <a:p>
            <a:pPr marL="182563" indent="0" algn="just">
              <a:lnSpc>
                <a:spcPct val="100000"/>
              </a:lnSpc>
              <a:buNone/>
            </a:pPr>
            <a:r>
              <a:rPr lang="en-ZA" sz="1600" dirty="0">
                <a:solidFill>
                  <a:srgbClr val="212121"/>
                </a:solidFill>
                <a:latin typeface="Menlo"/>
              </a:rPr>
              <a:t>chr = </a:t>
            </a:r>
            <a:r>
              <a:rPr lang="en-ZA" sz="1600" dirty="0">
                <a:solidFill>
                  <a:srgbClr val="A709F5"/>
                </a:solidFill>
                <a:latin typeface="Menlo"/>
              </a:rPr>
              <a:t>'This is a character array' </a:t>
            </a:r>
            <a:r>
              <a:rPr lang="en-ZA" sz="1600" dirty="0">
                <a:solidFill>
                  <a:srgbClr val="008013"/>
                </a:solidFill>
                <a:latin typeface="Menlo"/>
              </a:rPr>
              <a:t>%Enclose text in single quotes to create a character array</a:t>
            </a:r>
            <a:endParaRPr lang="en-ZA" sz="1600" dirty="0">
              <a:solidFill>
                <a:srgbClr val="212121"/>
              </a:solidFill>
              <a:latin typeface="Menlo"/>
            </a:endParaRPr>
          </a:p>
          <a:p>
            <a:pPr marL="0" indent="0" algn="just">
              <a:lnSpc>
                <a:spcPct val="100000"/>
              </a:lnSpc>
              <a:buNone/>
            </a:pPr>
            <a:endParaRPr lang="en-ZA" sz="1600" dirty="0">
              <a:solidFill>
                <a:srgbClr val="212121"/>
              </a:solidFill>
              <a:latin typeface="Helvetica" panose="020B0604020202020204" pitchFamily="34" charset="0"/>
            </a:endParaRPr>
          </a:p>
          <a:p>
            <a:pPr marL="0" indent="0" algn="just">
              <a:lnSpc>
                <a:spcPct val="100000"/>
              </a:lnSpc>
              <a:buNone/>
            </a:pPr>
            <a:r>
              <a:rPr lang="en-ZA" sz="1600" dirty="0">
                <a:solidFill>
                  <a:srgbClr val="212121"/>
                </a:solidFill>
                <a:latin typeface="Helvetica" panose="020B0604020202020204" pitchFamily="34" charset="0"/>
              </a:rPr>
              <a:t>MATLAB displays strings with double quotes and character vectors with single quotes. The difference between these two data types, is that str will be stored as a 1-by-1 string or a string scalar whereas chr will be stored as a 1-by-12 character vector (confirm this in the Workspace browser).</a:t>
            </a:r>
          </a:p>
        </p:txBody>
      </p:sp>
      <p:sp>
        <p:nvSpPr>
          <p:cNvPr id="12" name="Title 1">
            <a:extLst>
              <a:ext uri="{FF2B5EF4-FFF2-40B4-BE49-F238E27FC236}">
                <a16:creationId xmlns:a16="http://schemas.microsoft.com/office/drawing/2014/main" id="{F64C6983-72D4-5B1B-B0E4-CE7065248827}"/>
              </a:ext>
            </a:extLst>
          </p:cNvPr>
          <p:cNvSpPr txBox="1">
            <a:spLocks/>
          </p:cNvSpPr>
          <p:nvPr/>
        </p:nvSpPr>
        <p:spPr>
          <a:xfrm>
            <a:off x="388307" y="-26126"/>
            <a:ext cx="2090058" cy="777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700"/>
              </a:spcBef>
              <a:spcAft>
                <a:spcPts val="700"/>
              </a:spcAft>
            </a:pPr>
            <a:r>
              <a:rPr lang="en-ZA" sz="3200" b="1" smtClean="0">
                <a:latin typeface="Times New Roman" panose="02020603050405020304" pitchFamily="18" charset="0"/>
                <a:ea typeface="Times New Roman" panose="02020603050405020304" pitchFamily="18" charset="0"/>
                <a:cs typeface="Times New Roman" panose="02020603050405020304" pitchFamily="18" charset="0"/>
              </a:rPr>
              <a:t>Data types</a:t>
            </a:r>
            <a:endParaRPr lang="en-ZA" sz="3200" b="1"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3" name="Straight Connector 12"/>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2757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BC67C38-3041-A094-22D7-5B3C0ADF0A8A}"/>
              </a:ext>
            </a:extLst>
          </p:cNvPr>
          <p:cNvSpPr/>
          <p:nvPr/>
        </p:nvSpPr>
        <p:spPr>
          <a:xfrm>
            <a:off x="277789" y="4872446"/>
            <a:ext cx="8229600" cy="145516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2" name="Rectangle 11">
            <a:extLst>
              <a:ext uri="{FF2B5EF4-FFF2-40B4-BE49-F238E27FC236}">
                <a16:creationId xmlns:a16="http://schemas.microsoft.com/office/drawing/2014/main" id="{9B134A10-BC51-06C5-A651-8C369CB8D257}"/>
              </a:ext>
            </a:extLst>
          </p:cNvPr>
          <p:cNvSpPr/>
          <p:nvPr/>
        </p:nvSpPr>
        <p:spPr>
          <a:xfrm>
            <a:off x="277789" y="2455964"/>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277789" y="10682"/>
            <a:ext cx="5290457" cy="777600"/>
          </a:xfrm>
        </p:spPr>
        <p:txBody>
          <a:bodyPr>
            <a:noAutofit/>
          </a:bodyPr>
          <a:lstStyle/>
          <a:p>
            <a:pPr algn="ctr"/>
            <a:r>
              <a:rPr lang="en-ZA" sz="3200" b="1" dirty="0">
                <a:solidFill>
                  <a:srgbClr val="212121"/>
                </a:solidFill>
                <a:latin typeface="Times New Roman" panose="02020603050405020304" pitchFamily="18" charset="0"/>
                <a:cs typeface="Times New Roman" panose="02020603050405020304" pitchFamily="18" charset="0"/>
              </a:rPr>
              <a:t>Variables and Commands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277789" y="1215606"/>
            <a:ext cx="8229600" cy="5112000"/>
          </a:xfrm>
        </p:spPr>
        <p:txBody>
          <a:bodyPr>
            <a:noAutofit/>
          </a:bodyPr>
          <a:lstStyle/>
          <a:p>
            <a:pPr marL="0" indent="0">
              <a:buNone/>
            </a:pPr>
            <a:r>
              <a:rPr lang="en-ZA" sz="1600" b="1" dirty="0">
                <a:solidFill>
                  <a:srgbClr val="212121"/>
                </a:solidFill>
                <a:latin typeface="Times New Roman" panose="02020603050405020304" pitchFamily="18" charset="0"/>
                <a:cs typeface="Times New Roman" panose="02020603050405020304" pitchFamily="18" charset="0"/>
              </a:rPr>
              <a:t>Assigning Values to Variables</a:t>
            </a:r>
          </a:p>
          <a:p>
            <a:pPr marL="0" indent="0">
              <a:buNone/>
            </a:pPr>
            <a:r>
              <a:rPr lang="en-ZA" sz="1600" dirty="0">
                <a:solidFill>
                  <a:srgbClr val="212121"/>
                </a:solidFill>
                <a:latin typeface="Times New Roman" panose="02020603050405020304" pitchFamily="18" charset="0"/>
                <a:cs typeface="Times New Roman" panose="02020603050405020304" pitchFamily="18" charset="0"/>
              </a:rPr>
              <a:t>You can assign values to a variable using the equals sign (=), which is the assignment operator in MATLAB: </a:t>
            </a:r>
          </a:p>
          <a:p>
            <a:pPr marL="0" indent="0">
              <a:buNone/>
            </a:pPr>
            <a:endParaRPr lang="en-ZA" sz="1600" dirty="0">
              <a:solidFill>
                <a:srgbClr val="212121"/>
              </a:solidFill>
              <a:latin typeface="Times New Roman" panose="02020603050405020304" pitchFamily="18" charset="0"/>
              <a:cs typeface="Times New Roman" panose="02020603050405020304" pitchFamily="18" charset="0"/>
            </a:endParaRPr>
          </a:p>
          <a:p>
            <a:pPr marL="0" indent="0">
              <a:buNone/>
              <a:tabLst>
                <a:tab pos="182563" algn="l"/>
              </a:tabLst>
            </a:pPr>
            <a:r>
              <a:rPr lang="en-ZA" sz="1600" dirty="0">
                <a:solidFill>
                  <a:srgbClr val="212121"/>
                </a:solidFill>
                <a:latin typeface="Times New Roman" panose="02020603050405020304" pitchFamily="18" charset="0"/>
                <a:cs typeface="Times New Roman" panose="02020603050405020304" pitchFamily="18" charset="0"/>
              </a:rPr>
              <a:t>	x = 6;</a:t>
            </a:r>
          </a:p>
          <a:p>
            <a:pPr marL="0" indent="0">
              <a:buNone/>
            </a:pPr>
            <a:endParaRPr lang="en-ZA" sz="1600" dirty="0">
              <a:solidFill>
                <a:srgbClr val="212121"/>
              </a:solidFill>
              <a:latin typeface="Times New Roman" panose="02020603050405020304" pitchFamily="18" charset="0"/>
              <a:cs typeface="Times New Roman" panose="02020603050405020304" pitchFamily="18" charset="0"/>
            </a:endParaRPr>
          </a:p>
          <a:p>
            <a:pPr marL="0" indent="0">
              <a:buNone/>
            </a:pPr>
            <a:r>
              <a:rPr lang="en-ZA" sz="1600" dirty="0">
                <a:solidFill>
                  <a:srgbClr val="212121"/>
                </a:solidFill>
                <a:latin typeface="Times New Roman" panose="02020603050405020304" pitchFamily="18" charset="0"/>
                <a:cs typeface="Times New Roman" panose="02020603050405020304" pitchFamily="18" charset="0"/>
              </a:rPr>
              <a:t>MATLAB computes the value of the expression on the right of the equals sign and then assigns that value to the variable named on the left. </a:t>
            </a:r>
          </a:p>
          <a:p>
            <a:pPr marL="0" indent="0">
              <a:buNone/>
            </a:pPr>
            <a:r>
              <a:rPr lang="en-ZA" sz="1600" dirty="0">
                <a:solidFill>
                  <a:srgbClr val="212121"/>
                </a:solidFill>
                <a:latin typeface="Times New Roman" panose="02020603050405020304" pitchFamily="18" charset="0"/>
                <a:cs typeface="Times New Roman" panose="02020603050405020304" pitchFamily="18" charset="0"/>
              </a:rPr>
              <a:t>If the variable on the left already exists, it is overwritten with the new value. </a:t>
            </a:r>
          </a:p>
          <a:p>
            <a:pPr marL="0" indent="0">
              <a:buNone/>
            </a:pPr>
            <a:endParaRPr lang="en-ZA" sz="100" dirty="0">
              <a:solidFill>
                <a:srgbClr val="212121"/>
              </a:solidFill>
              <a:latin typeface="Times New Roman" panose="02020603050405020304" pitchFamily="18" charset="0"/>
              <a:cs typeface="Times New Roman" panose="02020603050405020304" pitchFamily="18" charset="0"/>
            </a:endParaRPr>
          </a:p>
          <a:p>
            <a:pPr marL="182563" lvl="1" indent="0">
              <a:buNone/>
            </a:pPr>
            <a:endParaRPr lang="en-ZA" sz="1600" dirty="0" smtClean="0">
              <a:solidFill>
                <a:srgbClr val="212121"/>
              </a:solidFill>
              <a:latin typeface="Times New Roman" panose="02020603050405020304" pitchFamily="18" charset="0"/>
              <a:cs typeface="Times New Roman" panose="02020603050405020304" pitchFamily="18" charset="0"/>
            </a:endParaRPr>
          </a:p>
          <a:p>
            <a:pPr marL="182563" lvl="1" indent="0">
              <a:buNone/>
            </a:pPr>
            <a:endParaRPr lang="en-ZA" sz="1600" dirty="0">
              <a:solidFill>
                <a:srgbClr val="212121"/>
              </a:solidFill>
              <a:latin typeface="Times New Roman" panose="02020603050405020304" pitchFamily="18" charset="0"/>
              <a:cs typeface="Times New Roman" panose="02020603050405020304" pitchFamily="18" charset="0"/>
            </a:endParaRPr>
          </a:p>
          <a:p>
            <a:pPr marL="182563" lvl="1" indent="0">
              <a:buNone/>
            </a:pPr>
            <a:endParaRPr lang="en-ZA" sz="1600" dirty="0" smtClean="0">
              <a:solidFill>
                <a:srgbClr val="212121"/>
              </a:solidFill>
              <a:latin typeface="Times New Roman" panose="02020603050405020304" pitchFamily="18" charset="0"/>
              <a:cs typeface="Times New Roman" panose="02020603050405020304" pitchFamily="18" charset="0"/>
            </a:endParaRPr>
          </a:p>
          <a:p>
            <a:pPr marL="182563" lvl="1" indent="0">
              <a:buNone/>
            </a:pPr>
            <a:r>
              <a:rPr lang="en-ZA" sz="1600" dirty="0" smtClean="0">
                <a:solidFill>
                  <a:srgbClr val="212121"/>
                </a:solidFill>
                <a:latin typeface="Times New Roman" panose="02020603050405020304" pitchFamily="18" charset="0"/>
                <a:cs typeface="Times New Roman" panose="02020603050405020304" pitchFamily="18" charset="0"/>
              </a:rPr>
              <a:t>x </a:t>
            </a:r>
            <a:r>
              <a:rPr lang="en-ZA" sz="1600" dirty="0">
                <a:solidFill>
                  <a:srgbClr val="212121"/>
                </a:solidFill>
                <a:latin typeface="Times New Roman" panose="02020603050405020304" pitchFamily="18" charset="0"/>
                <a:cs typeface="Times New Roman" panose="02020603050405020304" pitchFamily="18" charset="0"/>
              </a:rPr>
              <a:t>= 42; </a:t>
            </a:r>
          </a:p>
          <a:p>
            <a:pPr marL="182563" lvl="1" indent="0">
              <a:buNone/>
            </a:pPr>
            <a:r>
              <a:rPr lang="en-ZA" sz="1600" dirty="0">
                <a:solidFill>
                  <a:srgbClr val="212121"/>
                </a:solidFill>
                <a:latin typeface="Times New Roman" panose="02020603050405020304" pitchFamily="18" charset="0"/>
                <a:cs typeface="Times New Roman" panose="02020603050405020304" pitchFamily="18" charset="0"/>
              </a:rPr>
              <a:t>y = x/6; </a:t>
            </a:r>
            <a:r>
              <a:rPr lang="en-ZA" sz="1600" dirty="0">
                <a:solidFill>
                  <a:srgbClr val="008013"/>
                </a:solidFill>
                <a:latin typeface="Times New Roman" panose="02020603050405020304" pitchFamily="18" charset="0"/>
                <a:cs typeface="Times New Roman" panose="02020603050405020304" pitchFamily="18" charset="0"/>
              </a:rPr>
              <a:t>% y has the value 7 </a:t>
            </a:r>
            <a:endParaRPr lang="en-ZA" sz="1600" dirty="0">
              <a:solidFill>
                <a:srgbClr val="212121"/>
              </a:solidFill>
              <a:latin typeface="Times New Roman" panose="02020603050405020304" pitchFamily="18" charset="0"/>
              <a:cs typeface="Times New Roman" panose="02020603050405020304" pitchFamily="18" charset="0"/>
            </a:endParaRPr>
          </a:p>
          <a:p>
            <a:pPr marL="182563" lvl="1" indent="0">
              <a:buNone/>
            </a:pPr>
            <a:r>
              <a:rPr lang="en-ZA" sz="1600" dirty="0">
                <a:solidFill>
                  <a:srgbClr val="212121"/>
                </a:solidFill>
                <a:latin typeface="Times New Roman" panose="02020603050405020304" pitchFamily="18" charset="0"/>
                <a:cs typeface="Times New Roman" panose="02020603050405020304" pitchFamily="18" charset="0"/>
              </a:rPr>
              <a:t>x = 3.14; </a:t>
            </a:r>
            <a:r>
              <a:rPr lang="en-ZA" sz="1600" dirty="0">
                <a:solidFill>
                  <a:srgbClr val="008013"/>
                </a:solidFill>
                <a:latin typeface="Times New Roman" panose="02020603050405020304" pitchFamily="18" charset="0"/>
                <a:cs typeface="Times New Roman" panose="02020603050405020304" pitchFamily="18" charset="0"/>
              </a:rPr>
              <a:t>% y still has the value 7 </a:t>
            </a:r>
            <a:endParaRPr lang="en-ZA" sz="1600" dirty="0">
              <a:solidFill>
                <a:srgbClr val="212121"/>
              </a:solidFill>
              <a:latin typeface="Times New Roman" panose="02020603050405020304" pitchFamily="18" charset="0"/>
              <a:cs typeface="Times New Roman" panose="02020603050405020304" pitchFamily="18" charset="0"/>
            </a:endParaRPr>
          </a:p>
          <a:p>
            <a:pPr marL="182563" lvl="1" indent="0">
              <a:buNone/>
            </a:pPr>
            <a:r>
              <a:rPr lang="en-ZA" sz="1600" dirty="0">
                <a:solidFill>
                  <a:srgbClr val="212121"/>
                </a:solidFill>
                <a:latin typeface="Times New Roman" panose="02020603050405020304" pitchFamily="18" charset="0"/>
                <a:cs typeface="Times New Roman" panose="02020603050405020304" pitchFamily="18" charset="0"/>
              </a:rPr>
              <a:t>y = y - 1; </a:t>
            </a:r>
            <a:r>
              <a:rPr lang="en-ZA" sz="1600" dirty="0">
                <a:solidFill>
                  <a:srgbClr val="008013"/>
                </a:solidFill>
                <a:latin typeface="Times New Roman" panose="02020603050405020304" pitchFamily="18" charset="0"/>
                <a:cs typeface="Times New Roman" panose="02020603050405020304" pitchFamily="18" charset="0"/>
              </a:rPr>
              <a:t>% y is now 6</a:t>
            </a:r>
            <a:endParaRPr lang="en-ZA" sz="1600" dirty="0">
              <a:solidFill>
                <a:srgbClr val="212121"/>
              </a:solidFill>
              <a:latin typeface="Times New Roman" panose="02020603050405020304" pitchFamily="18" charset="0"/>
              <a:cs typeface="Times New Roman" panose="02020603050405020304" pitchFamily="18" charset="0"/>
            </a:endParaRPr>
          </a:p>
        </p:txBody>
      </p:sp>
      <p:cxnSp>
        <p:nvCxnSpPr>
          <p:cNvPr id="14" name="Straight Connector 13"/>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00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672FF28-131C-7B7C-C2F5-6370DD27C21F}"/>
              </a:ext>
            </a:extLst>
          </p:cNvPr>
          <p:cNvSpPr/>
          <p:nvPr/>
        </p:nvSpPr>
        <p:spPr>
          <a:xfrm>
            <a:off x="1976388" y="5555995"/>
            <a:ext cx="8229600" cy="72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127907" y="0"/>
            <a:ext cx="7886700" cy="777600"/>
          </a:xfrm>
        </p:spPr>
        <p:txBody>
          <a:bodyPr>
            <a:noAutofit/>
          </a:bodyPr>
          <a:lstStyle/>
          <a:p>
            <a:pPr algn="ctr"/>
            <a:r>
              <a:rPr lang="en-ZA" sz="2800" b="1" dirty="0">
                <a:solidFill>
                  <a:srgbClr val="212121"/>
                </a:solidFill>
                <a:latin typeface="Times New Roman" panose="02020603050405020304" pitchFamily="18" charset="0"/>
                <a:cs typeface="Times New Roman" panose="02020603050405020304" pitchFamily="18" charset="0"/>
              </a:rPr>
              <a:t>Making use of built-in Mathematical Functions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1883144" y="1276983"/>
                <a:ext cx="8443859" cy="5112000"/>
              </a:xfrm>
            </p:spPr>
            <p:txBody>
              <a:bodyPr>
                <a:noAutofit/>
              </a:bodyPr>
              <a:lstStyle/>
              <a:p>
                <a:pPr marL="0" indent="0" algn="just">
                  <a:lnSpc>
                    <a:spcPct val="100000"/>
                  </a:lnSpc>
                  <a:buNone/>
                </a:pPr>
                <a:r>
                  <a:rPr lang="en-ZA" sz="1600" dirty="0">
                    <a:solidFill>
                      <a:srgbClr val="212121"/>
                    </a:solidFill>
                    <a:latin typeface="Helvetica" panose="020B0604020202020204" pitchFamily="34" charset="0"/>
                  </a:rPr>
                  <a:t>Use the quadratic formula to determine the x-intercepts of the function </a:t>
                </a:r>
                <a14:m>
                  <m:oMath xmlns:m="http://schemas.openxmlformats.org/officeDocument/2006/math">
                    <m:r>
                      <a:rPr lang="en-ZA" sz="1600" i="1">
                        <a:solidFill>
                          <a:srgbClr val="212121"/>
                        </a:solidFill>
                        <a:latin typeface="Cambria Math" panose="02040503050406030204" pitchFamily="18" charset="0"/>
                      </a:rPr>
                      <m:t>𝑓</m:t>
                    </m:r>
                    <m:d>
                      <m:dPr>
                        <m:ctrlPr>
                          <a:rPr lang="en-ZA" sz="1600" i="1">
                            <a:solidFill>
                              <a:srgbClr val="212121"/>
                            </a:solidFill>
                            <a:latin typeface="Cambria Math" panose="02040503050406030204" pitchFamily="18" charset="0"/>
                          </a:rPr>
                        </m:ctrlPr>
                      </m:dPr>
                      <m:e>
                        <m:r>
                          <a:rPr lang="en-ZA" sz="1600" i="1">
                            <a:solidFill>
                              <a:srgbClr val="212121"/>
                            </a:solidFill>
                            <a:latin typeface="Cambria Math" panose="02040503050406030204" pitchFamily="18" charset="0"/>
                          </a:rPr>
                          <m:t>𝑥</m:t>
                        </m:r>
                      </m:e>
                    </m:d>
                    <m:r>
                      <a:rPr lang="en-ZA" sz="1600" i="1">
                        <a:solidFill>
                          <a:srgbClr val="212121"/>
                        </a:solidFill>
                        <a:latin typeface="Cambria Math" panose="02040503050406030204" pitchFamily="18" charset="0"/>
                      </a:rPr>
                      <m:t>=5</m:t>
                    </m:r>
                    <m:sSup>
                      <m:sSupPr>
                        <m:ctrlPr>
                          <a:rPr lang="en-ZA" sz="1600" i="1">
                            <a:solidFill>
                              <a:srgbClr val="212121"/>
                            </a:solidFill>
                            <a:latin typeface="Cambria Math" panose="02040503050406030204" pitchFamily="18" charset="0"/>
                          </a:rPr>
                        </m:ctrlPr>
                      </m:sSupPr>
                      <m:e>
                        <m:r>
                          <a:rPr lang="en-ZA" sz="1600" i="1">
                            <a:solidFill>
                              <a:srgbClr val="212121"/>
                            </a:solidFill>
                            <a:latin typeface="Cambria Math" panose="02040503050406030204" pitchFamily="18" charset="0"/>
                          </a:rPr>
                          <m:t>𝑥</m:t>
                        </m:r>
                      </m:e>
                      <m:sup>
                        <m:r>
                          <a:rPr lang="en-ZA" sz="1600" i="1">
                            <a:solidFill>
                              <a:srgbClr val="212121"/>
                            </a:solidFill>
                            <a:latin typeface="Cambria Math" panose="02040503050406030204" pitchFamily="18" charset="0"/>
                          </a:rPr>
                          <m:t>2</m:t>
                        </m:r>
                      </m:sup>
                    </m:sSup>
                    <m:r>
                      <a:rPr lang="en-ZA" sz="1600" i="1">
                        <a:solidFill>
                          <a:srgbClr val="212121"/>
                        </a:solidFill>
                        <a:latin typeface="Cambria Math" panose="02040503050406030204" pitchFamily="18" charset="0"/>
                      </a:rPr>
                      <m:t>−6</m:t>
                    </m:r>
                    <m:r>
                      <a:rPr lang="en-ZA" sz="1600" i="1">
                        <a:solidFill>
                          <a:srgbClr val="212121"/>
                        </a:solidFill>
                        <a:latin typeface="Cambria Math" panose="02040503050406030204" pitchFamily="18" charset="0"/>
                      </a:rPr>
                      <m:t>𝑥</m:t>
                    </m:r>
                    <m:r>
                      <a:rPr lang="en-ZA" sz="1600" i="1">
                        <a:solidFill>
                          <a:srgbClr val="212121"/>
                        </a:solidFill>
                        <a:latin typeface="Cambria Math" panose="02040503050406030204" pitchFamily="18" charset="0"/>
                      </a:rPr>
                      <m:t>+1</m:t>
                    </m:r>
                  </m:oMath>
                </a14:m>
                <a:endParaRPr lang="en-ZA" sz="1600" dirty="0">
                  <a:solidFill>
                    <a:srgbClr val="212121"/>
                  </a:solidFill>
                  <a:latin typeface="Helvetica" panose="020B0604020202020204" pitchFamily="34" charset="0"/>
                </a:endParaRPr>
              </a:p>
              <a:p>
                <a:pPr marL="0" indent="0" algn="just">
                  <a:lnSpc>
                    <a:spcPct val="100000"/>
                  </a:lnSpc>
                  <a:buNone/>
                </a:pPr>
                <a:endParaRPr lang="en-ZA" sz="1600" dirty="0">
                  <a:solidFill>
                    <a:srgbClr val="212121"/>
                  </a:solidFill>
                  <a:latin typeface="Helvetica" panose="020B0604020202020204" pitchFamily="34" charset="0"/>
                </a:endParaRPr>
              </a:p>
              <a:p>
                <a:pPr marL="0" indent="0" algn="just">
                  <a:lnSpc>
                    <a:spcPct val="100000"/>
                  </a:lnSpc>
                  <a:buNone/>
                  <a:tabLst>
                    <a:tab pos="3138488" algn="l"/>
                  </a:tabLst>
                </a:pPr>
                <a14:m>
                  <m:oMathPara xmlns:m="http://schemas.openxmlformats.org/officeDocument/2006/math">
                    <m:oMathParaPr>
                      <m:jc m:val="centerGroup"/>
                    </m:oMathParaPr>
                    <m:oMath xmlns:m="http://schemas.openxmlformats.org/officeDocument/2006/math">
                      <m:r>
                        <a:rPr lang="en-ZA" sz="1600" i="1">
                          <a:solidFill>
                            <a:srgbClr val="212121"/>
                          </a:solidFill>
                          <a:latin typeface="Cambria Math" panose="02040503050406030204" pitchFamily="18" charset="0"/>
                        </a:rPr>
                        <m:t>𝑥</m:t>
                      </m:r>
                      <m:r>
                        <a:rPr lang="en-ZA" sz="1600" i="1">
                          <a:solidFill>
                            <a:srgbClr val="212121"/>
                          </a:solidFill>
                          <a:latin typeface="Cambria Math" panose="02040503050406030204" pitchFamily="18" charset="0"/>
                        </a:rPr>
                        <m:t>=</m:t>
                      </m:r>
                      <m:f>
                        <m:fPr>
                          <m:ctrlPr>
                            <a:rPr lang="en-ZA" sz="1600" i="1">
                              <a:solidFill>
                                <a:srgbClr val="212121"/>
                              </a:solidFill>
                              <a:latin typeface="Cambria Math" panose="02040503050406030204" pitchFamily="18" charset="0"/>
                            </a:rPr>
                          </m:ctrlPr>
                        </m:fPr>
                        <m:num>
                          <m:r>
                            <a:rPr lang="en-ZA" sz="1600" i="1">
                              <a:solidFill>
                                <a:srgbClr val="212121"/>
                              </a:solidFill>
                              <a:latin typeface="Cambria Math" panose="02040503050406030204" pitchFamily="18" charset="0"/>
                            </a:rPr>
                            <m:t>−</m:t>
                          </m:r>
                          <m:r>
                            <a:rPr lang="en-ZA" sz="1600" i="1">
                              <a:solidFill>
                                <a:srgbClr val="212121"/>
                              </a:solidFill>
                              <a:latin typeface="Cambria Math" panose="02040503050406030204" pitchFamily="18" charset="0"/>
                            </a:rPr>
                            <m:t>𝑏</m:t>
                          </m:r>
                          <m:r>
                            <a:rPr lang="en-ZA" sz="1600" i="1">
                              <a:solidFill>
                                <a:srgbClr val="212121"/>
                              </a:solidFill>
                              <a:latin typeface="Cambria Math" panose="02040503050406030204" pitchFamily="18" charset="0"/>
                            </a:rPr>
                            <m:t>±</m:t>
                          </m:r>
                          <m:rad>
                            <m:radPr>
                              <m:degHide m:val="on"/>
                              <m:ctrlPr>
                                <a:rPr lang="en-ZA" sz="1600" i="1">
                                  <a:solidFill>
                                    <a:srgbClr val="212121"/>
                                  </a:solidFill>
                                  <a:latin typeface="Cambria Math" panose="02040503050406030204" pitchFamily="18" charset="0"/>
                                </a:rPr>
                              </m:ctrlPr>
                            </m:radPr>
                            <m:deg/>
                            <m:e>
                              <m:sSup>
                                <m:sSupPr>
                                  <m:ctrlPr>
                                    <a:rPr lang="en-ZA" sz="1600" i="1">
                                      <a:solidFill>
                                        <a:srgbClr val="212121"/>
                                      </a:solidFill>
                                      <a:latin typeface="Cambria Math" panose="02040503050406030204" pitchFamily="18" charset="0"/>
                                    </a:rPr>
                                  </m:ctrlPr>
                                </m:sSupPr>
                                <m:e>
                                  <m:r>
                                    <a:rPr lang="en-ZA" sz="1600" i="1">
                                      <a:solidFill>
                                        <a:srgbClr val="212121"/>
                                      </a:solidFill>
                                      <a:latin typeface="Cambria Math" panose="02040503050406030204" pitchFamily="18" charset="0"/>
                                    </a:rPr>
                                    <m:t>𝑏</m:t>
                                  </m:r>
                                </m:e>
                                <m:sup>
                                  <m:r>
                                    <a:rPr lang="en-ZA" sz="1600" i="1">
                                      <a:solidFill>
                                        <a:srgbClr val="212121"/>
                                      </a:solidFill>
                                      <a:latin typeface="Cambria Math" panose="02040503050406030204" pitchFamily="18" charset="0"/>
                                    </a:rPr>
                                    <m:t>2</m:t>
                                  </m:r>
                                </m:sup>
                              </m:sSup>
                              <m:r>
                                <a:rPr lang="en-ZA" sz="1600" i="1">
                                  <a:solidFill>
                                    <a:srgbClr val="212121"/>
                                  </a:solidFill>
                                  <a:latin typeface="Cambria Math" panose="02040503050406030204" pitchFamily="18" charset="0"/>
                                </a:rPr>
                                <m:t>−4</m:t>
                              </m:r>
                              <m:r>
                                <a:rPr lang="en-ZA" sz="1600" i="1">
                                  <a:solidFill>
                                    <a:srgbClr val="212121"/>
                                  </a:solidFill>
                                  <a:latin typeface="Cambria Math" panose="02040503050406030204" pitchFamily="18" charset="0"/>
                                </a:rPr>
                                <m:t>𝑎𝑐</m:t>
                              </m:r>
                            </m:e>
                          </m:rad>
                        </m:num>
                        <m:den>
                          <m:r>
                            <a:rPr lang="en-ZA" sz="1600" i="1">
                              <a:solidFill>
                                <a:srgbClr val="212121"/>
                              </a:solidFill>
                              <a:latin typeface="Cambria Math" panose="02040503050406030204" pitchFamily="18" charset="0"/>
                            </a:rPr>
                            <m:t>2</m:t>
                          </m:r>
                          <m:r>
                            <a:rPr lang="en-ZA" sz="1600" i="1">
                              <a:solidFill>
                                <a:srgbClr val="212121"/>
                              </a:solidFill>
                              <a:latin typeface="Cambria Math" panose="02040503050406030204" pitchFamily="18" charset="0"/>
                            </a:rPr>
                            <m:t>𝑎</m:t>
                          </m:r>
                        </m:den>
                      </m:f>
                    </m:oMath>
                  </m:oMathPara>
                </a14:m>
                <a:endParaRPr lang="en-ZA" sz="1600" dirty="0">
                  <a:solidFill>
                    <a:srgbClr val="212121"/>
                  </a:solidFill>
                  <a:latin typeface="Helvetica" panose="020B0604020202020204" pitchFamily="34" charset="0"/>
                </a:endParaRPr>
              </a:p>
              <a:p>
                <a:pPr marL="0" indent="0" algn="just">
                  <a:lnSpc>
                    <a:spcPct val="100000"/>
                  </a:lnSpc>
                  <a:buNone/>
                </a:pPr>
                <a:endParaRPr lang="en-ZA" sz="1600" i="1" dirty="0">
                  <a:solidFill>
                    <a:srgbClr val="212121"/>
                  </a:solidFill>
                  <a:latin typeface="Cambria Math" panose="02040503050406030204" pitchFamily="18" charset="0"/>
                </a:endParaRPr>
              </a:p>
              <a:p>
                <a:pPr marL="0" indent="0" algn="just">
                  <a:lnSpc>
                    <a:spcPct val="100000"/>
                  </a:lnSpc>
                  <a:buNone/>
                </a:pPr>
                <a14:m>
                  <m:oMathPara xmlns:m="http://schemas.openxmlformats.org/officeDocument/2006/math">
                    <m:oMathParaPr>
                      <m:jc m:val="centerGroup"/>
                    </m:oMathParaPr>
                    <m:oMath xmlns:m="http://schemas.openxmlformats.org/officeDocument/2006/math">
                      <m:r>
                        <a:rPr lang="en-ZA" sz="1600" i="1">
                          <a:solidFill>
                            <a:srgbClr val="212121"/>
                          </a:solidFill>
                          <a:latin typeface="Cambria Math" panose="02040503050406030204" pitchFamily="18" charset="0"/>
                        </a:rPr>
                        <m:t>𝑥</m:t>
                      </m:r>
                      <m:r>
                        <a:rPr lang="en-ZA" sz="1600" i="1">
                          <a:solidFill>
                            <a:srgbClr val="212121"/>
                          </a:solidFill>
                          <a:latin typeface="Cambria Math" panose="02040503050406030204" pitchFamily="18" charset="0"/>
                        </a:rPr>
                        <m:t>=</m:t>
                      </m:r>
                      <m:f>
                        <m:fPr>
                          <m:ctrlPr>
                            <a:rPr lang="en-ZA" sz="1600" i="1">
                              <a:solidFill>
                                <a:srgbClr val="212121"/>
                              </a:solidFill>
                              <a:latin typeface="Cambria Math" panose="02040503050406030204" pitchFamily="18" charset="0"/>
                            </a:rPr>
                          </m:ctrlPr>
                        </m:fPr>
                        <m:num>
                          <m:r>
                            <a:rPr lang="en-ZA" sz="1600" i="1">
                              <a:solidFill>
                                <a:srgbClr val="212121"/>
                              </a:solidFill>
                              <a:latin typeface="Cambria Math" panose="02040503050406030204" pitchFamily="18" charset="0"/>
                            </a:rPr>
                            <m:t>6±</m:t>
                          </m:r>
                          <m:rad>
                            <m:radPr>
                              <m:degHide m:val="on"/>
                              <m:ctrlPr>
                                <a:rPr lang="en-ZA" sz="1600" i="1">
                                  <a:solidFill>
                                    <a:srgbClr val="212121"/>
                                  </a:solidFill>
                                  <a:latin typeface="Cambria Math" panose="02040503050406030204" pitchFamily="18" charset="0"/>
                                </a:rPr>
                              </m:ctrlPr>
                            </m:radPr>
                            <m:deg/>
                            <m:e>
                              <m:sSup>
                                <m:sSupPr>
                                  <m:ctrlPr>
                                    <a:rPr lang="en-ZA" sz="1600" i="1">
                                      <a:solidFill>
                                        <a:srgbClr val="212121"/>
                                      </a:solidFill>
                                      <a:latin typeface="Cambria Math" panose="02040503050406030204" pitchFamily="18" charset="0"/>
                                    </a:rPr>
                                  </m:ctrlPr>
                                </m:sSupPr>
                                <m:e>
                                  <m:d>
                                    <m:dPr>
                                      <m:ctrlPr>
                                        <a:rPr lang="en-ZA" sz="1600" i="1">
                                          <a:solidFill>
                                            <a:srgbClr val="212121"/>
                                          </a:solidFill>
                                          <a:latin typeface="Cambria Math" panose="02040503050406030204" pitchFamily="18" charset="0"/>
                                        </a:rPr>
                                      </m:ctrlPr>
                                    </m:dPr>
                                    <m:e>
                                      <m:r>
                                        <a:rPr lang="en-ZA" sz="1600" i="1">
                                          <a:solidFill>
                                            <a:srgbClr val="212121"/>
                                          </a:solidFill>
                                          <a:latin typeface="Cambria Math" panose="02040503050406030204" pitchFamily="18" charset="0"/>
                                        </a:rPr>
                                        <m:t>−6</m:t>
                                      </m:r>
                                    </m:e>
                                  </m:d>
                                </m:e>
                                <m:sup>
                                  <m:r>
                                    <a:rPr lang="en-ZA" sz="1600" i="1">
                                      <a:solidFill>
                                        <a:srgbClr val="212121"/>
                                      </a:solidFill>
                                      <a:latin typeface="Cambria Math" panose="02040503050406030204" pitchFamily="18" charset="0"/>
                                    </a:rPr>
                                    <m:t>2</m:t>
                                  </m:r>
                                </m:sup>
                              </m:sSup>
                              <m:r>
                                <a:rPr lang="en-ZA" sz="1600" i="1">
                                  <a:solidFill>
                                    <a:srgbClr val="212121"/>
                                  </a:solidFill>
                                  <a:latin typeface="Cambria Math" panose="02040503050406030204" pitchFamily="18" charset="0"/>
                                </a:rPr>
                                <m:t>−4</m:t>
                              </m:r>
                              <m:r>
                                <a:rPr lang="en-ZA" sz="1600" i="1">
                                  <a:solidFill>
                                    <a:srgbClr val="212121"/>
                                  </a:solidFill>
                                  <a:latin typeface="Cambria Math" panose="02040503050406030204" pitchFamily="18" charset="0"/>
                                  <a:ea typeface="Cambria Math" panose="02040503050406030204" pitchFamily="18" charset="0"/>
                                </a:rPr>
                                <m:t>×5×</m:t>
                              </m:r>
                              <m:r>
                                <a:rPr lang="en-ZA" sz="1600" i="1">
                                  <a:solidFill>
                                    <a:srgbClr val="212121"/>
                                  </a:solidFill>
                                  <a:latin typeface="Cambria Math" panose="02040503050406030204" pitchFamily="18" charset="0"/>
                                </a:rPr>
                                <m:t>1</m:t>
                              </m:r>
                            </m:e>
                          </m:rad>
                        </m:num>
                        <m:den>
                          <m:r>
                            <a:rPr lang="en-ZA" sz="1600" i="1">
                              <a:solidFill>
                                <a:srgbClr val="212121"/>
                              </a:solidFill>
                              <a:latin typeface="Cambria Math" panose="02040503050406030204" pitchFamily="18" charset="0"/>
                            </a:rPr>
                            <m:t>2</m:t>
                          </m:r>
                          <m:r>
                            <a:rPr lang="en-ZA" sz="1600" i="1">
                              <a:solidFill>
                                <a:srgbClr val="212121"/>
                              </a:solidFill>
                              <a:latin typeface="Cambria Math" panose="02040503050406030204" pitchFamily="18" charset="0"/>
                              <a:ea typeface="Cambria Math" panose="02040503050406030204" pitchFamily="18" charset="0"/>
                            </a:rPr>
                            <m:t>×</m:t>
                          </m:r>
                          <m:r>
                            <a:rPr lang="en-ZA" sz="1600" i="1">
                              <a:solidFill>
                                <a:srgbClr val="212121"/>
                              </a:solidFill>
                              <a:latin typeface="Cambria Math" panose="02040503050406030204" pitchFamily="18" charset="0"/>
                            </a:rPr>
                            <m:t>5</m:t>
                          </m:r>
                        </m:den>
                      </m:f>
                    </m:oMath>
                  </m:oMathPara>
                </a14:m>
                <a:endParaRPr lang="en-ZA" sz="1600" dirty="0">
                  <a:solidFill>
                    <a:srgbClr val="212121"/>
                  </a:solidFill>
                  <a:latin typeface="Helvetica" panose="020B0604020202020204" pitchFamily="34" charset="0"/>
                </a:endParaRPr>
              </a:p>
              <a:p>
                <a:pPr marL="0" indent="0" algn="just">
                  <a:lnSpc>
                    <a:spcPct val="100000"/>
                  </a:lnSpc>
                  <a:buNone/>
                </a:pPr>
                <a:endParaRPr lang="en-ZA" sz="1600" dirty="0">
                  <a:solidFill>
                    <a:srgbClr val="212121"/>
                  </a:solidFill>
                  <a:latin typeface="Helvetica" panose="020B0604020202020204" pitchFamily="34" charset="0"/>
                </a:endParaRPr>
              </a:p>
              <a:p>
                <a:pPr marL="0" indent="0" algn="just">
                  <a:lnSpc>
                    <a:spcPct val="100000"/>
                  </a:lnSpc>
                  <a:buNone/>
                </a:pPr>
                <a:endParaRPr lang="en-ZA" sz="1600" dirty="0">
                  <a:solidFill>
                    <a:srgbClr val="212121"/>
                  </a:solidFill>
                  <a:latin typeface="Helvetica" panose="020B0604020202020204" pitchFamily="34" charset="0"/>
                </a:endParaRPr>
              </a:p>
              <a:p>
                <a:pPr marL="0" indent="0" algn="just">
                  <a:lnSpc>
                    <a:spcPct val="100000"/>
                  </a:lnSpc>
                  <a:buNone/>
                </a:pPr>
                <a:r>
                  <a:rPr lang="en-ZA" sz="1600" dirty="0">
                    <a:solidFill>
                      <a:srgbClr val="212121"/>
                    </a:solidFill>
                    <a:latin typeface="Helvetica" panose="020B0604020202020204" pitchFamily="34" charset="0"/>
                  </a:rPr>
                  <a:t>The x-intercepts of the function </a:t>
                </a:r>
                <a14:m>
                  <m:oMath xmlns:m="http://schemas.openxmlformats.org/officeDocument/2006/math">
                    <m:r>
                      <a:rPr lang="en-ZA" sz="1600" i="1">
                        <a:solidFill>
                          <a:srgbClr val="212121"/>
                        </a:solidFill>
                        <a:latin typeface="Cambria Math" panose="02040503050406030204" pitchFamily="18" charset="0"/>
                      </a:rPr>
                      <m:t>𝑓</m:t>
                    </m:r>
                    <m:d>
                      <m:dPr>
                        <m:ctrlPr>
                          <a:rPr lang="en-ZA" sz="1600" i="1">
                            <a:solidFill>
                              <a:srgbClr val="212121"/>
                            </a:solidFill>
                            <a:latin typeface="Cambria Math" panose="02040503050406030204" pitchFamily="18" charset="0"/>
                          </a:rPr>
                        </m:ctrlPr>
                      </m:dPr>
                      <m:e>
                        <m:r>
                          <a:rPr lang="en-ZA" sz="1600" i="1">
                            <a:solidFill>
                              <a:srgbClr val="212121"/>
                            </a:solidFill>
                            <a:latin typeface="Cambria Math" panose="02040503050406030204" pitchFamily="18" charset="0"/>
                          </a:rPr>
                          <m:t>𝑥</m:t>
                        </m:r>
                      </m:e>
                    </m:d>
                    <m:r>
                      <a:rPr lang="en-ZA" sz="1600" i="1">
                        <a:solidFill>
                          <a:srgbClr val="212121"/>
                        </a:solidFill>
                        <a:latin typeface="Cambria Math" panose="02040503050406030204" pitchFamily="18" charset="0"/>
                      </a:rPr>
                      <m:t>=5</m:t>
                    </m:r>
                    <m:sSup>
                      <m:sSupPr>
                        <m:ctrlPr>
                          <a:rPr lang="en-ZA" sz="1600" i="1">
                            <a:solidFill>
                              <a:srgbClr val="212121"/>
                            </a:solidFill>
                            <a:latin typeface="Cambria Math" panose="02040503050406030204" pitchFamily="18" charset="0"/>
                          </a:rPr>
                        </m:ctrlPr>
                      </m:sSupPr>
                      <m:e>
                        <m:r>
                          <a:rPr lang="en-ZA" sz="1600" i="1">
                            <a:solidFill>
                              <a:srgbClr val="212121"/>
                            </a:solidFill>
                            <a:latin typeface="Cambria Math" panose="02040503050406030204" pitchFamily="18" charset="0"/>
                          </a:rPr>
                          <m:t>𝑥</m:t>
                        </m:r>
                      </m:e>
                      <m:sup>
                        <m:r>
                          <a:rPr lang="en-ZA" sz="1600" i="1">
                            <a:solidFill>
                              <a:srgbClr val="212121"/>
                            </a:solidFill>
                            <a:latin typeface="Cambria Math" panose="02040503050406030204" pitchFamily="18" charset="0"/>
                          </a:rPr>
                          <m:t>2</m:t>
                        </m:r>
                      </m:sup>
                    </m:sSup>
                    <m:r>
                      <a:rPr lang="en-ZA" sz="1600" i="1">
                        <a:solidFill>
                          <a:srgbClr val="212121"/>
                        </a:solidFill>
                        <a:latin typeface="Cambria Math" panose="02040503050406030204" pitchFamily="18" charset="0"/>
                      </a:rPr>
                      <m:t>−6</m:t>
                    </m:r>
                    <m:r>
                      <a:rPr lang="en-ZA" sz="1600" i="1">
                        <a:solidFill>
                          <a:srgbClr val="212121"/>
                        </a:solidFill>
                        <a:latin typeface="Cambria Math" panose="02040503050406030204" pitchFamily="18" charset="0"/>
                      </a:rPr>
                      <m:t>𝑥</m:t>
                    </m:r>
                    <m:r>
                      <a:rPr lang="en-ZA" sz="1600" i="1">
                        <a:solidFill>
                          <a:srgbClr val="212121"/>
                        </a:solidFill>
                        <a:latin typeface="Cambria Math" panose="02040503050406030204" pitchFamily="18" charset="0"/>
                      </a:rPr>
                      <m:t>+1</m:t>
                    </m:r>
                  </m:oMath>
                </a14:m>
                <a:r>
                  <a:rPr lang="en-ZA" sz="1600" dirty="0">
                    <a:solidFill>
                      <a:srgbClr val="212121"/>
                    </a:solidFill>
                    <a:latin typeface="Helvetica" panose="020B0604020202020204" pitchFamily="34" charset="0"/>
                  </a:rPr>
                  <a:t> are found at </a:t>
                </a:r>
                <a14:m>
                  <m:oMath xmlns:m="http://schemas.openxmlformats.org/officeDocument/2006/math">
                    <m:r>
                      <a:rPr lang="en-ZA" sz="1600" i="1">
                        <a:solidFill>
                          <a:srgbClr val="212121"/>
                        </a:solidFill>
                        <a:latin typeface="Cambria Math" panose="02040503050406030204" pitchFamily="18" charset="0"/>
                      </a:rPr>
                      <m:t>𝑥</m:t>
                    </m:r>
                    <m:r>
                      <a:rPr lang="en-ZA" sz="1600" i="1">
                        <a:solidFill>
                          <a:srgbClr val="212121"/>
                        </a:solidFill>
                        <a:latin typeface="Cambria Math" panose="02040503050406030204" pitchFamily="18" charset="0"/>
                      </a:rPr>
                      <m:t>=1</m:t>
                    </m:r>
                  </m:oMath>
                </a14:m>
                <a:r>
                  <a:rPr lang="en-ZA" sz="1600" dirty="0">
                    <a:solidFill>
                      <a:srgbClr val="212121"/>
                    </a:solidFill>
                    <a:latin typeface="Helvetica" panose="020B0604020202020204" pitchFamily="34" charset="0"/>
                  </a:rPr>
                  <a:t> and </a:t>
                </a:r>
                <a14:m>
                  <m:oMath xmlns:m="http://schemas.openxmlformats.org/officeDocument/2006/math">
                    <m:r>
                      <a:rPr lang="en-ZA" sz="1600" i="1">
                        <a:solidFill>
                          <a:srgbClr val="212121"/>
                        </a:solidFill>
                        <a:latin typeface="Cambria Math" panose="02040503050406030204" pitchFamily="18" charset="0"/>
                      </a:rPr>
                      <m:t>𝑥</m:t>
                    </m:r>
                    <m:r>
                      <a:rPr lang="en-ZA" sz="1600" i="1">
                        <a:solidFill>
                          <a:srgbClr val="212121"/>
                        </a:solidFill>
                        <a:latin typeface="Cambria Math" panose="02040503050406030204" pitchFamily="18" charset="0"/>
                      </a:rPr>
                      <m:t>=0.2</m:t>
                    </m:r>
                  </m:oMath>
                </a14:m>
                <a:r>
                  <a:rPr lang="en-ZA" sz="1600" dirty="0">
                    <a:solidFill>
                      <a:srgbClr val="212121"/>
                    </a:solidFill>
                    <a:latin typeface="Helvetica" panose="020B0604020202020204" pitchFamily="34" charset="0"/>
                  </a:rPr>
                  <a:t> . </a:t>
                </a:r>
              </a:p>
              <a:p>
                <a:pPr marL="0" indent="0" algn="just">
                  <a:lnSpc>
                    <a:spcPct val="100000"/>
                  </a:lnSpc>
                  <a:buNone/>
                </a:pPr>
                <a:endParaRPr lang="en-ZA" sz="1600" dirty="0">
                  <a:solidFill>
                    <a:srgbClr val="212121"/>
                  </a:solidFill>
                  <a:latin typeface="Helvetica" panose="020B0604020202020204" pitchFamily="34" charset="0"/>
                </a:endParaRPr>
              </a:p>
              <a:p>
                <a:pPr marL="0" indent="0" algn="just">
                  <a:lnSpc>
                    <a:spcPct val="100000"/>
                  </a:lnSpc>
                  <a:buNone/>
                </a:pPr>
                <a:r>
                  <a:rPr lang="en-ZA" sz="1600" dirty="0" smtClean="0">
                    <a:solidFill>
                      <a:srgbClr val="212121"/>
                    </a:solidFill>
                    <a:latin typeface="Helvetica" panose="020B0604020202020204" pitchFamily="34" charset="0"/>
                  </a:rPr>
                  <a:t>Run </a:t>
                </a:r>
                <a:r>
                  <a:rPr lang="en-ZA" sz="1600" dirty="0">
                    <a:solidFill>
                      <a:srgbClr val="212121"/>
                    </a:solidFill>
                    <a:latin typeface="Helvetica" panose="020B0604020202020204" pitchFamily="34" charset="0"/>
                  </a:rPr>
                  <a:t>the section, are the answers the same as above?</a:t>
                </a:r>
              </a:p>
              <a:p>
                <a:pPr marL="0" indent="0" algn="just">
                  <a:lnSpc>
                    <a:spcPct val="100000"/>
                  </a:lnSpc>
                  <a:buNone/>
                </a:pPr>
                <a:endParaRPr lang="en-ZA" sz="1600" dirty="0">
                  <a:solidFill>
                    <a:srgbClr val="212121"/>
                  </a:solidFill>
                  <a:latin typeface="Helvetica" panose="020B0604020202020204" pitchFamily="34" charset="0"/>
                </a:endParaRPr>
              </a:p>
              <a:p>
                <a:pPr marL="182563" lvl="1" indent="0" algn="just">
                  <a:lnSpc>
                    <a:spcPct val="100000"/>
                  </a:lnSpc>
                  <a:buNone/>
                  <a:tabLst>
                    <a:tab pos="182563" algn="l"/>
                  </a:tabLst>
                </a:pPr>
                <a:r>
                  <a:rPr lang="en-ZA" sz="1600" dirty="0">
                    <a:solidFill>
                      <a:srgbClr val="212121"/>
                    </a:solidFill>
                    <a:latin typeface="Consolas" panose="020B0609020204030204" pitchFamily="49" charset="0"/>
                  </a:rPr>
                  <a:t>X_1 = (6 + sqrt((-6)^2 - 4*5*1))/(2*5)</a:t>
                </a:r>
              </a:p>
              <a:p>
                <a:pPr marL="182563" lvl="1" indent="0" algn="just">
                  <a:lnSpc>
                    <a:spcPct val="100000"/>
                  </a:lnSpc>
                  <a:buNone/>
                  <a:tabLst>
                    <a:tab pos="182563" algn="l"/>
                  </a:tabLst>
                </a:pPr>
                <a:r>
                  <a:rPr lang="en-ZA" sz="1600" dirty="0">
                    <a:solidFill>
                      <a:srgbClr val="212121"/>
                    </a:solidFill>
                    <a:latin typeface="Consolas" panose="020B0609020204030204" pitchFamily="49" charset="0"/>
                  </a:rPr>
                  <a:t>X_2 = (6 - sqrt((-6)^2 - 4*5*1))/(2*5)</a:t>
                </a:r>
              </a:p>
            </p:txBody>
          </p:sp>
        </mc:Choice>
        <mc:Fallback xmlns="">
          <p:sp>
            <p:nvSpPr>
              <p:cNvPr id="3" name="Content Placeholder 2">
                <a:extLst>
                  <a:ext uri="{FF2B5EF4-FFF2-40B4-BE49-F238E27FC236}">
                    <a16:creationId xmlns:a16="http://schemas.microsoft.com/office/drawing/2014/main" id="{2973925E-A732-6BBA-E3F4-6F3FB54599AA}"/>
                  </a:ext>
                </a:extLst>
              </p:cNvPr>
              <p:cNvSpPr>
                <a:spLocks noGrp="1" noRot="1" noChangeAspect="1" noMove="1" noResize="1" noEditPoints="1" noAdjustHandles="1" noChangeArrowheads="1" noChangeShapeType="1" noTextEdit="1"/>
              </p:cNvSpPr>
              <p:nvPr>
                <p:ph idx="1"/>
              </p:nvPr>
            </p:nvSpPr>
            <p:spPr>
              <a:xfrm>
                <a:off x="1883144" y="1276983"/>
                <a:ext cx="8443859" cy="5112000"/>
              </a:xfrm>
              <a:blipFill>
                <a:blip r:embed="rId2"/>
                <a:stretch>
                  <a:fillRect l="-433" t="-358"/>
                </a:stretch>
              </a:blipFill>
            </p:spPr>
            <p:txBody>
              <a:bodyPr/>
              <a:lstStyle/>
              <a:p>
                <a:r>
                  <a:rPr lang="en-US">
                    <a:noFill/>
                  </a:rPr>
                  <a:t> </a:t>
                </a:r>
              </a:p>
            </p:txBody>
          </p:sp>
        </mc:Fallback>
      </mc:AlternateContent>
      <p:cxnSp>
        <p:nvCxnSpPr>
          <p:cNvPr id="11" name="Straight Connector 10"/>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5353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1491887" y="62843"/>
            <a:ext cx="7886700" cy="777600"/>
          </a:xfrm>
        </p:spPr>
        <p:txBody>
          <a:bodyPr>
            <a:noAutofit/>
          </a:bodyPr>
          <a:lstStyle/>
          <a:p>
            <a:pPr algn="ctr">
              <a:spcBef>
                <a:spcPts val="700"/>
              </a:spcBef>
              <a:spcAft>
                <a:spcPts val="700"/>
              </a:spcAft>
            </a:pPr>
            <a:r>
              <a:rPr lang="en-GB" sz="3200" b="1" kern="0" dirty="0" smtClean="0">
                <a:latin typeface="Times New Roman" panose="02020603050405020304" pitchFamily="18" charset="0"/>
                <a:ea typeface="Times New Roman" panose="02020603050405020304" pitchFamily="18" charset="0"/>
                <a:cs typeface="Times New Roman" panose="02020603050405020304" pitchFamily="18" charset="0"/>
              </a:rPr>
              <a:t>Arrays and Matrices</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1989023" y="1276983"/>
            <a:ext cx="8229600" cy="5112000"/>
          </a:xfrm>
        </p:spPr>
        <p:txBody>
          <a:bodyPr>
            <a:noAutofit/>
          </a:bodyPr>
          <a:lstStyle/>
          <a:p>
            <a:pPr marL="0" indent="0" algn="ctr">
              <a:spcBef>
                <a:spcPts val="700"/>
              </a:spcBef>
              <a:spcAft>
                <a:spcPts val="700"/>
              </a:spcAft>
              <a:buNone/>
            </a:pPr>
            <a:r>
              <a:rPr lang="en-GB" sz="1800" b="1" dirty="0">
                <a:latin typeface="Helvetica" panose="020B0604020202020204" pitchFamily="34" charset="0"/>
                <a:ea typeface="Times New Roman" panose="02020603050405020304" pitchFamily="18" charset="0"/>
                <a:cs typeface="Times New Roman" panose="02020603050405020304" pitchFamily="18" charset="0"/>
              </a:rPr>
              <a:t>Introduction to arrays and matrices</a:t>
            </a:r>
            <a:endParaRPr lang="en-ZA" sz="1800" b="1"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0000"/>
              </a:lnSpc>
              <a:spcBef>
                <a:spcPts val="1050"/>
              </a:spcBef>
              <a:spcAft>
                <a:spcPts val="1050"/>
              </a:spcAft>
              <a:buNone/>
            </a:pPr>
            <a:r>
              <a:rPr lang="en-GB" sz="1600" dirty="0">
                <a:latin typeface="Helvetica" panose="020B0604020202020204" pitchFamily="34" charset="0"/>
                <a:ea typeface="Times New Roman" panose="02020603050405020304" pitchFamily="18" charset="0"/>
                <a:cs typeface="Times New Roman" panose="02020603050405020304" pitchFamily="18" charset="0"/>
              </a:rPr>
              <a:t>The name MATLAB is an abbreviation of "</a:t>
            </a:r>
            <a:r>
              <a:rPr lang="en-GB" sz="1600" dirty="0" err="1">
                <a:latin typeface="Helvetica" panose="020B0604020202020204" pitchFamily="34" charset="0"/>
                <a:ea typeface="Times New Roman" panose="02020603050405020304" pitchFamily="18" charset="0"/>
                <a:cs typeface="Times New Roman" panose="02020603050405020304" pitchFamily="18" charset="0"/>
              </a:rPr>
              <a:t>MATrix</a:t>
            </a:r>
            <a:r>
              <a:rPr lang="en-GB" sz="1600" dirty="0">
                <a:latin typeface="Helvetica" panose="020B0604020202020204" pitchFamily="34" charset="0"/>
                <a:ea typeface="Times New Roman" panose="02020603050405020304" pitchFamily="18" charset="0"/>
                <a:cs typeface="Times New Roman" panose="02020603050405020304" pitchFamily="18" charset="0"/>
              </a:rPr>
              <a:t> </a:t>
            </a:r>
            <a:r>
              <a:rPr lang="en-GB" sz="1600" dirty="0" err="1">
                <a:latin typeface="Helvetica" panose="020B0604020202020204" pitchFamily="34" charset="0"/>
                <a:ea typeface="Times New Roman" panose="02020603050405020304" pitchFamily="18" charset="0"/>
                <a:cs typeface="Times New Roman" panose="02020603050405020304" pitchFamily="18" charset="0"/>
              </a:rPr>
              <a:t>LABoratory</a:t>
            </a:r>
            <a:r>
              <a:rPr lang="en-GB" sz="1600" dirty="0">
                <a:latin typeface="Helvetica" panose="020B0604020202020204" pitchFamily="34" charset="0"/>
                <a:ea typeface="Times New Roman" panose="02020603050405020304" pitchFamily="18" charset="0"/>
                <a:cs typeface="Times New Roman" panose="02020603050405020304" pitchFamily="18" charset="0"/>
              </a:rPr>
              <a:t>". MATLAB was designed to work with matrices as the fundamental unit of data.</a:t>
            </a:r>
            <a:endParaRPr lang="en-ZA" sz="1600" dirty="0">
              <a:latin typeface="Helvetica" panose="020B0604020202020204" pitchFamily="34" charset="0"/>
              <a:ea typeface="Times New Roman" panose="02020603050405020304" pitchFamily="18" charset="0"/>
              <a:cs typeface="Helvetica" panose="020B0604020202020204" pitchFamily="34" charset="0"/>
            </a:endParaRPr>
          </a:p>
        </p:txBody>
      </p:sp>
      <p:pic>
        <p:nvPicPr>
          <p:cNvPr id="11" name="Picture 10" descr="Text">
            <a:extLst>
              <a:ext uri="{FF2B5EF4-FFF2-40B4-BE49-F238E27FC236}">
                <a16:creationId xmlns:a16="http://schemas.microsoft.com/office/drawing/2014/main" id="{AFCEB8FA-FBB0-8D74-65C2-C62FD15E63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9150" y="3241017"/>
            <a:ext cx="5553701" cy="2340000"/>
          </a:xfrm>
          <a:prstGeom prst="rect">
            <a:avLst/>
          </a:prstGeom>
        </p:spPr>
      </p:pic>
      <p:cxnSp>
        <p:nvCxnSpPr>
          <p:cNvPr id="9" name="Straight Connector 8"/>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4473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1989023" y="1276983"/>
            <a:ext cx="8229600" cy="5112000"/>
          </a:xfrm>
        </p:spPr>
        <p:txBody>
          <a:bodyPr>
            <a:noAutofit/>
          </a:bodyPr>
          <a:lstStyle/>
          <a:p>
            <a:pPr marL="0" indent="0">
              <a:lnSpc>
                <a:spcPct val="107000"/>
              </a:lnSpc>
              <a:spcBef>
                <a:spcPts val="1050"/>
              </a:spcBef>
              <a:spcAft>
                <a:spcPts val="1050"/>
              </a:spcAft>
              <a:buNone/>
            </a:pPr>
            <a:r>
              <a:rPr lang="en-GB" sz="1600" dirty="0">
                <a:latin typeface="Helvetica" panose="020B0604020202020204" pitchFamily="34" charset="0"/>
                <a:ea typeface="Times New Roman" panose="02020603050405020304" pitchFamily="18" charset="0"/>
                <a:cs typeface="Times New Roman" panose="02020603050405020304" pitchFamily="18" charset="0"/>
              </a:rPr>
              <a:t>A matrix is regular two-dimensional grid, or table, of numbers, with rows and/or columns.</a:t>
            </a: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p:txBody>
      </p:sp>
      <p:pic>
        <p:nvPicPr>
          <p:cNvPr id="9" name="Picture 8" descr="Icon">
            <a:extLst>
              <a:ext uri="{FF2B5EF4-FFF2-40B4-BE49-F238E27FC236}">
                <a16:creationId xmlns:a16="http://schemas.microsoft.com/office/drawing/2014/main" id="{A8B5E24A-C466-73CA-E036-DA33FA932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7313" y="2103310"/>
            <a:ext cx="5553020" cy="3060000"/>
          </a:xfrm>
          <a:prstGeom prst="rect">
            <a:avLst/>
          </a:prstGeom>
        </p:spPr>
      </p:pic>
      <p:sp>
        <p:nvSpPr>
          <p:cNvPr id="10" name="Title 1">
            <a:extLst>
              <a:ext uri="{FF2B5EF4-FFF2-40B4-BE49-F238E27FC236}">
                <a16:creationId xmlns:a16="http://schemas.microsoft.com/office/drawing/2014/main" id="{F64C6983-72D4-5B1B-B0E4-CE7065248827}"/>
              </a:ext>
            </a:extLst>
          </p:cNvPr>
          <p:cNvSpPr>
            <a:spLocks noGrp="1"/>
          </p:cNvSpPr>
          <p:nvPr>
            <p:ph type="title"/>
          </p:nvPr>
        </p:nvSpPr>
        <p:spPr>
          <a:xfrm>
            <a:off x="388307" y="-13063"/>
            <a:ext cx="4363538" cy="777600"/>
          </a:xfrm>
        </p:spPr>
        <p:txBody>
          <a:bodyPr>
            <a:noAutofit/>
          </a:bodyPr>
          <a:lstStyle/>
          <a:p>
            <a:pPr algn="ctr">
              <a:spcBef>
                <a:spcPts val="700"/>
              </a:spcBef>
              <a:spcAft>
                <a:spcPts val="700"/>
              </a:spcAft>
            </a:pPr>
            <a:r>
              <a:rPr lang="en-GB" sz="3200" b="1" kern="0" dirty="0" smtClean="0">
                <a:latin typeface="Times New Roman" panose="02020603050405020304" pitchFamily="18" charset="0"/>
                <a:ea typeface="Times New Roman" panose="02020603050405020304" pitchFamily="18" charset="0"/>
                <a:cs typeface="Times New Roman" panose="02020603050405020304" pitchFamily="18" charset="0"/>
              </a:rPr>
              <a:t>Arrays and Matrices</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1" name="Straight Connector 10"/>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5483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1989023" y="1276983"/>
            <a:ext cx="8229600" cy="5112000"/>
          </a:xfrm>
        </p:spPr>
        <p:txBody>
          <a:bodyPr>
            <a:noAutofit/>
          </a:bodyPr>
          <a:lstStyle/>
          <a:p>
            <a:pPr marL="0" indent="0">
              <a:lnSpc>
                <a:spcPct val="107000"/>
              </a:lnSpc>
              <a:spcBef>
                <a:spcPts val="1050"/>
              </a:spcBef>
              <a:spcAft>
                <a:spcPts val="1050"/>
              </a:spcAft>
              <a:buNone/>
            </a:pPr>
            <a:r>
              <a:rPr lang="en-GB" sz="1600" dirty="0">
                <a:latin typeface="Helvetica" panose="020B0604020202020204" pitchFamily="34" charset="0"/>
                <a:ea typeface="Times New Roman" panose="02020603050405020304" pitchFamily="18" charset="0"/>
                <a:cs typeface="Times New Roman" panose="02020603050405020304" pitchFamily="18" charset="0"/>
              </a:rPr>
              <a:t>They can come in many shapes and sizes, and we have a special case when there is only a single row and/or column. </a:t>
            </a: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p:txBody>
      </p:sp>
      <p:pic>
        <p:nvPicPr>
          <p:cNvPr id="8" name="Picture 7" descr="A picture containing table">
            <a:extLst>
              <a:ext uri="{FF2B5EF4-FFF2-40B4-BE49-F238E27FC236}">
                <a16:creationId xmlns:a16="http://schemas.microsoft.com/office/drawing/2014/main" id="{88F3D8E6-76A1-AA9D-7F80-660F12AD0D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2229" y="1881000"/>
            <a:ext cx="7343188" cy="3096000"/>
          </a:xfrm>
          <a:prstGeom prst="rect">
            <a:avLst/>
          </a:prstGeom>
        </p:spPr>
      </p:pic>
      <p:sp>
        <p:nvSpPr>
          <p:cNvPr id="10" name="Title 1">
            <a:extLst>
              <a:ext uri="{FF2B5EF4-FFF2-40B4-BE49-F238E27FC236}">
                <a16:creationId xmlns:a16="http://schemas.microsoft.com/office/drawing/2014/main" id="{F64C6983-72D4-5B1B-B0E4-CE7065248827}"/>
              </a:ext>
            </a:extLst>
          </p:cNvPr>
          <p:cNvSpPr>
            <a:spLocks noGrp="1"/>
          </p:cNvSpPr>
          <p:nvPr>
            <p:ph type="title"/>
          </p:nvPr>
        </p:nvSpPr>
        <p:spPr>
          <a:xfrm>
            <a:off x="388307" y="-13063"/>
            <a:ext cx="4363538" cy="777600"/>
          </a:xfrm>
        </p:spPr>
        <p:txBody>
          <a:bodyPr>
            <a:noAutofit/>
          </a:bodyPr>
          <a:lstStyle/>
          <a:p>
            <a:pPr algn="ctr">
              <a:spcBef>
                <a:spcPts val="700"/>
              </a:spcBef>
              <a:spcAft>
                <a:spcPts val="700"/>
              </a:spcAft>
            </a:pPr>
            <a:r>
              <a:rPr lang="en-GB" sz="3200" b="1" kern="0" dirty="0" smtClean="0">
                <a:latin typeface="Times New Roman" panose="02020603050405020304" pitchFamily="18" charset="0"/>
                <a:ea typeface="Times New Roman" panose="02020603050405020304" pitchFamily="18" charset="0"/>
                <a:cs typeface="Times New Roman" panose="02020603050405020304" pitchFamily="18" charset="0"/>
              </a:rPr>
              <a:t>Arrays and Matrices</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1" name="Straight Connector 10"/>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8945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1989023" y="1276983"/>
            <a:ext cx="8229600" cy="5112000"/>
          </a:xfrm>
        </p:spPr>
        <p:txBody>
          <a:bodyPr>
            <a:noAutofit/>
          </a:bodyPr>
          <a:lstStyle/>
          <a:p>
            <a:pPr marL="0" indent="0" algn="just">
              <a:lnSpc>
                <a:spcPct val="107000"/>
              </a:lnSpc>
              <a:spcBef>
                <a:spcPts val="1050"/>
              </a:spcBef>
              <a:spcAft>
                <a:spcPts val="1050"/>
              </a:spcAft>
              <a:buNone/>
            </a:pPr>
            <a:r>
              <a:rPr lang="en-GB" sz="1600" dirty="0">
                <a:latin typeface="Helvetica" panose="020B0604020202020204" pitchFamily="34" charset="0"/>
                <a:ea typeface="Times New Roman" panose="02020603050405020304" pitchFamily="18" charset="0"/>
                <a:cs typeface="Times New Roman" panose="02020603050405020304" pitchFamily="18" charset="0"/>
              </a:rPr>
              <a:t>Let us consider what MATLAB understands </a:t>
            </a:r>
            <a:r>
              <a:rPr lang="en-GB" sz="1600" dirty="0">
                <a:solidFill>
                  <a:srgbClr val="005FCE"/>
                </a:solidFill>
                <a:latin typeface="Helvetica" panose="020B0604020202020204" pitchFamily="34" charset="0"/>
                <a:ea typeface="Times New Roman" panose="02020603050405020304" pitchFamily="18" charset="0"/>
                <a:cs typeface="Times New Roman" panose="02020603050405020304" pitchFamily="18" charset="0"/>
                <a:hlinkClick r:id="rId2"/>
              </a:rPr>
              <a:t>arrays and matrices</a:t>
            </a:r>
            <a:r>
              <a:rPr lang="en-GB" sz="1600" dirty="0">
                <a:latin typeface="Helvetica" panose="020B0604020202020204" pitchFamily="34" charset="0"/>
                <a:ea typeface="Times New Roman" panose="02020603050405020304" pitchFamily="18" charset="0"/>
                <a:cs typeface="Times New Roman" panose="02020603050405020304" pitchFamily="18" charset="0"/>
              </a:rPr>
              <a:t> to be. Refer to the image below, beginning at the smallest, inner most oval and working our way to the largest, outer most oval. When there is only one row and one column, we have a scalar value. A scalar value would be any numerical value that includes the digits </a:t>
            </a:r>
            <a:r>
              <a:rPr lang="en-GB" sz="1600" dirty="0">
                <a:latin typeface="Consolas" panose="020B0609020204030204" pitchFamily="49" charset="0"/>
                <a:ea typeface="Times New Roman" panose="02020603050405020304" pitchFamily="18" charset="0"/>
                <a:cs typeface="Times New Roman" panose="02020603050405020304" pitchFamily="18" charset="0"/>
              </a:rPr>
              <a:t>0</a:t>
            </a:r>
            <a:r>
              <a:rPr lang="en-GB" sz="1600" dirty="0">
                <a:latin typeface="Helvetica" panose="020B0604020202020204" pitchFamily="34" charset="0"/>
                <a:ea typeface="Times New Roman" panose="02020603050405020304" pitchFamily="18" charset="0"/>
                <a:cs typeface="Times New Roman" panose="02020603050405020304" pitchFamily="18" charset="0"/>
              </a:rPr>
              <a:t> to </a:t>
            </a:r>
            <a:r>
              <a:rPr lang="en-GB" sz="1600" dirty="0">
                <a:latin typeface="Consolas" panose="020B0609020204030204" pitchFamily="49" charset="0"/>
                <a:ea typeface="Times New Roman" panose="02020603050405020304" pitchFamily="18" charset="0"/>
                <a:cs typeface="Times New Roman" panose="02020603050405020304" pitchFamily="18" charset="0"/>
              </a:rPr>
              <a:t>9</a:t>
            </a:r>
            <a:r>
              <a:rPr lang="en-GB" sz="1600" dirty="0">
                <a:latin typeface="Helvetica" panose="020B0604020202020204" pitchFamily="34" charset="0"/>
                <a:ea typeface="Times New Roman" panose="02020603050405020304" pitchFamily="18" charset="0"/>
                <a:cs typeface="Times New Roman" panose="02020603050405020304" pitchFamily="18" charset="0"/>
              </a:rPr>
              <a:t>, in a positive or negative form, for example </a:t>
            </a:r>
            <a:r>
              <a:rPr lang="en-GB" sz="1600" b="1" dirty="0">
                <a:latin typeface="Consolas" panose="020B0609020204030204" pitchFamily="49" charset="0"/>
                <a:ea typeface="Times New Roman" panose="02020603050405020304" pitchFamily="18" charset="0"/>
                <a:cs typeface="Times New Roman" panose="02020603050405020304" pitchFamily="18" charset="0"/>
              </a:rPr>
              <a:t>5</a:t>
            </a:r>
            <a:r>
              <a:rPr lang="en-GB" sz="1600" dirty="0">
                <a:latin typeface="Helvetica" panose="020B0604020202020204" pitchFamily="34" charset="0"/>
                <a:ea typeface="Times New Roman" panose="02020603050405020304" pitchFamily="18" charset="0"/>
                <a:cs typeface="Times New Roman" panose="02020603050405020304" pitchFamily="18" charset="0"/>
              </a:rPr>
              <a:t> or</a:t>
            </a:r>
            <a:r>
              <a:rPr lang="en-GB" sz="1600" b="1" dirty="0">
                <a:latin typeface="Consolas" panose="020B0609020204030204" pitchFamily="49" charset="0"/>
                <a:ea typeface="Times New Roman" panose="02020603050405020304" pitchFamily="18" charset="0"/>
                <a:cs typeface="Times New Roman" panose="02020603050405020304" pitchFamily="18" charset="0"/>
              </a:rPr>
              <a:t>-5</a:t>
            </a:r>
            <a:r>
              <a:rPr lang="en-GB" sz="1600" b="1" dirty="0">
                <a:latin typeface="Helvetica" panose="020B0604020202020204" pitchFamily="34" charset="0"/>
                <a:ea typeface="Times New Roman" panose="02020603050405020304" pitchFamily="18" charset="0"/>
                <a:cs typeface="Times New Roman" panose="02020603050405020304" pitchFamily="18" charset="0"/>
              </a:rPr>
              <a:t>.</a:t>
            </a: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p:txBody>
      </p:sp>
      <p:pic>
        <p:nvPicPr>
          <p:cNvPr id="9" name="Picture 8" descr="Diagram">
            <a:extLst>
              <a:ext uri="{FF2B5EF4-FFF2-40B4-BE49-F238E27FC236}">
                <a16:creationId xmlns:a16="http://schemas.microsoft.com/office/drawing/2014/main" id="{BEE7E3A2-9DBD-597F-2BCC-5AC746CE1C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0146" y="2725421"/>
            <a:ext cx="5042360" cy="3672000"/>
          </a:xfrm>
          <a:prstGeom prst="rect">
            <a:avLst/>
          </a:prstGeom>
        </p:spPr>
      </p:pic>
      <p:sp>
        <p:nvSpPr>
          <p:cNvPr id="10" name="Title 1">
            <a:extLst>
              <a:ext uri="{FF2B5EF4-FFF2-40B4-BE49-F238E27FC236}">
                <a16:creationId xmlns:a16="http://schemas.microsoft.com/office/drawing/2014/main" id="{F64C6983-72D4-5B1B-B0E4-CE7065248827}"/>
              </a:ext>
            </a:extLst>
          </p:cNvPr>
          <p:cNvSpPr>
            <a:spLocks noGrp="1"/>
          </p:cNvSpPr>
          <p:nvPr>
            <p:ph type="title"/>
          </p:nvPr>
        </p:nvSpPr>
        <p:spPr>
          <a:xfrm>
            <a:off x="388307" y="-13063"/>
            <a:ext cx="4363538" cy="777600"/>
          </a:xfrm>
        </p:spPr>
        <p:txBody>
          <a:bodyPr>
            <a:noAutofit/>
          </a:bodyPr>
          <a:lstStyle/>
          <a:p>
            <a:pPr algn="ctr">
              <a:spcBef>
                <a:spcPts val="700"/>
              </a:spcBef>
              <a:spcAft>
                <a:spcPts val="700"/>
              </a:spcAft>
            </a:pPr>
            <a:r>
              <a:rPr lang="en-GB" sz="3200" b="1" kern="0" dirty="0" smtClean="0">
                <a:latin typeface="Times New Roman" panose="02020603050405020304" pitchFamily="18" charset="0"/>
                <a:ea typeface="Times New Roman" panose="02020603050405020304" pitchFamily="18" charset="0"/>
                <a:cs typeface="Times New Roman" panose="02020603050405020304" pitchFamily="18" charset="0"/>
              </a:rPr>
              <a:t>Arrays and Matrices</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1" name="Straight Connector 10"/>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919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C78B47E-7379-6CF3-EB47-97F2099068D8}"/>
              </a:ext>
            </a:extLst>
          </p:cNvPr>
          <p:cNvSpPr/>
          <p:nvPr/>
        </p:nvSpPr>
        <p:spPr>
          <a:xfrm>
            <a:off x="1973176" y="2825592"/>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dirty="0">
              <a:latin typeface="Consolas" panose="020B0609020204030204" pitchFamily="49" charset="0"/>
              <a:ea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411D35F9-1196-F88B-C1C9-3EEE40E6EA29}"/>
              </a:ext>
            </a:extLst>
          </p:cNvPr>
          <p:cNvSpPr/>
          <p:nvPr/>
        </p:nvSpPr>
        <p:spPr>
          <a:xfrm>
            <a:off x="1984408" y="4309491"/>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dirty="0">
              <a:latin typeface="Consolas" panose="020B0609020204030204" pitchFamily="49" charset="0"/>
              <a:ea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388307" y="0"/>
            <a:ext cx="2959281" cy="777600"/>
          </a:xfrm>
        </p:spPr>
        <p:txBody>
          <a:bodyPr>
            <a:noAutofit/>
          </a:bodyPr>
          <a:lstStyle/>
          <a:p>
            <a:pPr algn="ctr">
              <a:spcBef>
                <a:spcPts val="700"/>
              </a:spcBef>
              <a:spcAft>
                <a:spcPts val="700"/>
              </a:spcAft>
            </a:pPr>
            <a:r>
              <a:rPr lang="en-GB" sz="3200" b="1" kern="0" dirty="0">
                <a:latin typeface="Times New Roman" panose="02020603050405020304" pitchFamily="18" charset="0"/>
                <a:ea typeface="Times New Roman" panose="02020603050405020304" pitchFamily="18" charset="0"/>
                <a:cs typeface="Times New Roman" panose="02020603050405020304" pitchFamily="18" charset="0"/>
              </a:rPr>
              <a:t>Array</a:t>
            </a:r>
            <a:r>
              <a:rPr lang="en-GB" sz="3200" b="1" dirty="0">
                <a:latin typeface="Helvetica" panose="020B0604020202020204" pitchFamily="34" charset="0"/>
                <a:ea typeface="Times New Roman" panose="02020603050405020304" pitchFamily="18" charset="0"/>
                <a:cs typeface="Times New Roman" panose="02020603050405020304" pitchFamily="18" charset="0"/>
              </a:rPr>
              <a:t> </a:t>
            </a:r>
            <a:r>
              <a:rPr lang="en-GB" sz="3200" b="1" kern="0" dirty="0">
                <a:latin typeface="Times New Roman" panose="02020603050405020304" pitchFamily="18" charset="0"/>
                <a:ea typeface="Times New Roman" panose="02020603050405020304" pitchFamily="18" charset="0"/>
                <a:cs typeface="Times New Roman" panose="02020603050405020304" pitchFamily="18" charset="0"/>
              </a:rPr>
              <a:t>creation</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1986013" y="1244351"/>
            <a:ext cx="8229600" cy="5112000"/>
          </a:xfrm>
        </p:spPr>
        <p:txBody>
          <a:bodyPr>
            <a:normAutofit fontScale="85000" lnSpcReduction="20000"/>
          </a:bodyPr>
          <a:lstStyle/>
          <a:p>
            <a:pPr marL="0" indent="0" algn="ctr">
              <a:lnSpc>
                <a:spcPct val="107000"/>
              </a:lnSpc>
              <a:spcBef>
                <a:spcPts val="1050"/>
              </a:spcBef>
              <a:spcAft>
                <a:spcPts val="1050"/>
              </a:spcAft>
              <a:buNone/>
            </a:pPr>
            <a:r>
              <a:rPr lang="en-GB" sz="1800" b="1" dirty="0">
                <a:latin typeface="Helvetica" panose="020B0604020202020204" pitchFamily="34" charset="0"/>
                <a:ea typeface="Times New Roman" panose="02020603050405020304" pitchFamily="18" charset="0"/>
                <a:cs typeface="Times New Roman" panose="02020603050405020304" pitchFamily="18" charset="0"/>
              </a:rPr>
              <a:t>Creating vectors by specifying each element individually</a:t>
            </a:r>
            <a:endParaRPr lang="en-ZA" sz="18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900" dirty="0">
                <a:latin typeface="Helvetica" panose="020B0604020202020204" pitchFamily="34" charset="0"/>
                <a:ea typeface="Times New Roman" panose="02020603050405020304" pitchFamily="18" charset="0"/>
                <a:cs typeface="Times New Roman" panose="02020603050405020304" pitchFamily="18" charset="0"/>
              </a:rPr>
              <a:t>We use square brackets, </a:t>
            </a:r>
            <a:r>
              <a:rPr lang="en-ZA" sz="1900" dirty="0">
                <a:latin typeface="Consolas" panose="020B0609020204030204" pitchFamily="49" charset="0"/>
                <a:ea typeface="Times New Roman" panose="02020603050405020304" pitchFamily="18" charset="0"/>
                <a:cs typeface="Times New Roman" panose="02020603050405020304" pitchFamily="18" charset="0"/>
              </a:rPr>
              <a:t>[]</a:t>
            </a:r>
            <a:r>
              <a:rPr lang="en-ZA" sz="1900" dirty="0">
                <a:latin typeface="Helvetica" panose="020B0604020202020204" pitchFamily="34" charset="0"/>
                <a:ea typeface="Times New Roman" panose="02020603050405020304" pitchFamily="18" charset="0"/>
                <a:cs typeface="Times New Roman" panose="02020603050405020304" pitchFamily="18" charset="0"/>
              </a:rPr>
              <a:t>, in MATLAB to denote numeric arrays. There are a few ways of creating an array in MATLAB. As MATLAB's convention defines observations as rows and columns as variables of the observations, let us begin by creating some row vectors. To separate values in a row vector you can either use a space or a comma:</a:t>
            </a:r>
          </a:p>
          <a:p>
            <a:pPr marL="0" indent="0" algn="just">
              <a:lnSpc>
                <a:spcPct val="107000"/>
              </a:lnSpc>
              <a:spcBef>
                <a:spcPts val="1050"/>
              </a:spcBef>
              <a:spcAft>
                <a:spcPts val="1050"/>
              </a:spcAft>
              <a:buNone/>
            </a:pPr>
            <a:r>
              <a:rPr lang="en-GB" sz="19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a_1 = [1 2 3 4]</a:t>
            </a:r>
            <a:endParaRPr lang="en-ZA" sz="1900" dirty="0">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900" dirty="0">
                <a:latin typeface="Consolas" panose="020B0609020204030204" pitchFamily="49" charset="0"/>
                <a:ea typeface="Times New Roman" panose="02020603050405020304" pitchFamily="18" charset="0"/>
                <a:cs typeface="Times New Roman" panose="02020603050405020304" pitchFamily="18" charset="0"/>
              </a:rPr>
              <a:t>a_1 = </a:t>
            </a:r>
            <a:r>
              <a:rPr lang="en-ZA" sz="1900" dirty="0">
                <a:solidFill>
                  <a:schemeClr val="bg1">
                    <a:lumMod val="75000"/>
                  </a:schemeClr>
                </a:solidFill>
                <a:latin typeface="Consolas" panose="020B0609020204030204" pitchFamily="49" charset="0"/>
                <a:ea typeface="Times New Roman" panose="02020603050405020304" pitchFamily="18" charset="0"/>
                <a:cs typeface="Times New Roman" panose="02020603050405020304" pitchFamily="18" charset="0"/>
              </a:rPr>
              <a:t>1×4</a:t>
            </a:r>
          </a:p>
          <a:p>
            <a:pPr marL="0" indent="0" algn="just">
              <a:lnSpc>
                <a:spcPct val="107000"/>
              </a:lnSpc>
              <a:spcBef>
                <a:spcPts val="1050"/>
              </a:spcBef>
              <a:spcAft>
                <a:spcPts val="1050"/>
              </a:spcAft>
              <a:buNone/>
            </a:pPr>
            <a:r>
              <a:rPr lang="en-ZA" sz="1900" dirty="0">
                <a:latin typeface="Consolas" panose="020B0609020204030204" pitchFamily="49" charset="0"/>
                <a:ea typeface="Times New Roman" panose="02020603050405020304" pitchFamily="18" charset="0"/>
                <a:cs typeface="Times New Roman" panose="02020603050405020304" pitchFamily="18" charset="0"/>
              </a:rPr>
              <a:t>     1     2     3     4</a:t>
            </a:r>
          </a:p>
          <a:p>
            <a:pPr marL="0" indent="0" algn="just">
              <a:lnSpc>
                <a:spcPct val="107000"/>
              </a:lnSpc>
              <a:spcBef>
                <a:spcPts val="1050"/>
              </a:spcBef>
              <a:spcAft>
                <a:spcPts val="1050"/>
              </a:spcAft>
              <a:buNone/>
            </a:pPr>
            <a:r>
              <a:rPr lang="en-ZA" sz="1900" dirty="0">
                <a:latin typeface="Consolas" panose="020B0609020204030204" pitchFamily="49" charset="0"/>
                <a:ea typeface="Times New Roman" panose="02020603050405020304" pitchFamily="18" charset="0"/>
                <a:cs typeface="Times New Roman" panose="02020603050405020304" pitchFamily="18" charset="0"/>
              </a:rPr>
              <a:t>a_2 = [1, 2, 3, 4]</a:t>
            </a:r>
          </a:p>
          <a:p>
            <a:pPr marL="0" indent="0" algn="just">
              <a:lnSpc>
                <a:spcPct val="107000"/>
              </a:lnSpc>
              <a:spcBef>
                <a:spcPts val="1050"/>
              </a:spcBef>
              <a:spcAft>
                <a:spcPts val="1050"/>
              </a:spcAft>
              <a:buNone/>
            </a:pPr>
            <a:r>
              <a:rPr lang="en-ZA" sz="1900" dirty="0">
                <a:latin typeface="Consolas" panose="020B0609020204030204" pitchFamily="49" charset="0"/>
                <a:ea typeface="Times New Roman" panose="02020603050405020304" pitchFamily="18" charset="0"/>
                <a:cs typeface="Times New Roman" panose="02020603050405020304" pitchFamily="18" charset="0"/>
              </a:rPr>
              <a:t>a_2 = </a:t>
            </a:r>
            <a:r>
              <a:rPr lang="en-ZA" sz="1900" dirty="0">
                <a:solidFill>
                  <a:schemeClr val="bg1">
                    <a:lumMod val="75000"/>
                  </a:schemeClr>
                </a:solidFill>
                <a:latin typeface="Consolas" panose="020B0609020204030204" pitchFamily="49" charset="0"/>
                <a:ea typeface="Times New Roman" panose="02020603050405020304" pitchFamily="18" charset="0"/>
                <a:cs typeface="Times New Roman" panose="02020603050405020304" pitchFamily="18" charset="0"/>
              </a:rPr>
              <a:t>1×4</a:t>
            </a:r>
          </a:p>
          <a:p>
            <a:pPr marL="0" indent="0" algn="just">
              <a:lnSpc>
                <a:spcPct val="107000"/>
              </a:lnSpc>
              <a:spcBef>
                <a:spcPts val="1050"/>
              </a:spcBef>
              <a:spcAft>
                <a:spcPts val="1050"/>
              </a:spcAft>
              <a:buNone/>
            </a:pPr>
            <a:r>
              <a:rPr lang="en-ZA" sz="1900" dirty="0">
                <a:latin typeface="Consolas" panose="020B0609020204030204" pitchFamily="49" charset="0"/>
                <a:ea typeface="Times New Roman" panose="02020603050405020304" pitchFamily="18" charset="0"/>
                <a:cs typeface="Times New Roman" panose="02020603050405020304" pitchFamily="18" charset="0"/>
              </a:rPr>
              <a:t>     1     2     3     4</a:t>
            </a:r>
          </a:p>
          <a:p>
            <a:pPr marL="0" indent="0" algn="just">
              <a:lnSpc>
                <a:spcPct val="107000"/>
              </a:lnSpc>
              <a:spcBef>
                <a:spcPts val="1050"/>
              </a:spcBef>
              <a:spcAft>
                <a:spcPts val="1050"/>
              </a:spcAft>
              <a:buNone/>
            </a:pPr>
            <a:r>
              <a:rPr lang="en-ZA" sz="1900" dirty="0">
                <a:latin typeface="Helvetica" panose="020B0604020202020204" pitchFamily="34" charset="0"/>
                <a:ea typeface="Times New Roman" panose="02020603050405020304" pitchFamily="18" charset="0"/>
                <a:cs typeface="Times New Roman" panose="02020603050405020304" pitchFamily="18" charset="0"/>
              </a:rPr>
              <a:t>Note: MATLAB interprets a comma as a separator and not a decimal point.</a:t>
            </a:r>
            <a:endParaRPr lang="en-ZA" sz="1800" dirty="0">
              <a:latin typeface="Helvetica" panose="020B0604020202020204" pitchFamily="34" charset="0"/>
              <a:ea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1152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64C6983-72D4-5B1B-B0E4-CE7065248827}"/>
              </a:ext>
            </a:extLst>
          </p:cNvPr>
          <p:cNvSpPr>
            <a:spLocks noGrp="1"/>
          </p:cNvSpPr>
          <p:nvPr>
            <p:ph type="title"/>
          </p:nvPr>
        </p:nvSpPr>
        <p:spPr>
          <a:xfrm>
            <a:off x="388306" y="0"/>
            <a:ext cx="3935499" cy="777600"/>
          </a:xfrm>
        </p:spPr>
        <p:txBody>
          <a:bodyPr>
            <a:noAutofit/>
          </a:bodyPr>
          <a:lstStyle/>
          <a:p>
            <a:pPr algn="ctr">
              <a:spcBef>
                <a:spcPts val="700"/>
              </a:spcBef>
              <a:spcAft>
                <a:spcPts val="700"/>
              </a:spcAft>
            </a:pPr>
            <a:r>
              <a:rPr lang="en-ZA" sz="3200" b="1" dirty="0" smtClean="0">
                <a:latin typeface="Times New Roman" panose="02020603050405020304" pitchFamily="18" charset="0"/>
                <a:ea typeface="Times New Roman" panose="02020603050405020304" pitchFamily="18" charset="0"/>
                <a:cs typeface="Times New Roman" panose="02020603050405020304" pitchFamily="18" charset="0"/>
              </a:rPr>
              <a:t>How to use help?</a:t>
            </a:r>
            <a:endParaRPr lang="en-ZA" sz="3200" b="1"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88306" y="1293985"/>
            <a:ext cx="6652574" cy="2209323"/>
          </a:xfrm>
          <a:prstGeom prst="rect">
            <a:avLst/>
          </a:prstGeom>
        </p:spPr>
        <p:txBody>
          <a:bodyPr wrap="square">
            <a:spAutoFit/>
          </a:bodyPr>
          <a:lstStyle/>
          <a:p>
            <a:pPr>
              <a:lnSpc>
                <a:spcPct val="107000"/>
              </a:lnSpc>
              <a:spcBef>
                <a:spcPts val="1050"/>
              </a:spcBef>
              <a:spcAft>
                <a:spcPts val="1050"/>
              </a:spcAft>
            </a:pPr>
            <a:r>
              <a:rPr lang="en-ZA" sz="2000" dirty="0" smtClean="0">
                <a:latin typeface="Times New Roman" panose="02020603050405020304" pitchFamily="18" charset="0"/>
                <a:ea typeface="Times New Roman" panose="02020603050405020304" pitchFamily="18" charset="0"/>
                <a:cs typeface="Times New Roman" panose="02020603050405020304" pitchFamily="18" charset="0"/>
              </a:rPr>
              <a:t>MATLAB help and documentation can show you </a:t>
            </a:r>
          </a:p>
          <a:p>
            <a:pPr marL="800100" lvl="1" indent="-342900">
              <a:lnSpc>
                <a:spcPct val="107000"/>
              </a:lnSpc>
              <a:buFont typeface="Symbol" panose="05050102010706020507" pitchFamily="18" charset="2"/>
              <a:buChar char=""/>
            </a:pPr>
            <a:r>
              <a:rPr lang="en-ZA" sz="2000" dirty="0" smtClean="0">
                <a:latin typeface="Times New Roman" panose="02020603050405020304" pitchFamily="18" charset="0"/>
                <a:ea typeface="Times New Roman" panose="02020603050405020304" pitchFamily="18" charset="0"/>
                <a:cs typeface="Times New Roman" panose="02020603050405020304" pitchFamily="18" charset="0"/>
              </a:rPr>
              <a:t>The various ways to call a function </a:t>
            </a:r>
          </a:p>
          <a:p>
            <a:pPr marL="800100" lvl="1" indent="-342900">
              <a:lnSpc>
                <a:spcPct val="107000"/>
              </a:lnSpc>
              <a:buFont typeface="Symbol" panose="05050102010706020507" pitchFamily="18" charset="2"/>
              <a:buChar char=""/>
            </a:pPr>
            <a:r>
              <a:rPr lang="en-ZA" sz="2000" dirty="0" smtClean="0">
                <a:latin typeface="Times New Roman" panose="02020603050405020304" pitchFamily="18" charset="0"/>
                <a:ea typeface="Times New Roman" panose="02020603050405020304" pitchFamily="18" charset="0"/>
                <a:cs typeface="Times New Roman" panose="02020603050405020304" pitchFamily="18" charset="0"/>
              </a:rPr>
              <a:t>The algorithm implemented by a function </a:t>
            </a:r>
          </a:p>
          <a:p>
            <a:pPr marL="800100" lvl="1" indent="-342900">
              <a:lnSpc>
                <a:spcPct val="107000"/>
              </a:lnSpc>
              <a:buFont typeface="Symbol" panose="05050102010706020507" pitchFamily="18" charset="2"/>
              <a:buChar char=""/>
            </a:pPr>
            <a:r>
              <a:rPr lang="en-ZA" sz="2000" dirty="0" smtClean="0">
                <a:latin typeface="Times New Roman" panose="02020603050405020304" pitchFamily="18" charset="0"/>
                <a:ea typeface="Times New Roman" panose="02020603050405020304" pitchFamily="18" charset="0"/>
                <a:cs typeface="Times New Roman" panose="02020603050405020304" pitchFamily="18" charset="0"/>
              </a:rPr>
              <a:t>Examples of how to use a function </a:t>
            </a:r>
          </a:p>
          <a:p>
            <a:pPr marL="800100" lvl="1" indent="-342900">
              <a:lnSpc>
                <a:spcPct val="107000"/>
              </a:lnSpc>
              <a:buFont typeface="Symbol" panose="05050102010706020507" pitchFamily="18" charset="2"/>
              <a:buChar char=""/>
            </a:pPr>
            <a:r>
              <a:rPr lang="en-ZA" sz="2000" dirty="0" smtClean="0">
                <a:latin typeface="Times New Roman" panose="02020603050405020304" pitchFamily="18" charset="0"/>
                <a:ea typeface="Times New Roman" panose="02020603050405020304" pitchFamily="18" charset="0"/>
                <a:cs typeface="Times New Roman" panose="02020603050405020304" pitchFamily="18" charset="0"/>
              </a:rPr>
              <a:t>Links to related functions </a:t>
            </a:r>
          </a:p>
          <a:p>
            <a:pPr marL="800100" lvl="1" indent="-342900">
              <a:lnSpc>
                <a:spcPct val="107000"/>
              </a:lnSpc>
              <a:buFont typeface="Symbol" panose="05050102010706020507" pitchFamily="18" charset="2"/>
              <a:buChar char=""/>
            </a:pPr>
            <a:r>
              <a:rPr lang="en-ZA" sz="2000" dirty="0" smtClean="0">
                <a:latin typeface="Times New Roman" panose="02020603050405020304" pitchFamily="18" charset="0"/>
                <a:ea typeface="Times New Roman" panose="02020603050405020304" pitchFamily="18" charset="0"/>
                <a:cs typeface="Times New Roman" panose="02020603050405020304" pitchFamily="18" charset="0"/>
              </a:rPr>
              <a:t>Tutorials and background information</a:t>
            </a:r>
            <a:endParaRPr lang="en-ZA" sz="20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8774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C78B47E-7379-6CF3-EB47-97F2099068D8}"/>
              </a:ext>
            </a:extLst>
          </p:cNvPr>
          <p:cNvSpPr/>
          <p:nvPr/>
        </p:nvSpPr>
        <p:spPr>
          <a:xfrm>
            <a:off x="1973176" y="1778299"/>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dirty="0">
              <a:latin typeface="Consolas" panose="020B0609020204030204" pitchFamily="49" charset="0"/>
              <a:ea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411D35F9-1196-F88B-C1C9-3EEE40E6EA29}"/>
              </a:ext>
            </a:extLst>
          </p:cNvPr>
          <p:cNvSpPr/>
          <p:nvPr/>
        </p:nvSpPr>
        <p:spPr>
          <a:xfrm>
            <a:off x="1984408" y="4727513"/>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dirty="0">
              <a:latin typeface="Consolas" panose="020B0609020204030204" pitchFamily="49" charset="0"/>
              <a:ea typeface="Times New Roman" panose="02020603050405020304" pitchFamily="18"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1986013" y="1244351"/>
            <a:ext cx="8229600" cy="5112000"/>
          </a:xfrm>
        </p:spPr>
        <p:txBody>
          <a:bodyPr>
            <a:noAutofit/>
          </a:bodyPr>
          <a:lstStyle/>
          <a:p>
            <a:pPr marL="0" indent="0" algn="just">
              <a:lnSpc>
                <a:spcPct val="107000"/>
              </a:lnSpc>
              <a:spcBef>
                <a:spcPts val="1050"/>
              </a:spcBef>
              <a:spcAft>
                <a:spcPts val="1050"/>
              </a:spcAft>
              <a:buNone/>
            </a:pPr>
            <a:r>
              <a:rPr lang="en-GB" sz="1600" dirty="0">
                <a:latin typeface="Helvetica" panose="020B0604020202020204" pitchFamily="34" charset="0"/>
                <a:ea typeface="Times New Roman" panose="02020603050405020304" pitchFamily="18" charset="0"/>
                <a:cs typeface="Times New Roman" panose="02020603050405020304" pitchFamily="18" charset="0"/>
              </a:rPr>
              <a:t>To create a column vector, simply use a semi-colon to separate the values:</a:t>
            </a:r>
          </a:p>
          <a:p>
            <a:pPr marL="0" indent="0" algn="just">
              <a:lnSpc>
                <a:spcPct val="107000"/>
              </a:lnSpc>
              <a:spcBef>
                <a:spcPts val="1050"/>
              </a:spcBef>
              <a:spcAft>
                <a:spcPts val="1050"/>
              </a:spcAft>
              <a:buNone/>
            </a:pPr>
            <a:r>
              <a:rPr lang="en-GB"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a_3 = [1; 2; 3; 4]</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87313" indent="0" algn="just">
              <a:lnSpc>
                <a:spcPct val="107000"/>
              </a:lnSpc>
              <a:spcBef>
                <a:spcPts val="1050"/>
              </a:spcBef>
              <a:spcAft>
                <a:spcPts val="1050"/>
              </a:spcAft>
              <a:buNone/>
            </a:pPr>
            <a:r>
              <a:rPr lang="en-ZA" sz="1400" dirty="0">
                <a:latin typeface="Consolas" panose="020B0609020204030204" pitchFamily="49" charset="0"/>
                <a:ea typeface="Times New Roman" panose="02020603050405020304" pitchFamily="18" charset="0"/>
                <a:cs typeface="Times New Roman" panose="02020603050405020304" pitchFamily="18" charset="0"/>
              </a:rPr>
              <a:t>a_3 = </a:t>
            </a:r>
            <a:r>
              <a:rPr lang="en-ZA" sz="1400" dirty="0">
                <a:solidFill>
                  <a:schemeClr val="bg1">
                    <a:lumMod val="75000"/>
                  </a:schemeClr>
                </a:solidFill>
                <a:latin typeface="Consolas" panose="020B0609020204030204" pitchFamily="49" charset="0"/>
                <a:ea typeface="Times New Roman" panose="02020603050405020304" pitchFamily="18" charset="0"/>
                <a:cs typeface="Times New Roman" panose="02020603050405020304" pitchFamily="18" charset="0"/>
              </a:rPr>
              <a:t>4×1</a:t>
            </a:r>
          </a:p>
          <a:p>
            <a:pPr marL="269875" lvl="1" indent="0" algn="just">
              <a:lnSpc>
                <a:spcPct val="100000"/>
              </a:lnSpc>
              <a:spcBef>
                <a:spcPts val="0"/>
              </a:spcBef>
              <a:buNone/>
            </a:pPr>
            <a:r>
              <a:rPr lang="en-ZA" sz="1400" dirty="0">
                <a:latin typeface="Consolas" panose="020B0609020204030204" pitchFamily="49" charset="0"/>
                <a:ea typeface="Times New Roman" panose="02020603050405020304" pitchFamily="18" charset="0"/>
                <a:cs typeface="Times New Roman" panose="02020603050405020304" pitchFamily="18" charset="0"/>
              </a:rPr>
              <a:t>     1</a:t>
            </a:r>
          </a:p>
          <a:p>
            <a:pPr marL="269875" lvl="1" indent="0" algn="just">
              <a:lnSpc>
                <a:spcPct val="100000"/>
              </a:lnSpc>
              <a:spcBef>
                <a:spcPts val="0"/>
              </a:spcBef>
              <a:buNone/>
            </a:pPr>
            <a:r>
              <a:rPr lang="en-ZA" sz="1400" dirty="0">
                <a:latin typeface="Consolas" panose="020B0609020204030204" pitchFamily="49" charset="0"/>
                <a:ea typeface="Times New Roman" panose="02020603050405020304" pitchFamily="18" charset="0"/>
                <a:cs typeface="Times New Roman" panose="02020603050405020304" pitchFamily="18" charset="0"/>
              </a:rPr>
              <a:t>     2</a:t>
            </a:r>
          </a:p>
          <a:p>
            <a:pPr marL="269875" lvl="1" indent="0" algn="just">
              <a:lnSpc>
                <a:spcPct val="100000"/>
              </a:lnSpc>
              <a:spcBef>
                <a:spcPts val="0"/>
              </a:spcBef>
              <a:buNone/>
            </a:pPr>
            <a:r>
              <a:rPr lang="en-ZA" sz="1400" dirty="0">
                <a:latin typeface="Consolas" panose="020B0609020204030204" pitchFamily="49" charset="0"/>
                <a:ea typeface="Times New Roman" panose="02020603050405020304" pitchFamily="18" charset="0"/>
                <a:cs typeface="Times New Roman" panose="02020603050405020304" pitchFamily="18" charset="0"/>
              </a:rPr>
              <a:t>     3</a:t>
            </a:r>
          </a:p>
          <a:p>
            <a:pPr marL="269875" lvl="1" indent="0" algn="just">
              <a:lnSpc>
                <a:spcPct val="100000"/>
              </a:lnSpc>
              <a:spcBef>
                <a:spcPts val="0"/>
              </a:spcBef>
              <a:buNone/>
            </a:pPr>
            <a:r>
              <a:rPr lang="en-ZA" sz="1400" dirty="0">
                <a:latin typeface="Consolas" panose="020B0609020204030204" pitchFamily="49" charset="0"/>
                <a:ea typeface="Times New Roman" panose="02020603050405020304" pitchFamily="18" charset="0"/>
                <a:cs typeface="Times New Roman" panose="02020603050405020304" pitchFamily="18" charset="0"/>
              </a:rPr>
              <a:t>     4</a:t>
            </a:r>
          </a:p>
          <a:p>
            <a:pPr marL="0" indent="0" algn="just">
              <a:lnSpc>
                <a:spcPct val="107000"/>
              </a:lnSpc>
              <a:spcBef>
                <a:spcPts val="1050"/>
              </a:spcBef>
              <a:spcAft>
                <a:spcPts val="105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You can interchange between row and column vectors by transposing between one and the other. This is done by including an inverted comma after the closing square bracket, for example</a:t>
            </a:r>
          </a:p>
          <a:p>
            <a:pPr marL="0" indent="0" algn="just">
              <a:lnSpc>
                <a:spcPct val="100000"/>
              </a:lnSpc>
              <a:spcBef>
                <a:spcPts val="1050"/>
              </a:spcBef>
              <a:spcAft>
                <a:spcPts val="1050"/>
              </a:spcAft>
              <a:buNone/>
            </a:pPr>
            <a:r>
              <a:rPr lang="en-ZA" sz="1600" dirty="0">
                <a:latin typeface="Consolas" panose="020B0609020204030204" pitchFamily="49" charset="0"/>
                <a:ea typeface="Times New Roman" panose="02020603050405020304" pitchFamily="18" charset="0"/>
                <a:cs typeface="Times New Roman" panose="02020603050405020304" pitchFamily="18" charset="0"/>
              </a:rPr>
              <a:t>a_4 = [1; 2; 3; 4]’</a:t>
            </a:r>
          </a:p>
          <a:p>
            <a:pPr marL="0" indent="0" algn="just">
              <a:lnSpc>
                <a:spcPct val="100000"/>
              </a:lnSpc>
              <a:spcBef>
                <a:spcPts val="0"/>
              </a:spcBef>
              <a:buNone/>
              <a:tabLst>
                <a:tab pos="87313" algn="l"/>
              </a:tabLst>
            </a:pPr>
            <a:r>
              <a:rPr lang="en-ZA" sz="1400" dirty="0">
                <a:latin typeface="Consolas" panose="020B0609020204030204" pitchFamily="49" charset="0"/>
                <a:ea typeface="Times New Roman" panose="02020603050405020304" pitchFamily="18" charset="0"/>
                <a:cs typeface="Times New Roman" panose="02020603050405020304" pitchFamily="18" charset="0"/>
              </a:rPr>
              <a:t>	a_4 = </a:t>
            </a:r>
            <a:r>
              <a:rPr lang="en-ZA" sz="1400" dirty="0">
                <a:solidFill>
                  <a:schemeClr val="bg1">
                    <a:lumMod val="75000"/>
                  </a:schemeClr>
                </a:solidFill>
                <a:latin typeface="Consolas" panose="020B0609020204030204" pitchFamily="49" charset="0"/>
                <a:ea typeface="Times New Roman" panose="02020603050405020304" pitchFamily="18" charset="0"/>
                <a:cs typeface="Times New Roman" panose="02020603050405020304" pitchFamily="18" charset="0"/>
              </a:rPr>
              <a:t>1×4</a:t>
            </a:r>
          </a:p>
          <a:p>
            <a:pPr marL="0" indent="0" algn="just">
              <a:lnSpc>
                <a:spcPct val="100000"/>
              </a:lnSpc>
              <a:spcBef>
                <a:spcPts val="0"/>
              </a:spcBef>
              <a:buNone/>
              <a:tabLst>
                <a:tab pos="87313" algn="l"/>
              </a:tabLst>
            </a:pPr>
            <a:endParaRPr lang="en-ZA" sz="1400" dirty="0">
              <a:solidFill>
                <a:schemeClr val="bg1">
                  <a:lumMod val="75000"/>
                </a:schemeClr>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ZA" sz="1400" dirty="0">
                <a:latin typeface="Consolas" panose="020B0609020204030204" pitchFamily="49" charset="0"/>
                <a:ea typeface="Times New Roman" panose="02020603050405020304" pitchFamily="18" charset="0"/>
                <a:cs typeface="Times New Roman" panose="02020603050405020304" pitchFamily="18" charset="0"/>
              </a:rPr>
              <a:t>     1     2     3     4</a:t>
            </a:r>
          </a:p>
          <a:p>
            <a:pPr marL="0" indent="0" algn="just">
              <a:lnSpc>
                <a:spcPct val="107000"/>
              </a:lnSpc>
              <a:spcBef>
                <a:spcPts val="1050"/>
              </a:spcBef>
              <a:spcAft>
                <a:spcPts val="105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F64C6983-72D4-5B1B-B0E4-CE7065248827}"/>
              </a:ext>
            </a:extLst>
          </p:cNvPr>
          <p:cNvSpPr>
            <a:spLocks noGrp="1"/>
          </p:cNvSpPr>
          <p:nvPr>
            <p:ph type="title"/>
          </p:nvPr>
        </p:nvSpPr>
        <p:spPr>
          <a:xfrm>
            <a:off x="388307" y="0"/>
            <a:ext cx="2959281" cy="777600"/>
          </a:xfrm>
        </p:spPr>
        <p:txBody>
          <a:bodyPr>
            <a:noAutofit/>
          </a:bodyPr>
          <a:lstStyle/>
          <a:p>
            <a:pPr algn="ctr">
              <a:spcBef>
                <a:spcPts val="700"/>
              </a:spcBef>
              <a:spcAft>
                <a:spcPts val="700"/>
              </a:spcAft>
            </a:pPr>
            <a:r>
              <a:rPr lang="en-GB" sz="3200" b="1" kern="0" dirty="0">
                <a:latin typeface="Times New Roman" panose="02020603050405020304" pitchFamily="18" charset="0"/>
                <a:ea typeface="Times New Roman" panose="02020603050405020304" pitchFamily="18" charset="0"/>
                <a:cs typeface="Times New Roman" panose="02020603050405020304" pitchFamily="18" charset="0"/>
              </a:rPr>
              <a:t>Array</a:t>
            </a:r>
            <a:r>
              <a:rPr lang="en-GB" sz="3200" b="1" dirty="0">
                <a:latin typeface="Helvetica" panose="020B0604020202020204" pitchFamily="34" charset="0"/>
                <a:ea typeface="Times New Roman" panose="02020603050405020304" pitchFamily="18" charset="0"/>
                <a:cs typeface="Times New Roman" panose="02020603050405020304" pitchFamily="18" charset="0"/>
              </a:rPr>
              <a:t> </a:t>
            </a:r>
            <a:r>
              <a:rPr lang="en-GB" sz="3200" b="1" kern="0" dirty="0">
                <a:latin typeface="Times New Roman" panose="02020603050405020304" pitchFamily="18" charset="0"/>
                <a:ea typeface="Times New Roman" panose="02020603050405020304" pitchFamily="18" charset="0"/>
                <a:cs typeface="Times New Roman" panose="02020603050405020304" pitchFamily="18" charset="0"/>
              </a:rPr>
              <a:t>creation</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3" name="Straight Connector 12"/>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0504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C78B47E-7379-6CF3-EB47-97F2099068D8}"/>
              </a:ext>
            </a:extLst>
          </p:cNvPr>
          <p:cNvSpPr/>
          <p:nvPr/>
        </p:nvSpPr>
        <p:spPr>
          <a:xfrm>
            <a:off x="1973176" y="1768467"/>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dirty="0">
              <a:latin typeface="Consolas" panose="020B0609020204030204" pitchFamily="49" charset="0"/>
              <a:ea typeface="Times New Roman" panose="02020603050405020304" pitchFamily="18"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1986013" y="1244351"/>
            <a:ext cx="8229600" cy="5112000"/>
          </a:xfrm>
        </p:spPr>
        <p:txBody>
          <a:bodyPr>
            <a:noAutofit/>
          </a:bodyPr>
          <a:lstStyle/>
          <a:p>
            <a:pPr marL="0" indent="0" algn="just">
              <a:lnSpc>
                <a:spcPct val="107000"/>
              </a:lnSpc>
              <a:spcBef>
                <a:spcPts val="1050"/>
              </a:spcBef>
              <a:spcAft>
                <a:spcPts val="1050"/>
              </a:spcAft>
              <a:buNone/>
            </a:pPr>
            <a:r>
              <a:rPr lang="en-GB" sz="1500" dirty="0">
                <a:latin typeface="Helvetica" panose="020B0604020202020204" pitchFamily="34" charset="0"/>
                <a:ea typeface="Times New Roman" panose="02020603050405020304" pitchFamily="18" charset="0"/>
                <a:cs typeface="Helvetica" panose="020B0604020202020204" pitchFamily="34" charset="0"/>
              </a:rPr>
              <a:t>   </a:t>
            </a:r>
            <a:r>
              <a:rPr lang="en-GB" sz="1600" dirty="0">
                <a:latin typeface="Helvetica" panose="020B0604020202020204" pitchFamily="34" charset="0"/>
                <a:ea typeface="Times New Roman" panose="02020603050405020304" pitchFamily="18" charset="0"/>
                <a:cs typeface="Helvetica" panose="020B0604020202020204" pitchFamily="34" charset="0"/>
              </a:rPr>
              <a:t>        Now you try! Create a row vector called x_1 with the values 2, 4, 6, and 8.</a:t>
            </a:r>
          </a:p>
          <a:p>
            <a:pPr marL="176213" indent="0" algn="just">
              <a:lnSpc>
                <a:spcPct val="107000"/>
              </a:lnSpc>
              <a:spcBef>
                <a:spcPts val="1050"/>
              </a:spcBef>
              <a:spcAft>
                <a:spcPts val="1050"/>
              </a:spcAft>
              <a:buNone/>
              <a:tabLst>
                <a:tab pos="176213" algn="l"/>
                <a:tab pos="265113" algn="l"/>
              </a:tabLst>
            </a:pPr>
            <a:r>
              <a:rPr lang="en-GB" sz="1600" dirty="0">
                <a:latin typeface="Consolas" panose="020B0609020204030204" pitchFamily="49" charset="0"/>
                <a:ea typeface="Times New Roman" panose="02020603050405020304" pitchFamily="18" charset="0"/>
                <a:cs typeface="Times New Roman" panose="02020603050405020304" pitchFamily="18" charset="0"/>
              </a:rPr>
              <a:t>x_1 = [2, 4, 6, 8]</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176213" indent="0" algn="just">
              <a:lnSpc>
                <a:spcPct val="100000"/>
              </a:lnSpc>
              <a:spcBef>
                <a:spcPts val="0"/>
              </a:spcBef>
              <a:buNone/>
              <a:tabLst>
                <a:tab pos="176213" algn="l"/>
                <a:tab pos="265113" algn="l"/>
              </a:tabLst>
            </a:pPr>
            <a:r>
              <a:rPr lang="en-ZA" sz="1300" dirty="0">
                <a:latin typeface="Consolas" panose="020B0609020204030204" pitchFamily="49" charset="0"/>
                <a:ea typeface="Times New Roman" panose="02020603050405020304" pitchFamily="18" charset="0"/>
                <a:cs typeface="Times New Roman" panose="02020603050405020304" pitchFamily="18" charset="0"/>
              </a:rPr>
              <a:t>	x_1 = </a:t>
            </a:r>
            <a:r>
              <a:rPr lang="en-ZA" sz="1300" dirty="0">
                <a:solidFill>
                  <a:schemeClr val="bg1">
                    <a:lumMod val="75000"/>
                  </a:schemeClr>
                </a:solidFill>
                <a:latin typeface="Consolas" panose="020B0609020204030204" pitchFamily="49" charset="0"/>
                <a:ea typeface="Times New Roman" panose="02020603050405020304" pitchFamily="18" charset="0"/>
                <a:cs typeface="Times New Roman" panose="02020603050405020304" pitchFamily="18" charset="0"/>
              </a:rPr>
              <a:t>1×4</a:t>
            </a:r>
          </a:p>
          <a:p>
            <a:pPr marL="176213" indent="0" algn="just">
              <a:lnSpc>
                <a:spcPct val="100000"/>
              </a:lnSpc>
              <a:spcBef>
                <a:spcPts val="0"/>
              </a:spcBef>
              <a:buNone/>
              <a:tabLst>
                <a:tab pos="176213" algn="l"/>
                <a:tab pos="265113" algn="l"/>
              </a:tabLst>
            </a:pPr>
            <a:r>
              <a:rPr lang="en-ZA" sz="1300" dirty="0">
                <a:latin typeface="Consolas" panose="020B0609020204030204" pitchFamily="49" charset="0"/>
                <a:ea typeface="Times New Roman" panose="02020603050405020304" pitchFamily="18" charset="0"/>
                <a:cs typeface="Times New Roman" panose="02020603050405020304" pitchFamily="18" charset="0"/>
              </a:rPr>
              <a:t>     2     4     6     8</a:t>
            </a:r>
          </a:p>
          <a:p>
            <a:pPr marL="0" indent="0" algn="just">
              <a:lnSpc>
                <a:spcPct val="107000"/>
              </a:lnSpc>
              <a:spcBef>
                <a:spcPts val="1050"/>
              </a:spcBef>
              <a:spcAft>
                <a:spcPts val="1050"/>
              </a:spcAft>
              <a:buNone/>
            </a:pPr>
            <a:endParaRPr lang="en-ZA" sz="1500" dirty="0">
              <a:latin typeface="Helvetica" panose="020B0604020202020204" pitchFamily="34" charset="0"/>
              <a:ea typeface="Times New Roman" panose="02020603050405020304" pitchFamily="18" charset="0"/>
              <a:cs typeface="Times New Roman" panose="02020603050405020304" pitchFamily="18" charset="0"/>
            </a:endParaRPr>
          </a:p>
        </p:txBody>
      </p:sp>
      <p:pic>
        <p:nvPicPr>
          <p:cNvPr id="3" name="Untitled">
            <a:extLst>
              <a:ext uri="{FF2B5EF4-FFF2-40B4-BE49-F238E27FC236}">
                <a16:creationId xmlns:a16="http://schemas.microsoft.com/office/drawing/2014/main" id="{3D40415F-3262-B4EF-5CB9-4560573296F1}"/>
              </a:ext>
            </a:extLst>
          </p:cNvPr>
          <p:cNvPicPr>
            <a:picLocks noChangeAspect="1"/>
          </p:cNvPicPr>
          <p:nvPr/>
        </p:nvPicPr>
        <p:blipFill>
          <a:blip r:embed="rId2"/>
          <a:stretch>
            <a:fillRect/>
          </a:stretch>
        </p:blipFill>
        <p:spPr>
          <a:xfrm>
            <a:off x="2075650" y="935561"/>
            <a:ext cx="567000" cy="540000"/>
          </a:xfrm>
          <a:prstGeom prst="rect">
            <a:avLst/>
          </a:prstGeom>
        </p:spPr>
      </p:pic>
      <p:sp>
        <p:nvSpPr>
          <p:cNvPr id="12" name="Title 1">
            <a:extLst>
              <a:ext uri="{FF2B5EF4-FFF2-40B4-BE49-F238E27FC236}">
                <a16:creationId xmlns:a16="http://schemas.microsoft.com/office/drawing/2014/main" id="{F64C6983-72D4-5B1B-B0E4-CE7065248827}"/>
              </a:ext>
            </a:extLst>
          </p:cNvPr>
          <p:cNvSpPr>
            <a:spLocks noGrp="1"/>
          </p:cNvSpPr>
          <p:nvPr>
            <p:ph type="title"/>
          </p:nvPr>
        </p:nvSpPr>
        <p:spPr>
          <a:xfrm>
            <a:off x="388307" y="0"/>
            <a:ext cx="2959281" cy="777600"/>
          </a:xfrm>
        </p:spPr>
        <p:txBody>
          <a:bodyPr>
            <a:noAutofit/>
          </a:bodyPr>
          <a:lstStyle/>
          <a:p>
            <a:pPr algn="ctr">
              <a:spcBef>
                <a:spcPts val="700"/>
              </a:spcBef>
              <a:spcAft>
                <a:spcPts val="700"/>
              </a:spcAft>
            </a:pPr>
            <a:r>
              <a:rPr lang="en-GB" sz="3200" b="1" kern="0" dirty="0">
                <a:latin typeface="Times New Roman" panose="02020603050405020304" pitchFamily="18" charset="0"/>
                <a:ea typeface="Times New Roman" panose="02020603050405020304" pitchFamily="18" charset="0"/>
                <a:cs typeface="Times New Roman" panose="02020603050405020304" pitchFamily="18" charset="0"/>
              </a:rPr>
              <a:t>Array</a:t>
            </a:r>
            <a:r>
              <a:rPr lang="en-GB" sz="3200" b="1" dirty="0">
                <a:latin typeface="Helvetica" panose="020B0604020202020204" pitchFamily="34" charset="0"/>
                <a:ea typeface="Times New Roman" panose="02020603050405020304" pitchFamily="18" charset="0"/>
                <a:cs typeface="Times New Roman" panose="02020603050405020304" pitchFamily="18" charset="0"/>
              </a:rPr>
              <a:t> </a:t>
            </a:r>
            <a:r>
              <a:rPr lang="en-GB" sz="3200" b="1" kern="0" dirty="0">
                <a:latin typeface="Times New Roman" panose="02020603050405020304" pitchFamily="18" charset="0"/>
                <a:ea typeface="Times New Roman" panose="02020603050405020304" pitchFamily="18" charset="0"/>
                <a:cs typeface="Times New Roman" panose="02020603050405020304" pitchFamily="18" charset="0"/>
              </a:rPr>
              <a:t>creation</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3" name="Straight Connector 12"/>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799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C78B47E-7379-6CF3-EB47-97F2099068D8}"/>
              </a:ext>
            </a:extLst>
          </p:cNvPr>
          <p:cNvSpPr/>
          <p:nvPr/>
        </p:nvSpPr>
        <p:spPr>
          <a:xfrm>
            <a:off x="1973176" y="3209465"/>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dirty="0">
              <a:latin typeface="Consolas" panose="020B0609020204030204" pitchFamily="49" charset="0"/>
              <a:ea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411D35F9-1196-F88B-C1C9-3EEE40E6EA29}"/>
              </a:ext>
            </a:extLst>
          </p:cNvPr>
          <p:cNvSpPr/>
          <p:nvPr/>
        </p:nvSpPr>
        <p:spPr>
          <a:xfrm>
            <a:off x="1984408" y="4346850"/>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dirty="0">
              <a:latin typeface="Consolas" panose="020B0609020204030204" pitchFamily="49" charset="0"/>
              <a:ea typeface="Times New Roman" panose="02020603050405020304" pitchFamily="18"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1986013" y="1244351"/>
            <a:ext cx="8229600" cy="5112000"/>
          </a:xfrm>
        </p:spPr>
        <p:txBody>
          <a:bodyPr>
            <a:noAutofit/>
          </a:bodyPr>
          <a:lstStyle/>
          <a:p>
            <a:pPr marL="0" indent="0" algn="ctr">
              <a:lnSpc>
                <a:spcPct val="107000"/>
              </a:lnSpc>
              <a:spcBef>
                <a:spcPts val="1050"/>
              </a:spcBef>
              <a:spcAft>
                <a:spcPts val="1050"/>
              </a:spcAft>
              <a:buNone/>
            </a:pPr>
            <a:r>
              <a:rPr lang="en-GB" sz="1800" b="1" dirty="0">
                <a:latin typeface="Helvetica" panose="020B0604020202020204" pitchFamily="34" charset="0"/>
                <a:ea typeface="Times New Roman" panose="02020603050405020304" pitchFamily="18" charset="0"/>
                <a:cs typeface="Times New Roman" panose="02020603050405020304" pitchFamily="18" charset="0"/>
              </a:rPr>
              <a:t>Creating vectors of equally spaced element values</a:t>
            </a:r>
          </a:p>
          <a:p>
            <a:pPr marL="0" indent="0">
              <a:lnSpc>
                <a:spcPct val="107000"/>
              </a:lnSpc>
              <a:spcBef>
                <a:spcPts val="1050"/>
              </a:spcBef>
              <a:spcAft>
                <a:spcPts val="1050"/>
              </a:spcAft>
              <a:buNone/>
            </a:pPr>
            <a:r>
              <a:rPr lang="en-GB" sz="1600" dirty="0">
                <a:latin typeface="Helvetica" panose="020B0604020202020204" pitchFamily="34" charset="0"/>
                <a:ea typeface="Times New Roman" panose="02020603050405020304" pitchFamily="18" charset="0"/>
                <a:cs typeface="Times New Roman" panose="02020603050405020304" pitchFamily="18" charset="0"/>
              </a:rPr>
              <a:t>Typing out each element of a vector can be tedious and time consuming. In the case where you require a vector to be created with equally spaced element values, there are two approaches available. </a:t>
            </a: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buNone/>
            </a:pPr>
            <a:r>
              <a:rPr lang="en-GB" sz="1600" u="sng" dirty="0">
                <a:latin typeface="Helvetica" panose="020B0604020202020204" pitchFamily="34" charset="0"/>
                <a:ea typeface="Times New Roman" panose="02020603050405020304" pitchFamily="18" charset="0"/>
                <a:cs typeface="Times New Roman" panose="02020603050405020304" pitchFamily="18" charset="0"/>
              </a:rPr>
              <a:t>Method 1:</a:t>
            </a:r>
            <a:r>
              <a:rPr lang="en-GB" sz="1600" dirty="0">
                <a:latin typeface="Helvetica" panose="020B0604020202020204" pitchFamily="34" charset="0"/>
                <a:ea typeface="Times New Roman" panose="02020603050405020304" pitchFamily="18" charset="0"/>
                <a:cs typeface="Times New Roman" panose="02020603050405020304" pitchFamily="18" charset="0"/>
              </a:rPr>
              <a:t> Using the notation </a:t>
            </a:r>
            <a:r>
              <a:rPr lang="en-GB" sz="1600" b="1" dirty="0">
                <a:latin typeface="Consolas" panose="020B0609020204030204" pitchFamily="49" charset="0"/>
                <a:ea typeface="Times New Roman" panose="02020603050405020304" pitchFamily="18" charset="0"/>
                <a:cs typeface="Times New Roman" panose="02020603050405020304" pitchFamily="18" charset="0"/>
              </a:rPr>
              <a:t>var = start : step size : end</a:t>
            </a:r>
            <a:endParaRPr lang="pt-BR"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600" dirty="0">
                <a:latin typeface="Consolas" panose="020B0609020204030204" pitchFamily="49" charset="0"/>
                <a:ea typeface="Times New Roman" panose="02020603050405020304" pitchFamily="18" charset="0"/>
                <a:cs typeface="Times New Roman" panose="02020603050405020304" pitchFamily="18" charset="0"/>
              </a:rPr>
              <a:t>a_5 = </a:t>
            </a:r>
            <a:r>
              <a:rPr lang="pt-BR" sz="1600" dirty="0">
                <a:latin typeface="Consolas" panose="020B0609020204030204" pitchFamily="49" charset="0"/>
                <a:ea typeface="Times New Roman" panose="02020603050405020304" pitchFamily="18" charset="0"/>
                <a:cs typeface="Times New Roman" panose="02020603050405020304" pitchFamily="18" charset="0"/>
              </a:rPr>
              <a:t>1:2:10</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tabLst>
                <a:tab pos="87313" algn="l"/>
              </a:tabLst>
            </a:pPr>
            <a:r>
              <a:rPr lang="en-ZA" sz="1300" dirty="0">
                <a:latin typeface="Consolas" panose="020B0609020204030204" pitchFamily="49" charset="0"/>
                <a:ea typeface="Times New Roman" panose="02020603050405020304" pitchFamily="18" charset="0"/>
                <a:cs typeface="Times New Roman" panose="02020603050405020304" pitchFamily="18" charset="0"/>
              </a:rPr>
              <a:t>	a_5 = </a:t>
            </a:r>
            <a:r>
              <a:rPr lang="en-ZA" sz="1300" dirty="0">
                <a:solidFill>
                  <a:schemeClr val="bg1">
                    <a:lumMod val="75000"/>
                  </a:schemeClr>
                </a:solidFill>
                <a:latin typeface="Consolas" panose="020B0609020204030204" pitchFamily="49" charset="0"/>
                <a:ea typeface="Times New Roman" panose="02020603050405020304" pitchFamily="18" charset="0"/>
                <a:cs typeface="Times New Roman" panose="02020603050405020304" pitchFamily="18" charset="0"/>
              </a:rPr>
              <a:t>1×5</a:t>
            </a:r>
          </a:p>
          <a:p>
            <a:pPr marL="0" indent="0" algn="just">
              <a:lnSpc>
                <a:spcPct val="100000"/>
              </a:lnSpc>
              <a:spcBef>
                <a:spcPts val="0"/>
              </a:spcBef>
              <a:buNone/>
            </a:pPr>
            <a:r>
              <a:rPr lang="en-ZA" sz="1300" dirty="0">
                <a:latin typeface="Consolas" panose="020B0609020204030204" pitchFamily="49" charset="0"/>
                <a:ea typeface="Times New Roman" panose="02020603050405020304" pitchFamily="18" charset="0"/>
                <a:cs typeface="Times New Roman" panose="02020603050405020304" pitchFamily="18" charset="0"/>
              </a:rPr>
              <a:t>       1     3     5     7     9</a:t>
            </a:r>
          </a:p>
          <a:p>
            <a:pPr marL="0" indent="0" algn="just">
              <a:lnSpc>
                <a:spcPct val="100000"/>
              </a:lnSpc>
              <a:spcBef>
                <a:spcPts val="0"/>
              </a:spcBef>
              <a:buNone/>
            </a:pPr>
            <a:endParaRPr lang="en-ZA" sz="1300" dirty="0">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600" dirty="0">
                <a:latin typeface="Consolas" panose="020B0609020204030204" pitchFamily="49" charset="0"/>
                <a:ea typeface="Times New Roman" panose="02020603050405020304" pitchFamily="18" charset="0"/>
                <a:cs typeface="Times New Roman" panose="02020603050405020304" pitchFamily="18" charset="0"/>
              </a:rPr>
              <a:t>a_6 = </a:t>
            </a:r>
            <a:r>
              <a:rPr lang="pt-BR" sz="1600" dirty="0">
                <a:latin typeface="Consolas" panose="020B0609020204030204" pitchFamily="49" charset="0"/>
                <a:ea typeface="Times New Roman" panose="02020603050405020304" pitchFamily="18" charset="0"/>
                <a:cs typeface="Times New Roman" panose="02020603050405020304" pitchFamily="18" charset="0"/>
              </a:rPr>
              <a:t>10:-2:1</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tabLst>
                <a:tab pos="87313" algn="l"/>
              </a:tabLst>
            </a:pPr>
            <a:r>
              <a:rPr lang="en-ZA" sz="1600" dirty="0">
                <a:latin typeface="Consolas" panose="020B0609020204030204" pitchFamily="49" charset="0"/>
                <a:ea typeface="Times New Roman" panose="02020603050405020304" pitchFamily="18" charset="0"/>
                <a:cs typeface="Times New Roman" panose="02020603050405020304" pitchFamily="18" charset="0"/>
              </a:rPr>
              <a:t>	</a:t>
            </a:r>
            <a:r>
              <a:rPr lang="en-ZA" sz="1200" dirty="0">
                <a:latin typeface="Consolas" panose="020B0609020204030204" pitchFamily="49" charset="0"/>
                <a:ea typeface="Times New Roman" panose="02020603050405020304" pitchFamily="18" charset="0"/>
                <a:cs typeface="Times New Roman" panose="02020603050405020304" pitchFamily="18" charset="0"/>
              </a:rPr>
              <a:t>a_6 = </a:t>
            </a:r>
            <a:r>
              <a:rPr lang="en-ZA" sz="1200" dirty="0">
                <a:solidFill>
                  <a:schemeClr val="bg1">
                    <a:lumMod val="75000"/>
                  </a:schemeClr>
                </a:solidFill>
                <a:latin typeface="Consolas" panose="020B0609020204030204" pitchFamily="49" charset="0"/>
                <a:ea typeface="Times New Roman" panose="02020603050405020304" pitchFamily="18" charset="0"/>
                <a:cs typeface="Times New Roman" panose="02020603050405020304" pitchFamily="18" charset="0"/>
              </a:rPr>
              <a:t>1×5</a:t>
            </a:r>
          </a:p>
          <a:p>
            <a:pPr marL="0" indent="0" algn="just">
              <a:lnSpc>
                <a:spcPct val="100000"/>
              </a:lnSpc>
              <a:spcBef>
                <a:spcPts val="0"/>
              </a:spcBef>
              <a:buNone/>
            </a:pPr>
            <a:r>
              <a:rPr lang="en-ZA" sz="1200" dirty="0">
                <a:latin typeface="Consolas" panose="020B0609020204030204" pitchFamily="49" charset="0"/>
                <a:ea typeface="Times New Roman" panose="02020603050405020304" pitchFamily="18" charset="0"/>
                <a:cs typeface="Times New Roman" panose="02020603050405020304" pitchFamily="18" charset="0"/>
              </a:rPr>
              <a:t>       10     8     6     4     2</a:t>
            </a:r>
          </a:p>
          <a:p>
            <a:pPr marL="0" indent="0" algn="just">
              <a:lnSpc>
                <a:spcPct val="100000"/>
              </a:lnSpc>
              <a:spcBef>
                <a:spcPts val="0"/>
              </a:spcBef>
              <a:buNone/>
            </a:pPr>
            <a:endParaRPr lang="en-ZA" sz="1200" dirty="0">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GB" sz="1600" dirty="0">
                <a:latin typeface="Helvetica" panose="020B0604020202020204" pitchFamily="34" charset="0"/>
                <a:ea typeface="Times New Roman" panose="02020603050405020304" pitchFamily="18" charset="0"/>
                <a:cs typeface="Helvetica" panose="020B0604020202020204" pitchFamily="34" charset="0"/>
              </a:rPr>
              <a:t>We use the colon operator to create regularly spaced vectors, index into arrays, and define the bounds of a for loop. For now, we are considering its application in vector creation, but we will get to its other applications later on.</a:t>
            </a:r>
            <a:endParaRPr lang="en-ZA" sz="1100" dirty="0">
              <a:latin typeface="Helvetica" panose="020B0604020202020204" pitchFamily="34" charset="0"/>
              <a:ea typeface="Times New Roman" panose="02020603050405020304" pitchFamily="18" charset="0"/>
              <a:cs typeface="Helvetica" panose="020B0604020202020204" pitchFamily="34" charset="0"/>
            </a:endParaRPr>
          </a:p>
        </p:txBody>
      </p:sp>
      <p:sp>
        <p:nvSpPr>
          <p:cNvPr id="12" name="Title 1">
            <a:extLst>
              <a:ext uri="{FF2B5EF4-FFF2-40B4-BE49-F238E27FC236}">
                <a16:creationId xmlns:a16="http://schemas.microsoft.com/office/drawing/2014/main" id="{F64C6983-72D4-5B1B-B0E4-CE7065248827}"/>
              </a:ext>
            </a:extLst>
          </p:cNvPr>
          <p:cNvSpPr>
            <a:spLocks noGrp="1"/>
          </p:cNvSpPr>
          <p:nvPr>
            <p:ph type="title"/>
          </p:nvPr>
        </p:nvSpPr>
        <p:spPr>
          <a:xfrm>
            <a:off x="388307" y="0"/>
            <a:ext cx="2959281" cy="777600"/>
          </a:xfrm>
        </p:spPr>
        <p:txBody>
          <a:bodyPr>
            <a:noAutofit/>
          </a:bodyPr>
          <a:lstStyle/>
          <a:p>
            <a:pPr algn="ctr">
              <a:spcBef>
                <a:spcPts val="700"/>
              </a:spcBef>
              <a:spcAft>
                <a:spcPts val="700"/>
              </a:spcAft>
            </a:pPr>
            <a:r>
              <a:rPr lang="en-GB" sz="3200" b="1" kern="0" dirty="0">
                <a:latin typeface="Times New Roman" panose="02020603050405020304" pitchFamily="18" charset="0"/>
                <a:ea typeface="Times New Roman" panose="02020603050405020304" pitchFamily="18" charset="0"/>
                <a:cs typeface="Times New Roman" panose="02020603050405020304" pitchFamily="18" charset="0"/>
              </a:rPr>
              <a:t>Array</a:t>
            </a:r>
            <a:r>
              <a:rPr lang="en-GB" sz="3200" b="1" dirty="0">
                <a:latin typeface="Helvetica" panose="020B0604020202020204" pitchFamily="34" charset="0"/>
                <a:ea typeface="Times New Roman" panose="02020603050405020304" pitchFamily="18" charset="0"/>
                <a:cs typeface="Times New Roman" panose="02020603050405020304" pitchFamily="18" charset="0"/>
              </a:rPr>
              <a:t> </a:t>
            </a:r>
            <a:r>
              <a:rPr lang="en-GB" sz="3200" b="1" kern="0" dirty="0">
                <a:latin typeface="Times New Roman" panose="02020603050405020304" pitchFamily="18" charset="0"/>
                <a:ea typeface="Times New Roman" panose="02020603050405020304" pitchFamily="18" charset="0"/>
                <a:cs typeface="Times New Roman" panose="02020603050405020304" pitchFamily="18" charset="0"/>
              </a:rPr>
              <a:t>creation</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3" name="Straight Connector 12"/>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4870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C78B47E-7379-6CF3-EB47-97F2099068D8}"/>
              </a:ext>
            </a:extLst>
          </p:cNvPr>
          <p:cNvSpPr/>
          <p:nvPr/>
        </p:nvSpPr>
        <p:spPr>
          <a:xfrm>
            <a:off x="1973176" y="3392345"/>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dirty="0">
              <a:latin typeface="Consolas" panose="020B0609020204030204" pitchFamily="49" charset="0"/>
              <a:ea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411D35F9-1196-F88B-C1C9-3EEE40E6EA29}"/>
              </a:ext>
            </a:extLst>
          </p:cNvPr>
          <p:cNvSpPr/>
          <p:nvPr/>
        </p:nvSpPr>
        <p:spPr>
          <a:xfrm>
            <a:off x="1984408" y="5328627"/>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dirty="0">
              <a:latin typeface="Consolas" panose="020B0609020204030204" pitchFamily="49" charset="0"/>
              <a:ea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1984408" y="1244351"/>
                <a:ext cx="8229600" cy="5112000"/>
              </a:xfrm>
            </p:spPr>
            <p:txBody>
              <a:bodyPr>
                <a:noAutofit/>
              </a:bodyPr>
              <a:lstStyle/>
              <a:p>
                <a:pPr marL="0" indent="0" algn="ctr">
                  <a:lnSpc>
                    <a:spcPct val="107000"/>
                  </a:lnSpc>
                  <a:spcBef>
                    <a:spcPts val="1050"/>
                  </a:spcBef>
                  <a:spcAft>
                    <a:spcPts val="1050"/>
                  </a:spcAft>
                  <a:buNone/>
                </a:pPr>
                <a:r>
                  <a:rPr lang="en-GB" sz="1800" b="1" dirty="0">
                    <a:latin typeface="Helvetica" panose="020B0604020202020204" pitchFamily="34" charset="0"/>
                    <a:ea typeface="Times New Roman" panose="02020603050405020304" pitchFamily="18" charset="0"/>
                    <a:cs typeface="Times New Roman" panose="02020603050405020304" pitchFamily="18" charset="0"/>
                  </a:rPr>
                  <a:t>Creating vectors of equally spaced element values</a:t>
                </a:r>
              </a:p>
              <a:p>
                <a:pPr marL="0" indent="0" algn="just">
                  <a:lnSpc>
                    <a:spcPct val="107000"/>
                  </a:lnSpc>
                  <a:spcBef>
                    <a:spcPts val="1050"/>
                  </a:spcBef>
                  <a:spcAft>
                    <a:spcPts val="1050"/>
                  </a:spcAft>
                  <a:buNone/>
                </a:pPr>
                <a:r>
                  <a:rPr lang="en-GB" sz="1600" dirty="0">
                    <a:latin typeface="Helvetica" panose="020B0604020202020204" pitchFamily="34" charset="0"/>
                    <a:ea typeface="Times New Roman" panose="02020603050405020304" pitchFamily="18" charset="0"/>
                    <a:cs typeface="Times New Roman" panose="02020603050405020304" pitchFamily="18" charset="0"/>
                  </a:rPr>
                  <a:t>You will notice that the specified "end" value is not necessarily the last element's value when using this approach, as with the output for variable </a:t>
                </a:r>
                <a:r>
                  <a:rPr lang="en-GB" sz="1600" dirty="0">
                    <a:latin typeface="Consolas" panose="020B0609020204030204" pitchFamily="49" charset="0"/>
                    <a:ea typeface="Times New Roman" panose="02020603050405020304" pitchFamily="18" charset="0"/>
                    <a:cs typeface="Times New Roman" panose="02020603050405020304" pitchFamily="18" charset="0"/>
                  </a:rPr>
                  <a:t>a_6.</a:t>
                </a:r>
                <a:r>
                  <a:rPr lang="en-GB" sz="1600" dirty="0">
                    <a:latin typeface="Helvetica" panose="020B0604020202020204" pitchFamily="34" charset="0"/>
                    <a:ea typeface="Times New Roman" panose="02020603050405020304" pitchFamily="18" charset="0"/>
                    <a:cs typeface="Times New Roman" panose="02020603050405020304" pitchFamily="18" charset="0"/>
                  </a:rPr>
                  <a:t> This is a distinct difference between this approach and the following one. Another important property of this approach is that if you do not specify the "step size" in this notation, MATLAB will assume you are requesting for a step size of </a:t>
                </a:r>
                <a:r>
                  <a:rPr lang="en-GB" sz="1600" dirty="0">
                    <a:latin typeface="Consolas" panose="020B0609020204030204" pitchFamily="49" charset="0"/>
                    <a:ea typeface="Times New Roman" panose="02020603050405020304" pitchFamily="18" charset="0"/>
                    <a:cs typeface="Times New Roman" panose="02020603050405020304" pitchFamily="18" charset="0"/>
                  </a:rPr>
                  <a:t>1</a:t>
                </a:r>
                <a:r>
                  <a:rPr lang="en-GB" sz="1600" dirty="0">
                    <a:latin typeface="Helvetica" panose="020B0604020202020204" pitchFamily="34" charset="0"/>
                    <a:ea typeface="Times New Roman" panose="02020603050405020304" pitchFamily="18" charset="0"/>
                    <a:cs typeface="Times New Roman" panose="02020603050405020304" pitchFamily="18" charset="0"/>
                  </a:rPr>
                  <a:t>.</a:t>
                </a:r>
                <a:endParaRPr lang="pt-BR"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600" dirty="0">
                    <a:latin typeface="Consolas" panose="020B0609020204030204" pitchFamily="49" charset="0"/>
                    <a:ea typeface="Times New Roman" panose="02020603050405020304" pitchFamily="18" charset="0"/>
                    <a:cs typeface="Times New Roman" panose="02020603050405020304" pitchFamily="18" charset="0"/>
                  </a:rPr>
                  <a:t>a_7 = </a:t>
                </a:r>
                <a:r>
                  <a:rPr lang="pt-BR" sz="1600" dirty="0">
                    <a:latin typeface="Consolas" panose="020B0609020204030204" pitchFamily="49" charset="0"/>
                    <a:ea typeface="Times New Roman" panose="02020603050405020304" pitchFamily="18" charset="0"/>
                    <a:cs typeface="Times New Roman" panose="02020603050405020304" pitchFamily="18" charset="0"/>
                  </a:rPr>
                  <a:t>1:4</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tabLst>
                    <a:tab pos="87313" algn="l"/>
                  </a:tabLst>
                </a:pPr>
                <a:r>
                  <a:rPr lang="en-ZA" sz="1300" dirty="0">
                    <a:latin typeface="Consolas" panose="020B0609020204030204" pitchFamily="49" charset="0"/>
                    <a:ea typeface="Times New Roman" panose="02020603050405020304" pitchFamily="18" charset="0"/>
                    <a:cs typeface="Times New Roman" panose="02020603050405020304" pitchFamily="18" charset="0"/>
                  </a:rPr>
                  <a:t>	a_7 = </a:t>
                </a:r>
                <a:r>
                  <a:rPr lang="en-ZA" sz="1300" dirty="0">
                    <a:solidFill>
                      <a:schemeClr val="bg1">
                        <a:lumMod val="75000"/>
                      </a:schemeClr>
                    </a:solidFill>
                    <a:latin typeface="Consolas" panose="020B0609020204030204" pitchFamily="49" charset="0"/>
                    <a:ea typeface="Times New Roman" panose="02020603050405020304" pitchFamily="18" charset="0"/>
                    <a:cs typeface="Times New Roman" panose="02020603050405020304" pitchFamily="18" charset="0"/>
                  </a:rPr>
                  <a:t>1×4</a:t>
                </a:r>
              </a:p>
              <a:p>
                <a:pPr marL="0" indent="0" algn="just">
                  <a:lnSpc>
                    <a:spcPct val="100000"/>
                  </a:lnSpc>
                  <a:spcBef>
                    <a:spcPts val="0"/>
                  </a:spcBef>
                  <a:buNone/>
                </a:pPr>
                <a:r>
                  <a:rPr lang="en-ZA" sz="1300" dirty="0">
                    <a:latin typeface="Consolas" panose="020B0609020204030204" pitchFamily="49" charset="0"/>
                    <a:ea typeface="Times New Roman" panose="02020603050405020304" pitchFamily="18" charset="0"/>
                    <a:cs typeface="Times New Roman" panose="02020603050405020304" pitchFamily="18" charset="0"/>
                  </a:rPr>
                  <a:t>       1     2     3     4</a:t>
                </a:r>
              </a:p>
              <a:p>
                <a:pPr marL="0" indent="0" algn="just">
                  <a:lnSpc>
                    <a:spcPct val="100000"/>
                  </a:lnSpc>
                  <a:spcBef>
                    <a:spcPts val="0"/>
                  </a:spcBef>
                  <a:buNone/>
                </a:pPr>
                <a:endParaRPr lang="en-ZA" sz="1300" dirty="0">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pPr>
                <a:endParaRPr lang="en-ZA" sz="1300" dirty="0">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pPr>
                <a:endParaRPr lang="en-ZA" sz="1300" dirty="0">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ZA" sz="1300" dirty="0">
                    <a:latin typeface="Consolas" panose="020B0609020204030204" pitchFamily="49" charset="0"/>
                    <a:ea typeface="Times New Roman" panose="02020603050405020304" pitchFamily="18" charset="0"/>
                    <a:cs typeface="Times New Roman" panose="02020603050405020304" pitchFamily="18" charset="0"/>
                  </a:rPr>
                  <a:t>      </a:t>
                </a:r>
                <a:r>
                  <a:rPr lang="en-ZA" sz="1300" dirty="0">
                    <a:latin typeface="Helvetica" panose="020B0604020202020204" pitchFamily="34" charset="0"/>
                    <a:ea typeface="Times New Roman" panose="02020603050405020304" pitchFamily="18" charset="0"/>
                    <a:cs typeface="Helvetica" panose="020B0604020202020204" pitchFamily="34" charset="0"/>
                  </a:rPr>
                  <a:t>Now you try! Create a row vector x_3 that spans from </a:t>
                </a:r>
                <a14:m>
                  <m:oMath xmlns:m="http://schemas.openxmlformats.org/officeDocument/2006/math">
                    <m:r>
                      <a:rPr lang="en-ZA" sz="1300" i="1">
                        <a:latin typeface="Cambria Math" panose="02040503050406030204" pitchFamily="18" charset="0"/>
                        <a:ea typeface="Times New Roman" panose="02020603050405020304" pitchFamily="18" charset="0"/>
                        <a:cs typeface="Times New Roman" panose="02020603050405020304" pitchFamily="18" charset="0"/>
                      </a:rPr>
                      <m:t>−2</m:t>
                    </m:r>
                    <m:r>
                      <a:rPr lang="en-ZA" sz="1300" i="1">
                        <a:latin typeface="Cambria Math" panose="02040503050406030204" pitchFamily="18" charset="0"/>
                        <a:ea typeface="Cambria Math" panose="02040503050406030204" pitchFamily="18" charset="0"/>
                        <a:cs typeface="Times New Roman" panose="02020603050405020304" pitchFamily="18" charset="0"/>
                      </a:rPr>
                      <m:t>𝜋</m:t>
                    </m:r>
                  </m:oMath>
                </a14:m>
                <a:r>
                  <a:rPr lang="en-ZA" sz="1300" dirty="0">
                    <a:latin typeface="Helvetica" panose="020B0604020202020204" pitchFamily="34" charset="0"/>
                    <a:ea typeface="Times New Roman" panose="02020603050405020304" pitchFamily="18" charset="0"/>
                    <a:cs typeface="Helvetica" panose="020B0604020202020204" pitchFamily="34" charset="0"/>
                  </a:rPr>
                  <a:t> to </a:t>
                </a:r>
                <a14:m>
                  <m:oMath xmlns:m="http://schemas.openxmlformats.org/officeDocument/2006/math">
                    <m:r>
                      <a:rPr lang="en-ZA" sz="1300" i="1">
                        <a:latin typeface="Cambria Math" panose="02040503050406030204" pitchFamily="18" charset="0"/>
                        <a:ea typeface="Times New Roman" panose="02020603050405020304" pitchFamily="18" charset="0"/>
                        <a:cs typeface="Times New Roman" panose="02020603050405020304" pitchFamily="18" charset="0"/>
                      </a:rPr>
                      <m:t>2</m:t>
                    </m:r>
                    <m:r>
                      <a:rPr lang="en-ZA" sz="1300" i="1">
                        <a:latin typeface="Cambria Math" panose="02040503050406030204" pitchFamily="18" charset="0"/>
                        <a:ea typeface="Cambria Math" panose="02040503050406030204" pitchFamily="18" charset="0"/>
                        <a:cs typeface="Times New Roman" panose="02020603050405020304" pitchFamily="18" charset="0"/>
                      </a:rPr>
                      <m:t>𝜋</m:t>
                    </m:r>
                  </m:oMath>
                </a14:m>
                <a:r>
                  <a:rPr lang="en-ZA" sz="1300" dirty="0">
                    <a:latin typeface="Helvetica" panose="020B0604020202020204" pitchFamily="34" charset="0"/>
                    <a:ea typeface="Times New Roman" panose="02020603050405020304" pitchFamily="18" charset="0"/>
                    <a:cs typeface="Helvetica" panose="020B0604020202020204" pitchFamily="34" charset="0"/>
                  </a:rPr>
                  <a:t> equally spaced of 0.2</a:t>
                </a:r>
              </a:p>
              <a:p>
                <a:pPr marL="0" indent="0" algn="just">
                  <a:lnSpc>
                    <a:spcPct val="100000"/>
                  </a:lnSpc>
                  <a:spcBef>
                    <a:spcPts val="0"/>
                  </a:spcBef>
                  <a:buNone/>
                </a:pPr>
                <a:endParaRPr lang="en-ZA" sz="1300" dirty="0">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600" dirty="0">
                    <a:latin typeface="Consolas" panose="020B0609020204030204" pitchFamily="49" charset="0"/>
                    <a:ea typeface="Times New Roman" panose="02020603050405020304" pitchFamily="18" charset="0"/>
                    <a:cs typeface="Times New Roman" panose="02020603050405020304" pitchFamily="18" charset="0"/>
                  </a:rPr>
                  <a:t>x_3 = </a:t>
                </a:r>
                <a:r>
                  <a:rPr lang="pt-BR" sz="1600" dirty="0">
                    <a:latin typeface="Consolas" panose="020B0609020204030204" pitchFamily="49" charset="0"/>
                    <a:ea typeface="Times New Roman" panose="02020603050405020304" pitchFamily="18" charset="0"/>
                    <a:cs typeface="Times New Roman" panose="02020603050405020304" pitchFamily="18" charset="0"/>
                  </a:rPr>
                  <a:t>-2*pi:0,2:2*pi</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tabLst>
                    <a:tab pos="87313" algn="l"/>
                  </a:tabLst>
                </a:pPr>
                <a:r>
                  <a:rPr lang="en-ZA" sz="1600" dirty="0">
                    <a:latin typeface="Consolas" panose="020B0609020204030204" pitchFamily="49" charset="0"/>
                    <a:ea typeface="Times New Roman" panose="02020603050405020304" pitchFamily="18" charset="0"/>
                    <a:cs typeface="Times New Roman" panose="02020603050405020304" pitchFamily="18" charset="0"/>
                  </a:rPr>
                  <a:t>	</a:t>
                </a:r>
                <a:r>
                  <a:rPr lang="en-ZA" sz="1200" dirty="0">
                    <a:latin typeface="Consolas" panose="020B0609020204030204" pitchFamily="49" charset="0"/>
                    <a:ea typeface="Times New Roman" panose="02020603050405020304" pitchFamily="18" charset="0"/>
                    <a:cs typeface="Times New Roman" panose="02020603050405020304" pitchFamily="18" charset="0"/>
                  </a:rPr>
                  <a:t>x_3 = </a:t>
                </a:r>
                <a:r>
                  <a:rPr lang="en-ZA" sz="1200" dirty="0">
                    <a:solidFill>
                      <a:schemeClr val="bg1">
                        <a:lumMod val="75000"/>
                      </a:schemeClr>
                    </a:solidFill>
                    <a:latin typeface="Consolas" panose="020B0609020204030204" pitchFamily="49" charset="0"/>
                    <a:ea typeface="Times New Roman" panose="02020603050405020304" pitchFamily="18" charset="0"/>
                    <a:cs typeface="Times New Roman" panose="02020603050405020304" pitchFamily="18" charset="0"/>
                  </a:rPr>
                  <a:t>1×63</a:t>
                </a:r>
              </a:p>
              <a:p>
                <a:pPr marL="0" indent="0" algn="just">
                  <a:lnSpc>
                    <a:spcPct val="100000"/>
                  </a:lnSpc>
                  <a:spcBef>
                    <a:spcPts val="0"/>
                  </a:spcBef>
                  <a:buNone/>
                </a:pPr>
                <a:r>
                  <a:rPr lang="en-ZA" sz="1200" dirty="0">
                    <a:latin typeface="Consolas" panose="020B0609020204030204" pitchFamily="49" charset="0"/>
                    <a:ea typeface="Times New Roman" panose="02020603050405020304" pitchFamily="18" charset="0"/>
                    <a:cs typeface="Times New Roman" panose="02020603050405020304" pitchFamily="18" charset="0"/>
                  </a:rPr>
                  <a:t>       -6.2832   -6.0832   -5.8832   -5.6832   -5.4832   -5.2832   -5.0832 ⋯</a:t>
                </a:r>
              </a:p>
            </p:txBody>
          </p:sp>
        </mc:Choice>
        <mc:Fallback xmlns="">
          <p:sp>
            <p:nvSpPr>
              <p:cNvPr id="11" name="Content Placeholder 10">
                <a:extLst>
                  <a:ext uri="{FF2B5EF4-FFF2-40B4-BE49-F238E27FC236}">
                    <a16:creationId xmlns:a16="http://schemas.microsoft.com/office/drawing/2014/main" id="{5C5DE11D-C34F-1AF3-0E76-2FFB87A30AD9}"/>
                  </a:ext>
                </a:extLst>
              </p:cNvPr>
              <p:cNvSpPr>
                <a:spLocks noGrp="1" noRot="1" noChangeAspect="1" noMove="1" noResize="1" noEditPoints="1" noAdjustHandles="1" noChangeArrowheads="1" noChangeShapeType="1" noTextEdit="1"/>
              </p:cNvSpPr>
              <p:nvPr>
                <p:ph idx="1"/>
              </p:nvPr>
            </p:nvSpPr>
            <p:spPr>
              <a:xfrm>
                <a:off x="1984408" y="1244351"/>
                <a:ext cx="8229600" cy="5112000"/>
              </a:xfrm>
              <a:blipFill>
                <a:blip r:embed="rId2"/>
                <a:stretch>
                  <a:fillRect l="-444" t="-596" r="-370"/>
                </a:stretch>
              </a:blipFill>
            </p:spPr>
            <p:txBody>
              <a:bodyPr/>
              <a:lstStyle/>
              <a:p>
                <a:r>
                  <a:rPr lang="en-US">
                    <a:noFill/>
                  </a:rPr>
                  <a:t> </a:t>
                </a:r>
              </a:p>
            </p:txBody>
          </p:sp>
        </mc:Fallback>
      </mc:AlternateContent>
      <p:pic>
        <p:nvPicPr>
          <p:cNvPr id="7" name="Untitled">
            <a:extLst>
              <a:ext uri="{FF2B5EF4-FFF2-40B4-BE49-F238E27FC236}">
                <a16:creationId xmlns:a16="http://schemas.microsoft.com/office/drawing/2014/main" id="{7AD91C5B-7774-7B45-3C98-0540BE47CDBF}"/>
              </a:ext>
            </a:extLst>
          </p:cNvPr>
          <p:cNvPicPr>
            <a:picLocks noChangeAspect="1"/>
          </p:cNvPicPr>
          <p:nvPr/>
        </p:nvPicPr>
        <p:blipFill>
          <a:blip r:embed="rId3"/>
          <a:stretch>
            <a:fillRect/>
          </a:stretch>
        </p:blipFill>
        <p:spPr>
          <a:xfrm>
            <a:off x="2075650" y="4458417"/>
            <a:ext cx="567000" cy="540000"/>
          </a:xfrm>
          <a:prstGeom prst="rect">
            <a:avLst/>
          </a:prstGeom>
        </p:spPr>
      </p:pic>
      <p:sp>
        <p:nvSpPr>
          <p:cNvPr id="12" name="Title 1">
            <a:extLst>
              <a:ext uri="{FF2B5EF4-FFF2-40B4-BE49-F238E27FC236}">
                <a16:creationId xmlns:a16="http://schemas.microsoft.com/office/drawing/2014/main" id="{F64C6983-72D4-5B1B-B0E4-CE7065248827}"/>
              </a:ext>
            </a:extLst>
          </p:cNvPr>
          <p:cNvSpPr>
            <a:spLocks noGrp="1"/>
          </p:cNvSpPr>
          <p:nvPr>
            <p:ph type="title"/>
          </p:nvPr>
        </p:nvSpPr>
        <p:spPr>
          <a:xfrm>
            <a:off x="388307" y="0"/>
            <a:ext cx="2959281" cy="777600"/>
          </a:xfrm>
        </p:spPr>
        <p:txBody>
          <a:bodyPr>
            <a:noAutofit/>
          </a:bodyPr>
          <a:lstStyle/>
          <a:p>
            <a:pPr algn="ctr">
              <a:spcBef>
                <a:spcPts val="700"/>
              </a:spcBef>
              <a:spcAft>
                <a:spcPts val="700"/>
              </a:spcAft>
            </a:pPr>
            <a:r>
              <a:rPr lang="en-GB" sz="3200" b="1" kern="0" dirty="0">
                <a:latin typeface="Times New Roman" panose="02020603050405020304" pitchFamily="18" charset="0"/>
                <a:ea typeface="Times New Roman" panose="02020603050405020304" pitchFamily="18" charset="0"/>
                <a:cs typeface="Times New Roman" panose="02020603050405020304" pitchFamily="18" charset="0"/>
              </a:rPr>
              <a:t>Array</a:t>
            </a:r>
            <a:r>
              <a:rPr lang="en-GB" sz="3200" b="1" dirty="0">
                <a:latin typeface="Helvetica" panose="020B0604020202020204" pitchFamily="34" charset="0"/>
                <a:ea typeface="Times New Roman" panose="02020603050405020304" pitchFamily="18" charset="0"/>
                <a:cs typeface="Times New Roman" panose="02020603050405020304" pitchFamily="18" charset="0"/>
              </a:rPr>
              <a:t> </a:t>
            </a:r>
            <a:r>
              <a:rPr lang="en-GB" sz="3200" b="1" kern="0" dirty="0">
                <a:latin typeface="Times New Roman" panose="02020603050405020304" pitchFamily="18" charset="0"/>
                <a:ea typeface="Times New Roman" panose="02020603050405020304" pitchFamily="18" charset="0"/>
                <a:cs typeface="Times New Roman" panose="02020603050405020304" pitchFamily="18" charset="0"/>
              </a:rPr>
              <a:t>creation</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3" name="Straight Connector 12"/>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8895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C78B47E-7379-6CF3-EB47-97F2099068D8}"/>
              </a:ext>
            </a:extLst>
          </p:cNvPr>
          <p:cNvSpPr/>
          <p:nvPr/>
        </p:nvSpPr>
        <p:spPr>
          <a:xfrm>
            <a:off x="1973176" y="2391316"/>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dirty="0">
              <a:latin typeface="Consolas" panose="020B0609020204030204" pitchFamily="49" charset="0"/>
              <a:ea typeface="Times New Roman" panose="02020603050405020304" pitchFamily="18"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1986013" y="1244351"/>
            <a:ext cx="8229600" cy="5112000"/>
          </a:xfrm>
        </p:spPr>
        <p:txBody>
          <a:bodyPr>
            <a:noAutofit/>
          </a:bodyPr>
          <a:lstStyle/>
          <a:p>
            <a:pPr marL="0" indent="0" algn="ctr">
              <a:lnSpc>
                <a:spcPct val="107000"/>
              </a:lnSpc>
              <a:spcBef>
                <a:spcPts val="1050"/>
              </a:spcBef>
              <a:spcAft>
                <a:spcPts val="1050"/>
              </a:spcAft>
              <a:buNone/>
            </a:pPr>
            <a:r>
              <a:rPr lang="en-GB" sz="1800" b="1" dirty="0">
                <a:latin typeface="Helvetica" panose="020B0604020202020204" pitchFamily="34" charset="0"/>
                <a:ea typeface="Times New Roman" panose="02020603050405020304" pitchFamily="18" charset="0"/>
                <a:cs typeface="Times New Roman" panose="02020603050405020304" pitchFamily="18" charset="0"/>
              </a:rPr>
              <a:t>Creating vectors of equally spaced element values</a:t>
            </a:r>
          </a:p>
          <a:p>
            <a:pPr marL="0" indent="0">
              <a:buNone/>
            </a:pPr>
            <a:r>
              <a:rPr lang="en-GB" sz="1600" u="sng" dirty="0">
                <a:latin typeface="Helvetica" panose="020B0604020202020204" pitchFamily="34" charset="0"/>
                <a:ea typeface="Times New Roman" panose="02020603050405020304" pitchFamily="18" charset="0"/>
                <a:cs typeface="Times New Roman" panose="02020603050405020304" pitchFamily="18" charset="0"/>
              </a:rPr>
              <a:t>Method 2:</a:t>
            </a:r>
            <a:r>
              <a:rPr lang="en-GB" sz="1600" dirty="0">
                <a:latin typeface="Helvetica" panose="020B0604020202020204" pitchFamily="34" charset="0"/>
                <a:ea typeface="Times New Roman" panose="02020603050405020304" pitchFamily="18" charset="0"/>
                <a:cs typeface="Times New Roman" panose="02020603050405020304" pitchFamily="18" charset="0"/>
              </a:rPr>
              <a:t> Using the built in function </a:t>
            </a:r>
            <a:r>
              <a:rPr lang="en-GB" sz="1600" b="1" dirty="0">
                <a:latin typeface="Consolas" panose="020B0609020204030204" pitchFamily="49" charset="0"/>
                <a:ea typeface="Times New Roman" panose="02020603050405020304" pitchFamily="18" charset="0"/>
                <a:cs typeface="Times New Roman" panose="02020603050405020304" pitchFamily="18" charset="0"/>
              </a:rPr>
              <a:t>var = </a:t>
            </a:r>
            <a:r>
              <a:rPr lang="en-GB" sz="1600" b="1" dirty="0" err="1">
                <a:latin typeface="Consolas" panose="020B0609020204030204" pitchFamily="49" charset="0"/>
                <a:ea typeface="Times New Roman" panose="02020603050405020304" pitchFamily="18" charset="0"/>
                <a:cs typeface="Times New Roman" panose="02020603050405020304" pitchFamily="18" charset="0"/>
              </a:rPr>
              <a:t>linspace</a:t>
            </a:r>
            <a:r>
              <a:rPr lang="en-GB" sz="1600" b="1" dirty="0">
                <a:latin typeface="Consolas" panose="020B0609020204030204" pitchFamily="49" charset="0"/>
                <a:ea typeface="Times New Roman" panose="02020603050405020304" pitchFamily="18" charset="0"/>
                <a:cs typeface="Times New Roman" panose="02020603050405020304" pitchFamily="18" charset="0"/>
              </a:rPr>
              <a:t>(start, end, number of elements)</a:t>
            </a:r>
            <a:endParaRPr lang="pt-BR"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600" dirty="0">
                <a:latin typeface="Consolas" panose="020B0609020204030204" pitchFamily="49" charset="0"/>
                <a:ea typeface="Times New Roman" panose="02020603050405020304" pitchFamily="18" charset="0"/>
                <a:cs typeface="Times New Roman" panose="02020603050405020304" pitchFamily="18" charset="0"/>
              </a:rPr>
              <a:t>a_8 = </a:t>
            </a:r>
            <a:r>
              <a:rPr lang="en-ZA" sz="1600" dirty="0" err="1">
                <a:latin typeface="Consolas" panose="020B0609020204030204" pitchFamily="49" charset="0"/>
                <a:ea typeface="Times New Roman" panose="02020603050405020304" pitchFamily="18" charset="0"/>
                <a:cs typeface="Times New Roman" panose="02020603050405020304" pitchFamily="18" charset="0"/>
              </a:rPr>
              <a:t>linspace</a:t>
            </a:r>
            <a:r>
              <a:rPr lang="en-ZA" sz="1600" dirty="0">
                <a:latin typeface="Consolas" panose="020B0609020204030204" pitchFamily="49" charset="0"/>
                <a:ea typeface="Times New Roman" panose="02020603050405020304" pitchFamily="18" charset="0"/>
                <a:cs typeface="Times New Roman" panose="02020603050405020304" pitchFamily="18" charset="0"/>
              </a:rPr>
              <a:t>(1,10,5)</a:t>
            </a:r>
          </a:p>
          <a:p>
            <a:pPr marL="0" indent="0" algn="just">
              <a:lnSpc>
                <a:spcPct val="100000"/>
              </a:lnSpc>
              <a:spcBef>
                <a:spcPts val="0"/>
              </a:spcBef>
              <a:buNone/>
              <a:tabLst>
                <a:tab pos="87313" algn="l"/>
              </a:tabLst>
            </a:pPr>
            <a:r>
              <a:rPr lang="en-ZA" sz="1300" dirty="0">
                <a:latin typeface="Consolas" panose="020B0609020204030204" pitchFamily="49" charset="0"/>
                <a:ea typeface="Times New Roman" panose="02020603050405020304" pitchFamily="18" charset="0"/>
                <a:cs typeface="Times New Roman" panose="02020603050405020304" pitchFamily="18" charset="0"/>
              </a:rPr>
              <a:t>	a_8 = </a:t>
            </a:r>
            <a:r>
              <a:rPr lang="en-ZA" sz="1300" dirty="0">
                <a:solidFill>
                  <a:schemeClr val="bg1">
                    <a:lumMod val="75000"/>
                  </a:schemeClr>
                </a:solidFill>
                <a:latin typeface="Consolas" panose="020B0609020204030204" pitchFamily="49" charset="0"/>
                <a:ea typeface="Times New Roman" panose="02020603050405020304" pitchFamily="18" charset="0"/>
                <a:cs typeface="Times New Roman" panose="02020603050405020304" pitchFamily="18" charset="0"/>
              </a:rPr>
              <a:t>1×5</a:t>
            </a:r>
          </a:p>
          <a:p>
            <a:pPr marL="0" indent="0" algn="just">
              <a:lnSpc>
                <a:spcPct val="100000"/>
              </a:lnSpc>
              <a:spcBef>
                <a:spcPts val="0"/>
              </a:spcBef>
              <a:buNone/>
            </a:pPr>
            <a:r>
              <a:rPr lang="en-ZA" sz="1300" dirty="0">
                <a:latin typeface="Consolas" panose="020B0609020204030204" pitchFamily="49" charset="0"/>
                <a:ea typeface="Times New Roman" panose="02020603050405020304" pitchFamily="18" charset="0"/>
                <a:cs typeface="Times New Roman" panose="02020603050405020304" pitchFamily="18" charset="0"/>
              </a:rPr>
              <a:t>       1.0000     3.2500     5.5000     7.7500     10.0000</a:t>
            </a:r>
          </a:p>
          <a:p>
            <a:pPr marL="0" indent="0" algn="just">
              <a:lnSpc>
                <a:spcPct val="100000"/>
              </a:lnSpc>
              <a:spcBef>
                <a:spcPts val="0"/>
              </a:spcBef>
              <a:buNone/>
            </a:pPr>
            <a:endParaRPr lang="en-ZA" sz="1300" dirty="0">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GB" sz="1600" dirty="0">
                <a:latin typeface="Helvetica" panose="020B0604020202020204" pitchFamily="34" charset="0"/>
                <a:ea typeface="Times New Roman" panose="02020603050405020304" pitchFamily="18" charset="0"/>
                <a:cs typeface="Times New Roman" panose="02020603050405020304" pitchFamily="18" charset="0"/>
              </a:rPr>
              <a:t>This approach gives the user direct control of the number of points/elements and ensures that the last element of the vector is the value specified by the user. MATLAB automatically calculates what step size is required given the user's input to the function. It is important to note that if the number of points/elements is not specified by the user, MATLAB will assume a default value </a:t>
            </a:r>
            <a:r>
              <a:rPr lang="en-GB" sz="1600" dirty="0" smtClean="0">
                <a:latin typeface="Helvetica" panose="020B0604020202020204" pitchFamily="34" charset="0"/>
                <a:ea typeface="Times New Roman" panose="02020603050405020304" pitchFamily="18" charset="0"/>
                <a:cs typeface="Times New Roman" panose="02020603050405020304" pitchFamily="18" charset="0"/>
              </a:rPr>
              <a:t>of </a:t>
            </a:r>
            <a:r>
              <a:rPr lang="en-GB" sz="1600" dirty="0">
                <a:latin typeface="Helvetica" panose="020B0604020202020204" pitchFamily="34" charset="0"/>
                <a:ea typeface="Times New Roman" panose="02020603050405020304" pitchFamily="18" charset="0"/>
                <a:cs typeface="Times New Roman" panose="02020603050405020304" pitchFamily="18" charset="0"/>
              </a:rPr>
              <a:t>100 points is required.</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F64C6983-72D4-5B1B-B0E4-CE7065248827}"/>
              </a:ext>
            </a:extLst>
          </p:cNvPr>
          <p:cNvSpPr>
            <a:spLocks noGrp="1"/>
          </p:cNvSpPr>
          <p:nvPr>
            <p:ph type="title"/>
          </p:nvPr>
        </p:nvSpPr>
        <p:spPr>
          <a:xfrm>
            <a:off x="388307" y="0"/>
            <a:ext cx="2959281" cy="777600"/>
          </a:xfrm>
        </p:spPr>
        <p:txBody>
          <a:bodyPr>
            <a:noAutofit/>
          </a:bodyPr>
          <a:lstStyle/>
          <a:p>
            <a:pPr algn="ctr">
              <a:spcBef>
                <a:spcPts val="700"/>
              </a:spcBef>
              <a:spcAft>
                <a:spcPts val="700"/>
              </a:spcAft>
            </a:pPr>
            <a:r>
              <a:rPr lang="en-GB" sz="3200" b="1" kern="0" dirty="0">
                <a:latin typeface="Times New Roman" panose="02020603050405020304" pitchFamily="18" charset="0"/>
                <a:ea typeface="Times New Roman" panose="02020603050405020304" pitchFamily="18" charset="0"/>
                <a:cs typeface="Times New Roman" panose="02020603050405020304" pitchFamily="18" charset="0"/>
              </a:rPr>
              <a:t>Array</a:t>
            </a:r>
            <a:r>
              <a:rPr lang="en-GB" sz="3200" b="1" dirty="0">
                <a:latin typeface="Helvetica" panose="020B0604020202020204" pitchFamily="34" charset="0"/>
                <a:ea typeface="Times New Roman" panose="02020603050405020304" pitchFamily="18" charset="0"/>
                <a:cs typeface="Times New Roman" panose="02020603050405020304" pitchFamily="18" charset="0"/>
              </a:rPr>
              <a:t> </a:t>
            </a:r>
            <a:r>
              <a:rPr lang="en-GB" sz="3200" b="1" kern="0" dirty="0">
                <a:latin typeface="Times New Roman" panose="02020603050405020304" pitchFamily="18" charset="0"/>
                <a:ea typeface="Times New Roman" panose="02020603050405020304" pitchFamily="18" charset="0"/>
                <a:cs typeface="Times New Roman" panose="02020603050405020304" pitchFamily="18" charset="0"/>
              </a:rPr>
              <a:t>creation</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2" name="Straight Connector 11"/>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105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C78B47E-7379-6CF3-EB47-97F2099068D8}"/>
              </a:ext>
            </a:extLst>
          </p:cNvPr>
          <p:cNvSpPr/>
          <p:nvPr/>
        </p:nvSpPr>
        <p:spPr>
          <a:xfrm>
            <a:off x="1973176" y="2545321"/>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dirty="0">
              <a:latin typeface="Consolas" panose="020B0609020204030204" pitchFamily="49" charset="0"/>
              <a:ea typeface="Times New Roman" panose="02020603050405020304" pitchFamily="18"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1986013" y="1244351"/>
            <a:ext cx="8229600" cy="5112000"/>
          </a:xfrm>
        </p:spPr>
        <p:txBody>
          <a:bodyPr>
            <a:noAutofit/>
          </a:bodyPr>
          <a:lstStyle/>
          <a:p>
            <a:pPr marL="0" indent="0" algn="ctr">
              <a:lnSpc>
                <a:spcPct val="107000"/>
              </a:lnSpc>
              <a:spcBef>
                <a:spcPts val="1050"/>
              </a:spcBef>
              <a:spcAft>
                <a:spcPts val="1050"/>
              </a:spcAft>
              <a:buNone/>
            </a:pPr>
            <a:r>
              <a:rPr lang="en-GB" sz="1800" b="1" dirty="0">
                <a:latin typeface="Helvetica" panose="020B0604020202020204" pitchFamily="34" charset="0"/>
                <a:ea typeface="Times New Roman" panose="02020603050405020304" pitchFamily="18" charset="0"/>
                <a:cs typeface="Times New Roman" panose="02020603050405020304" pitchFamily="18" charset="0"/>
              </a:rPr>
              <a:t>Creating vectors of equally spaced element values</a:t>
            </a:r>
          </a:p>
          <a:p>
            <a:pPr marL="0" indent="0" algn="just">
              <a:lnSpc>
                <a:spcPct val="100000"/>
              </a:lnSpc>
              <a:spcBef>
                <a:spcPts val="0"/>
              </a:spcBef>
              <a:buNone/>
            </a:pPr>
            <a:r>
              <a:rPr lang="en-GB" sz="1600" dirty="0">
                <a:latin typeface="Helvetica" panose="020B0604020202020204" pitchFamily="34" charset="0"/>
                <a:ea typeface="Times New Roman" panose="02020603050405020304" pitchFamily="18" charset="0"/>
                <a:cs typeface="Times New Roman" panose="02020603050405020304" pitchFamily="18" charset="0"/>
              </a:rPr>
              <a:t>          Now you try! Create a row vector </a:t>
            </a:r>
            <a:r>
              <a:rPr lang="en-GB" sz="1600" dirty="0">
                <a:latin typeface="Consolas" panose="020B0609020204030204" pitchFamily="49" charset="0"/>
                <a:ea typeface="Times New Roman" panose="02020603050405020304" pitchFamily="18" charset="0"/>
                <a:cs typeface="Times New Roman" panose="02020603050405020304" pitchFamily="18" charset="0"/>
              </a:rPr>
              <a:t>x_4</a:t>
            </a:r>
            <a:r>
              <a:rPr lang="en-GB" sz="1600" dirty="0">
                <a:latin typeface="Helvetica" panose="020B0604020202020204" pitchFamily="34" charset="0"/>
                <a:ea typeface="Times New Roman" panose="02020603050405020304" pitchFamily="18" charset="0"/>
                <a:cs typeface="Times New Roman" panose="02020603050405020304" pitchFamily="18" charset="0"/>
              </a:rPr>
              <a:t> that spans from </a:t>
            </a:r>
            <a:r>
              <a:rPr lang="en-GB" sz="1600" dirty="0">
                <a:latin typeface="Consolas" panose="020B0609020204030204" pitchFamily="49" charset="0"/>
                <a:ea typeface="Times New Roman" panose="02020603050405020304" pitchFamily="18" charset="0"/>
                <a:cs typeface="Times New Roman" panose="02020603050405020304" pitchFamily="18" charset="0"/>
              </a:rPr>
              <a:t>0</a:t>
            </a:r>
            <a:r>
              <a:rPr lang="en-GB" sz="1600" dirty="0">
                <a:latin typeface="Helvetica" panose="020B0604020202020204" pitchFamily="34" charset="0"/>
                <a:ea typeface="Times New Roman" panose="02020603050405020304" pitchFamily="18" charset="0"/>
                <a:cs typeface="Times New Roman" panose="02020603050405020304" pitchFamily="18" charset="0"/>
              </a:rPr>
              <a:t> to </a:t>
            </a:r>
            <a:r>
              <a:rPr lang="en-GB" sz="1600" dirty="0">
                <a:latin typeface="Consolas" panose="020B0609020204030204" pitchFamily="49" charset="0"/>
                <a:ea typeface="Times New Roman" panose="02020603050405020304" pitchFamily="18" charset="0"/>
                <a:cs typeface="Times New Roman" panose="02020603050405020304" pitchFamily="18" charset="0"/>
              </a:rPr>
              <a:t>10</a:t>
            </a:r>
            <a:r>
              <a:rPr lang="en-GB" sz="1600" dirty="0">
                <a:latin typeface="Helvetica" panose="020B0604020202020204" pitchFamily="34" charset="0"/>
                <a:ea typeface="Times New Roman" panose="02020603050405020304" pitchFamily="18" charset="0"/>
                <a:cs typeface="Times New Roman" panose="02020603050405020304" pitchFamily="18" charset="0"/>
              </a:rPr>
              <a:t> with </a:t>
            </a:r>
            <a:r>
              <a:rPr lang="en-GB" sz="1600" dirty="0">
                <a:latin typeface="Consolas" panose="020B0609020204030204" pitchFamily="49" charset="0"/>
                <a:ea typeface="Times New Roman" panose="02020603050405020304" pitchFamily="18" charset="0"/>
                <a:cs typeface="Times New Roman" panose="02020603050405020304" pitchFamily="18" charset="0"/>
              </a:rPr>
              <a:t>100</a:t>
            </a:r>
            <a:r>
              <a:rPr lang="en-GB" sz="1600" dirty="0">
                <a:latin typeface="Helvetica" panose="020B0604020202020204" pitchFamily="34" charset="0"/>
                <a:ea typeface="Times New Roman" panose="02020603050405020304" pitchFamily="18" charset="0"/>
                <a:cs typeface="Times New Roman" panose="02020603050405020304" pitchFamily="18" charset="0"/>
              </a:rPr>
              <a:t> elements equally spaced.</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pP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GB" sz="1600" dirty="0">
                <a:latin typeface="Consolas" panose="020B0609020204030204" pitchFamily="49" charset="0"/>
                <a:ea typeface="Times New Roman" panose="02020603050405020304" pitchFamily="18" charset="0"/>
                <a:cs typeface="Times New Roman" panose="02020603050405020304" pitchFamily="18" charset="0"/>
              </a:rPr>
              <a:t>x_4 = </a:t>
            </a:r>
            <a:r>
              <a:rPr lang="en-GB" sz="1600" dirty="0" err="1">
                <a:latin typeface="Consolas" panose="020B0609020204030204" pitchFamily="49" charset="0"/>
                <a:ea typeface="Times New Roman" panose="02020603050405020304" pitchFamily="18" charset="0"/>
                <a:cs typeface="Times New Roman" panose="02020603050405020304" pitchFamily="18" charset="0"/>
              </a:rPr>
              <a:t>linspace</a:t>
            </a:r>
            <a:r>
              <a:rPr lang="en-GB" sz="1600" dirty="0">
                <a:latin typeface="Consolas" panose="020B0609020204030204" pitchFamily="49" charset="0"/>
                <a:ea typeface="Times New Roman" panose="02020603050405020304" pitchFamily="18" charset="0"/>
                <a:cs typeface="Times New Roman" panose="02020603050405020304" pitchFamily="18" charset="0"/>
              </a:rPr>
              <a:t>(0,10)</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tabLst>
                <a:tab pos="87313" algn="l"/>
              </a:tabLst>
            </a:pPr>
            <a:r>
              <a:rPr lang="en-ZA" sz="1600" dirty="0">
                <a:latin typeface="Consolas" panose="020B0609020204030204" pitchFamily="49" charset="0"/>
                <a:ea typeface="Times New Roman" panose="02020603050405020304" pitchFamily="18" charset="0"/>
                <a:cs typeface="Times New Roman" panose="02020603050405020304" pitchFamily="18" charset="0"/>
              </a:rPr>
              <a:t>	</a:t>
            </a:r>
            <a:r>
              <a:rPr lang="en-ZA" sz="1200" dirty="0">
                <a:latin typeface="Consolas" panose="020B0609020204030204" pitchFamily="49" charset="0"/>
                <a:ea typeface="Times New Roman" panose="02020603050405020304" pitchFamily="18" charset="0"/>
                <a:cs typeface="Times New Roman" panose="02020603050405020304" pitchFamily="18" charset="0"/>
              </a:rPr>
              <a:t>x_4 = </a:t>
            </a:r>
            <a:r>
              <a:rPr lang="en-ZA" sz="1200" dirty="0">
                <a:solidFill>
                  <a:schemeClr val="bg1">
                    <a:lumMod val="75000"/>
                  </a:schemeClr>
                </a:solidFill>
                <a:latin typeface="Consolas" panose="020B0609020204030204" pitchFamily="49" charset="0"/>
                <a:ea typeface="Times New Roman" panose="02020603050405020304" pitchFamily="18" charset="0"/>
                <a:cs typeface="Times New Roman" panose="02020603050405020304" pitchFamily="18" charset="0"/>
              </a:rPr>
              <a:t>1×100</a:t>
            </a:r>
          </a:p>
          <a:p>
            <a:pPr marL="0" indent="0" algn="just">
              <a:lnSpc>
                <a:spcPct val="100000"/>
              </a:lnSpc>
              <a:spcBef>
                <a:spcPts val="0"/>
              </a:spcBef>
              <a:buNone/>
            </a:pPr>
            <a:r>
              <a:rPr lang="en-ZA" sz="1200" dirty="0">
                <a:latin typeface="Consolas" panose="020B0609020204030204" pitchFamily="49" charset="0"/>
                <a:ea typeface="Times New Roman" panose="02020603050405020304" pitchFamily="18" charset="0"/>
                <a:cs typeface="Times New Roman" panose="02020603050405020304" pitchFamily="18" charset="0"/>
              </a:rPr>
              <a:t>       0     0.1010     0.2020     0.3030     0.4040    0.5051    0.6061</a:t>
            </a:r>
            <a:r>
              <a:rPr lang="en-ZA" sz="1600" dirty="0">
                <a:solidFill>
                  <a:srgbClr val="212121"/>
                </a:solidFill>
                <a:latin typeface="Helvetica" panose="020B0604020202020204" pitchFamily="34" charset="0"/>
                <a:ea typeface="Times New Roman" panose="02020603050405020304" pitchFamily="18" charset="0"/>
                <a:cs typeface="Times New Roman" panose="02020603050405020304" pitchFamily="18" charset="0"/>
              </a:rPr>
              <a:t> </a:t>
            </a:r>
            <a:r>
              <a:rPr lang="en-GB" sz="1600" dirty="0">
                <a:solidFill>
                  <a:srgbClr val="212121"/>
                </a:solidFill>
                <a:latin typeface="Cambria Math" panose="02040503050406030204" pitchFamily="18" charset="0"/>
                <a:ea typeface="Times New Roman" panose="02020603050405020304" pitchFamily="18" charset="0"/>
                <a:cs typeface="Cambria Math" panose="02040503050406030204" pitchFamily="18" charset="0"/>
              </a:rPr>
              <a:t>⋯</a:t>
            </a:r>
          </a:p>
        </p:txBody>
      </p:sp>
      <p:pic>
        <p:nvPicPr>
          <p:cNvPr id="7" name="Untitled">
            <a:extLst>
              <a:ext uri="{FF2B5EF4-FFF2-40B4-BE49-F238E27FC236}">
                <a16:creationId xmlns:a16="http://schemas.microsoft.com/office/drawing/2014/main" id="{44264AE0-F80A-B7F2-DEE7-4BE661EF0778}"/>
              </a:ext>
            </a:extLst>
          </p:cNvPr>
          <p:cNvPicPr>
            <a:picLocks noChangeAspect="1"/>
          </p:cNvPicPr>
          <p:nvPr/>
        </p:nvPicPr>
        <p:blipFill>
          <a:blip r:embed="rId2"/>
          <a:stretch>
            <a:fillRect/>
          </a:stretch>
        </p:blipFill>
        <p:spPr>
          <a:xfrm>
            <a:off x="2075650" y="1378325"/>
            <a:ext cx="567000" cy="540000"/>
          </a:xfrm>
          <a:prstGeom prst="rect">
            <a:avLst/>
          </a:prstGeom>
        </p:spPr>
      </p:pic>
      <p:sp>
        <p:nvSpPr>
          <p:cNvPr id="12" name="Title 1">
            <a:extLst>
              <a:ext uri="{FF2B5EF4-FFF2-40B4-BE49-F238E27FC236}">
                <a16:creationId xmlns:a16="http://schemas.microsoft.com/office/drawing/2014/main" id="{F64C6983-72D4-5B1B-B0E4-CE7065248827}"/>
              </a:ext>
            </a:extLst>
          </p:cNvPr>
          <p:cNvSpPr>
            <a:spLocks noGrp="1"/>
          </p:cNvSpPr>
          <p:nvPr>
            <p:ph type="title"/>
          </p:nvPr>
        </p:nvSpPr>
        <p:spPr>
          <a:xfrm>
            <a:off x="388307" y="0"/>
            <a:ext cx="2959281" cy="777600"/>
          </a:xfrm>
        </p:spPr>
        <p:txBody>
          <a:bodyPr>
            <a:noAutofit/>
          </a:bodyPr>
          <a:lstStyle/>
          <a:p>
            <a:pPr algn="ctr">
              <a:spcBef>
                <a:spcPts val="700"/>
              </a:spcBef>
              <a:spcAft>
                <a:spcPts val="700"/>
              </a:spcAft>
            </a:pPr>
            <a:r>
              <a:rPr lang="en-GB" sz="3200" b="1" kern="0" dirty="0">
                <a:latin typeface="Times New Roman" panose="02020603050405020304" pitchFamily="18" charset="0"/>
                <a:ea typeface="Times New Roman" panose="02020603050405020304" pitchFamily="18" charset="0"/>
                <a:cs typeface="Times New Roman" panose="02020603050405020304" pitchFamily="18" charset="0"/>
              </a:rPr>
              <a:t>Array</a:t>
            </a:r>
            <a:r>
              <a:rPr lang="en-GB" sz="3200" b="1" dirty="0">
                <a:latin typeface="Helvetica" panose="020B0604020202020204" pitchFamily="34" charset="0"/>
                <a:ea typeface="Times New Roman" panose="02020603050405020304" pitchFamily="18" charset="0"/>
                <a:cs typeface="Times New Roman" panose="02020603050405020304" pitchFamily="18" charset="0"/>
              </a:rPr>
              <a:t> </a:t>
            </a:r>
            <a:r>
              <a:rPr lang="en-GB" sz="3200" b="1" kern="0" dirty="0">
                <a:latin typeface="Times New Roman" panose="02020603050405020304" pitchFamily="18" charset="0"/>
                <a:ea typeface="Times New Roman" panose="02020603050405020304" pitchFamily="18" charset="0"/>
                <a:cs typeface="Times New Roman" panose="02020603050405020304" pitchFamily="18" charset="0"/>
              </a:rPr>
              <a:t>creation</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3" name="Straight Connector 12"/>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1003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C78B47E-7379-6CF3-EB47-97F2099068D8}"/>
              </a:ext>
            </a:extLst>
          </p:cNvPr>
          <p:cNvSpPr/>
          <p:nvPr/>
        </p:nvSpPr>
        <p:spPr>
          <a:xfrm>
            <a:off x="1973176" y="3796607"/>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dirty="0">
              <a:latin typeface="Consolas" panose="020B0609020204030204" pitchFamily="49" charset="0"/>
              <a:ea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411D35F9-1196-F88B-C1C9-3EEE40E6EA29}"/>
              </a:ext>
            </a:extLst>
          </p:cNvPr>
          <p:cNvSpPr/>
          <p:nvPr/>
        </p:nvSpPr>
        <p:spPr>
          <a:xfrm>
            <a:off x="1984408" y="5136127"/>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dirty="0">
              <a:latin typeface="Consolas" panose="020B0609020204030204" pitchFamily="49" charset="0"/>
              <a:ea typeface="Times New Roman" panose="02020603050405020304" pitchFamily="18"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1986013" y="1244351"/>
            <a:ext cx="8229600" cy="5112000"/>
          </a:xfrm>
        </p:spPr>
        <p:txBody>
          <a:bodyPr>
            <a:noAutofit/>
          </a:bodyPr>
          <a:lstStyle/>
          <a:p>
            <a:pPr marL="0" indent="0" algn="just">
              <a:lnSpc>
                <a:spcPct val="107000"/>
              </a:lnSpc>
              <a:spcBef>
                <a:spcPts val="1050"/>
              </a:spcBef>
              <a:spcAft>
                <a:spcPts val="1050"/>
              </a:spcAft>
              <a:buNone/>
            </a:pPr>
            <a:r>
              <a:rPr lang="en-GB" sz="1800" b="1" dirty="0">
                <a:latin typeface="Helvetica" panose="020B0604020202020204" pitchFamily="34" charset="0"/>
                <a:ea typeface="Times New Roman" panose="02020603050405020304" pitchFamily="18" charset="0"/>
                <a:cs typeface="Times New Roman" panose="02020603050405020304" pitchFamily="18" charset="0"/>
              </a:rPr>
              <a:t>Creating vectors using other built-in functions</a:t>
            </a:r>
          </a:p>
          <a:p>
            <a:pPr marL="0" indent="0" algn="just">
              <a:lnSpc>
                <a:spcPct val="107000"/>
              </a:lnSpc>
              <a:spcBef>
                <a:spcPts val="1050"/>
              </a:spcBef>
              <a:spcAft>
                <a:spcPts val="1050"/>
              </a:spcAft>
              <a:buNone/>
            </a:pPr>
            <a:r>
              <a:rPr lang="en-GB" sz="1600" dirty="0">
                <a:latin typeface="Helvetica" panose="020B0604020202020204" pitchFamily="34" charset="0"/>
                <a:ea typeface="Times New Roman" panose="02020603050405020304" pitchFamily="18" charset="0"/>
                <a:cs typeface="Times New Roman" panose="02020603050405020304" pitchFamily="18" charset="0"/>
              </a:rPr>
              <a:t>There are a few built in functions you can leverage for creating vectors and matrices in MATLAB. This subsection will cover 3 examples of such functions, which will come in handy when trying to avoid computationally expensive iterative scripts/loops. Let us begin by creating a vector with all elements being the value </a:t>
            </a:r>
            <a:r>
              <a:rPr lang="en-GB" sz="1600" dirty="0">
                <a:latin typeface="Consolas" panose="020B0609020204030204" pitchFamily="49" charset="0"/>
                <a:ea typeface="Times New Roman" panose="02020603050405020304" pitchFamily="18" charset="0"/>
                <a:cs typeface="Times New Roman" panose="02020603050405020304" pitchFamily="18" charset="0"/>
              </a:rPr>
              <a:t>1,</a:t>
            </a:r>
            <a:r>
              <a:rPr lang="en-GB" sz="1600" dirty="0">
                <a:latin typeface="Helvetica" panose="020B0604020202020204" pitchFamily="34" charset="0"/>
                <a:ea typeface="Times New Roman" panose="02020603050405020304" pitchFamily="18" charset="0"/>
                <a:cs typeface="Times New Roman" panose="02020603050405020304" pitchFamily="18" charset="0"/>
              </a:rPr>
              <a:t> and then a second vector where all elements have a value of </a:t>
            </a:r>
            <a:r>
              <a:rPr lang="en-GB" sz="1600" dirty="0">
                <a:latin typeface="Consolas" panose="020B0609020204030204" pitchFamily="49" charset="0"/>
                <a:ea typeface="Times New Roman" panose="02020603050405020304" pitchFamily="18" charset="0"/>
                <a:cs typeface="Times New Roman" panose="02020603050405020304" pitchFamily="18" charset="0"/>
              </a:rPr>
              <a:t>0</a:t>
            </a:r>
            <a:r>
              <a:rPr lang="en-GB" sz="1600" dirty="0">
                <a:latin typeface="Helvetica" panose="020B0604020202020204" pitchFamily="34" charset="0"/>
                <a:ea typeface="Times New Roman" panose="02020603050405020304" pitchFamily="18" charset="0"/>
                <a:cs typeface="Times New Roman" panose="02020603050405020304" pitchFamily="18" charset="0"/>
              </a:rPr>
              <a:t>. Both of these functions expect two inputs, one for the number of rows, </a:t>
            </a:r>
            <a:r>
              <a:rPr lang="en-GB" sz="1600" dirty="0">
                <a:latin typeface="Consolas" panose="020B0609020204030204" pitchFamily="49" charset="0"/>
                <a:ea typeface="Times New Roman" panose="02020603050405020304" pitchFamily="18" charset="0"/>
                <a:cs typeface="Times New Roman" panose="02020603050405020304" pitchFamily="18" charset="0"/>
              </a:rPr>
              <a:t>r,</a:t>
            </a:r>
            <a:r>
              <a:rPr lang="en-GB" sz="1600" dirty="0">
                <a:latin typeface="Helvetica" panose="020B0604020202020204" pitchFamily="34" charset="0"/>
                <a:ea typeface="Times New Roman" panose="02020603050405020304" pitchFamily="18" charset="0"/>
                <a:cs typeface="Times New Roman" panose="02020603050405020304" pitchFamily="18" charset="0"/>
              </a:rPr>
              <a:t> and the next for the number of columns, </a:t>
            </a:r>
            <a:r>
              <a:rPr lang="en-GB" sz="1600" dirty="0">
                <a:latin typeface="Consolas" panose="020B0609020204030204" pitchFamily="49" charset="0"/>
                <a:ea typeface="Times New Roman" panose="02020603050405020304" pitchFamily="18" charset="0"/>
                <a:cs typeface="Times New Roman" panose="02020603050405020304" pitchFamily="18" charset="0"/>
              </a:rPr>
              <a:t>c,</a:t>
            </a:r>
            <a:r>
              <a:rPr lang="en-GB" sz="1600" dirty="0">
                <a:latin typeface="Helvetica" panose="020B0604020202020204" pitchFamily="34" charset="0"/>
                <a:ea typeface="Times New Roman" panose="02020603050405020304" pitchFamily="18" charset="0"/>
                <a:cs typeface="Times New Roman" panose="02020603050405020304" pitchFamily="18" charset="0"/>
              </a:rPr>
              <a:t> i.e. </a:t>
            </a:r>
            <a:r>
              <a:rPr lang="en-GB" sz="1600" dirty="0">
                <a:latin typeface="Consolas" panose="020B0609020204030204" pitchFamily="49" charset="0"/>
                <a:ea typeface="Times New Roman" panose="02020603050405020304" pitchFamily="18" charset="0"/>
                <a:cs typeface="Times New Roman" panose="02020603050405020304" pitchFamily="18" charset="0"/>
              </a:rPr>
              <a:t>var = ones(r, c) </a:t>
            </a:r>
            <a:r>
              <a:rPr lang="en-GB" sz="1600" dirty="0">
                <a:latin typeface="Helvetica" panose="020B0604020202020204" pitchFamily="34" charset="0"/>
                <a:ea typeface="Times New Roman" panose="02020603050405020304" pitchFamily="18" charset="0"/>
                <a:cs typeface="Times New Roman" panose="02020603050405020304" pitchFamily="18" charset="0"/>
              </a:rPr>
              <a:t>or </a:t>
            </a:r>
            <a:r>
              <a:rPr lang="en-GB" sz="1600" dirty="0">
                <a:latin typeface="Consolas" panose="020B0609020204030204" pitchFamily="49" charset="0"/>
                <a:ea typeface="Times New Roman" panose="02020603050405020304" pitchFamily="18" charset="0"/>
                <a:cs typeface="Times New Roman" panose="02020603050405020304" pitchFamily="18" charset="0"/>
              </a:rPr>
              <a:t>var = zeros(r, c)</a:t>
            </a:r>
            <a:endParaRPr lang="en-GB" sz="1600" dirty="0">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pPr>
            <a:r>
              <a:rPr lang="pt-BR"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b_1 = ones(1,5)</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87313" indent="0" algn="just">
              <a:lnSpc>
                <a:spcPct val="100000"/>
              </a:lnSpc>
              <a:spcBef>
                <a:spcPts val="1050"/>
              </a:spcBef>
              <a:spcAft>
                <a:spcPts val="1050"/>
              </a:spcAft>
              <a:buNone/>
            </a:pPr>
            <a:r>
              <a:rPr lang="en-ZA" sz="1300" dirty="0">
                <a:latin typeface="Consolas" panose="020B0609020204030204" pitchFamily="49" charset="0"/>
                <a:ea typeface="Times New Roman" panose="02020603050405020304" pitchFamily="18" charset="0"/>
                <a:cs typeface="Times New Roman" panose="02020603050405020304" pitchFamily="18" charset="0"/>
              </a:rPr>
              <a:t>b_1 = </a:t>
            </a:r>
            <a:r>
              <a:rPr lang="en-ZA" sz="1300" dirty="0">
                <a:solidFill>
                  <a:schemeClr val="bg1">
                    <a:lumMod val="75000"/>
                  </a:schemeClr>
                </a:solidFill>
                <a:latin typeface="Consolas" panose="020B0609020204030204" pitchFamily="49" charset="0"/>
                <a:ea typeface="Times New Roman" panose="02020603050405020304" pitchFamily="18" charset="0"/>
                <a:cs typeface="Times New Roman" panose="02020603050405020304" pitchFamily="18" charset="0"/>
              </a:rPr>
              <a:t>1×5</a:t>
            </a:r>
          </a:p>
          <a:p>
            <a:pPr marL="269875" lvl="1" indent="0" algn="just">
              <a:lnSpc>
                <a:spcPct val="100000"/>
              </a:lnSpc>
              <a:spcBef>
                <a:spcPts val="0"/>
              </a:spcBef>
              <a:buNone/>
            </a:pPr>
            <a:r>
              <a:rPr lang="en-ZA" sz="1300" dirty="0">
                <a:latin typeface="Consolas" panose="020B0609020204030204" pitchFamily="49" charset="0"/>
                <a:ea typeface="Times New Roman" panose="02020603050405020304" pitchFamily="18" charset="0"/>
                <a:cs typeface="Times New Roman" panose="02020603050405020304" pitchFamily="18" charset="0"/>
              </a:rPr>
              <a:t>    1     1     1     1     1</a:t>
            </a:r>
          </a:p>
          <a:p>
            <a:pPr marL="269875" lvl="1" indent="0" algn="just">
              <a:lnSpc>
                <a:spcPct val="100000"/>
              </a:lnSpc>
              <a:spcBef>
                <a:spcPts val="0"/>
              </a:spcBef>
              <a:buNone/>
            </a:pPr>
            <a:r>
              <a:rPr lang="en-ZA" sz="1300" dirty="0">
                <a:latin typeface="Consolas" panose="020B0609020204030204" pitchFamily="49" charset="0"/>
                <a:ea typeface="Times New Roman" panose="02020603050405020304" pitchFamily="18" charset="0"/>
                <a:cs typeface="Times New Roman" panose="02020603050405020304" pitchFamily="18" charset="0"/>
              </a:rPr>
              <a:t>     </a:t>
            </a:r>
          </a:p>
          <a:p>
            <a:pPr marL="0" indent="0" algn="just">
              <a:lnSpc>
                <a:spcPct val="107000"/>
              </a:lnSpc>
              <a:spcBef>
                <a:spcPts val="1050"/>
              </a:spcBef>
              <a:spcAft>
                <a:spcPts val="1050"/>
              </a:spcAft>
              <a:buNone/>
            </a:pPr>
            <a:r>
              <a:rPr lang="en-ZA" sz="1600" dirty="0">
                <a:latin typeface="Consolas" panose="020B0609020204030204" pitchFamily="49" charset="0"/>
                <a:ea typeface="Times New Roman" panose="02020603050405020304" pitchFamily="18" charset="0"/>
                <a:cs typeface="Times New Roman" panose="02020603050405020304" pitchFamily="18" charset="0"/>
              </a:rPr>
              <a:t>b_2 = </a:t>
            </a:r>
            <a:r>
              <a:rPr lang="pt-BR" sz="1600" dirty="0">
                <a:latin typeface="Consolas" panose="020B0609020204030204" pitchFamily="49" charset="0"/>
                <a:ea typeface="Times New Roman" panose="02020603050405020304" pitchFamily="18" charset="0"/>
                <a:cs typeface="Times New Roman" panose="02020603050405020304" pitchFamily="18" charset="0"/>
              </a:rPr>
              <a:t>zeros(1,5)</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tabLst>
                <a:tab pos="87313" algn="l"/>
              </a:tabLst>
            </a:pPr>
            <a:r>
              <a:rPr lang="en-ZA" sz="1300" dirty="0">
                <a:latin typeface="Consolas" panose="020B0609020204030204" pitchFamily="49" charset="0"/>
                <a:ea typeface="Times New Roman" panose="02020603050405020304" pitchFamily="18" charset="0"/>
                <a:cs typeface="Times New Roman" panose="02020603050405020304" pitchFamily="18" charset="0"/>
              </a:rPr>
              <a:t>	b_2 = </a:t>
            </a:r>
            <a:r>
              <a:rPr lang="en-ZA" sz="1300" dirty="0">
                <a:solidFill>
                  <a:schemeClr val="bg1">
                    <a:lumMod val="75000"/>
                  </a:schemeClr>
                </a:solidFill>
                <a:latin typeface="Consolas" panose="020B0609020204030204" pitchFamily="49" charset="0"/>
                <a:ea typeface="Times New Roman" panose="02020603050405020304" pitchFamily="18" charset="0"/>
                <a:cs typeface="Times New Roman" panose="02020603050405020304" pitchFamily="18" charset="0"/>
              </a:rPr>
              <a:t>1×5</a:t>
            </a:r>
          </a:p>
          <a:p>
            <a:pPr marL="0" indent="0" algn="just">
              <a:lnSpc>
                <a:spcPct val="100000"/>
              </a:lnSpc>
              <a:spcBef>
                <a:spcPts val="0"/>
              </a:spcBef>
              <a:buNone/>
              <a:tabLst>
                <a:tab pos="87313" algn="l"/>
              </a:tabLst>
            </a:pPr>
            <a:endParaRPr lang="en-ZA" sz="1300" dirty="0">
              <a:solidFill>
                <a:schemeClr val="bg1">
                  <a:lumMod val="75000"/>
                </a:schemeClr>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ZA" sz="1300" dirty="0">
                <a:latin typeface="Consolas" panose="020B0609020204030204" pitchFamily="49" charset="0"/>
                <a:ea typeface="Times New Roman" panose="02020603050405020304" pitchFamily="18" charset="0"/>
                <a:cs typeface="Times New Roman" panose="02020603050405020304" pitchFamily="18" charset="0"/>
              </a:rPr>
              <a:t>       0     0     0     0     0</a:t>
            </a:r>
          </a:p>
          <a:p>
            <a:pPr marL="0" indent="0" algn="just">
              <a:lnSpc>
                <a:spcPct val="107000"/>
              </a:lnSpc>
              <a:spcBef>
                <a:spcPts val="1050"/>
              </a:spcBef>
              <a:spcAft>
                <a:spcPts val="1050"/>
              </a:spcAft>
              <a:buNone/>
            </a:pPr>
            <a:endParaRPr lang="en-ZA" sz="1500" dirty="0">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F64C6983-72D4-5B1B-B0E4-CE7065248827}"/>
              </a:ext>
            </a:extLst>
          </p:cNvPr>
          <p:cNvSpPr>
            <a:spLocks noGrp="1"/>
          </p:cNvSpPr>
          <p:nvPr>
            <p:ph type="title"/>
          </p:nvPr>
        </p:nvSpPr>
        <p:spPr>
          <a:xfrm>
            <a:off x="388307" y="0"/>
            <a:ext cx="2959281" cy="777600"/>
          </a:xfrm>
        </p:spPr>
        <p:txBody>
          <a:bodyPr>
            <a:noAutofit/>
          </a:bodyPr>
          <a:lstStyle/>
          <a:p>
            <a:pPr algn="ctr">
              <a:spcBef>
                <a:spcPts val="700"/>
              </a:spcBef>
              <a:spcAft>
                <a:spcPts val="700"/>
              </a:spcAft>
            </a:pPr>
            <a:r>
              <a:rPr lang="en-GB" sz="3200" b="1" kern="0" dirty="0">
                <a:latin typeface="Times New Roman" panose="02020603050405020304" pitchFamily="18" charset="0"/>
                <a:ea typeface="Times New Roman" panose="02020603050405020304" pitchFamily="18" charset="0"/>
                <a:cs typeface="Times New Roman" panose="02020603050405020304" pitchFamily="18" charset="0"/>
              </a:rPr>
              <a:t>Array</a:t>
            </a:r>
            <a:r>
              <a:rPr lang="en-GB" sz="3200" b="1" dirty="0">
                <a:latin typeface="Helvetica" panose="020B0604020202020204" pitchFamily="34" charset="0"/>
                <a:ea typeface="Times New Roman" panose="02020603050405020304" pitchFamily="18" charset="0"/>
                <a:cs typeface="Times New Roman" panose="02020603050405020304" pitchFamily="18" charset="0"/>
              </a:rPr>
              <a:t> </a:t>
            </a:r>
            <a:r>
              <a:rPr lang="en-GB" sz="3200" b="1" kern="0" dirty="0">
                <a:latin typeface="Times New Roman" panose="02020603050405020304" pitchFamily="18" charset="0"/>
                <a:ea typeface="Times New Roman" panose="02020603050405020304" pitchFamily="18" charset="0"/>
                <a:cs typeface="Times New Roman" panose="02020603050405020304" pitchFamily="18" charset="0"/>
              </a:rPr>
              <a:t>creation</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3" name="Straight Connector 12"/>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231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C78B47E-7379-6CF3-EB47-97F2099068D8}"/>
              </a:ext>
            </a:extLst>
          </p:cNvPr>
          <p:cNvSpPr/>
          <p:nvPr/>
        </p:nvSpPr>
        <p:spPr>
          <a:xfrm>
            <a:off x="1973176" y="2133608"/>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dirty="0">
              <a:latin typeface="Consolas" panose="020B0609020204030204" pitchFamily="49" charset="0"/>
              <a:ea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411D35F9-1196-F88B-C1C9-3EEE40E6EA29}"/>
              </a:ext>
            </a:extLst>
          </p:cNvPr>
          <p:cNvSpPr/>
          <p:nvPr/>
        </p:nvSpPr>
        <p:spPr>
          <a:xfrm>
            <a:off x="1984408" y="4516381"/>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dirty="0">
              <a:latin typeface="Consolas" panose="020B0609020204030204" pitchFamily="49" charset="0"/>
              <a:ea typeface="Times New Roman" panose="02020603050405020304" pitchFamily="18"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1986013" y="1244351"/>
            <a:ext cx="8229600" cy="5112000"/>
          </a:xfrm>
        </p:spPr>
        <p:txBody>
          <a:bodyPr>
            <a:noAutofit/>
          </a:bodyPr>
          <a:lstStyle/>
          <a:p>
            <a:pPr marL="0" indent="0" algn="just">
              <a:lnSpc>
                <a:spcPct val="107000"/>
              </a:lnSpc>
              <a:spcBef>
                <a:spcPts val="1050"/>
              </a:spcBef>
              <a:spcAft>
                <a:spcPts val="1050"/>
              </a:spcAft>
              <a:buNone/>
            </a:pPr>
            <a:r>
              <a:rPr lang="en-GB" sz="1600" dirty="0">
                <a:latin typeface="Helvetica" panose="020B0604020202020204" pitchFamily="34" charset="0"/>
                <a:ea typeface="Times New Roman" panose="02020603050405020304" pitchFamily="18" charset="0"/>
                <a:cs typeface="Times New Roman" panose="02020603050405020304" pitchFamily="18" charset="0"/>
              </a:rPr>
              <a:t>Next, let us create a vector or values drawn from a uniform distribution in the interval </a:t>
            </a:r>
            <a:r>
              <a:rPr lang="en-GB" sz="1600" dirty="0">
                <a:latin typeface="Consolas" panose="020B0609020204030204" pitchFamily="49" charset="0"/>
                <a:ea typeface="Times New Roman" panose="02020603050405020304" pitchFamily="18" charset="0"/>
                <a:cs typeface="Times New Roman" panose="02020603050405020304" pitchFamily="18" charset="0"/>
              </a:rPr>
              <a:t>(0, 1)</a:t>
            </a:r>
            <a:r>
              <a:rPr lang="en-GB" sz="1600" dirty="0">
                <a:latin typeface="Helvetica" panose="020B0604020202020204" pitchFamily="34" charset="0"/>
                <a:ea typeface="Times New Roman" panose="02020603050405020304" pitchFamily="18" charset="0"/>
                <a:cs typeface="Times New Roman" panose="02020603050405020304" pitchFamily="18" charset="0"/>
              </a:rPr>
              <a:t>. The function </a:t>
            </a:r>
            <a:r>
              <a:rPr lang="en-GB" sz="1600" dirty="0">
                <a:latin typeface="Consolas" panose="020B0609020204030204" pitchFamily="49" charset="0"/>
                <a:ea typeface="Times New Roman" panose="02020603050405020304" pitchFamily="18" charset="0"/>
                <a:cs typeface="Times New Roman" panose="02020603050405020304" pitchFamily="18" charset="0"/>
              </a:rPr>
              <a:t>rand</a:t>
            </a:r>
            <a:r>
              <a:rPr lang="en-GB" sz="1600" dirty="0">
                <a:latin typeface="Helvetica" panose="020B0604020202020204" pitchFamily="34" charset="0"/>
                <a:ea typeface="Times New Roman" panose="02020603050405020304" pitchFamily="18" charset="0"/>
                <a:cs typeface="Times New Roman" panose="02020603050405020304" pitchFamily="18" charset="0"/>
              </a:rPr>
              <a:t> is used to do this, following the same notation as the functions </a:t>
            </a:r>
            <a:r>
              <a:rPr lang="en-GB" sz="1600" dirty="0">
                <a:latin typeface="Consolas" panose="020B0609020204030204" pitchFamily="49" charset="0"/>
                <a:ea typeface="Times New Roman" panose="02020603050405020304" pitchFamily="18" charset="0"/>
                <a:cs typeface="Times New Roman" panose="02020603050405020304" pitchFamily="18" charset="0"/>
              </a:rPr>
              <a:t>ones</a:t>
            </a:r>
            <a:r>
              <a:rPr lang="en-GB" sz="1600" dirty="0">
                <a:latin typeface="Helvetica" panose="020B0604020202020204" pitchFamily="34" charset="0"/>
                <a:ea typeface="Times New Roman" panose="02020603050405020304" pitchFamily="18" charset="0"/>
                <a:cs typeface="Times New Roman" panose="02020603050405020304" pitchFamily="18" charset="0"/>
              </a:rPr>
              <a:t> and </a:t>
            </a:r>
            <a:r>
              <a:rPr lang="en-GB" sz="1600" dirty="0">
                <a:latin typeface="Consolas" panose="020B0609020204030204" pitchFamily="49" charset="0"/>
                <a:ea typeface="Times New Roman" panose="02020603050405020304" pitchFamily="18" charset="0"/>
                <a:cs typeface="Times New Roman" panose="02020603050405020304" pitchFamily="18" charset="0"/>
              </a:rPr>
              <a:t>zeros</a:t>
            </a:r>
            <a:r>
              <a:rPr lang="en-GB" sz="1600" dirty="0">
                <a:latin typeface="Helvetica" panose="020B0604020202020204" pitchFamily="34" charset="0"/>
                <a:ea typeface="Times New Roman" panose="02020603050405020304" pitchFamily="18" charset="0"/>
                <a:cs typeface="Times New Roman" panose="02020603050405020304" pitchFamily="18" charset="0"/>
              </a:rPr>
              <a:t>, </a:t>
            </a:r>
            <a:r>
              <a:rPr lang="en-GB" sz="1600" dirty="0">
                <a:latin typeface="Consolas" panose="020B0609020204030204" pitchFamily="49" charset="0"/>
                <a:ea typeface="Times New Roman" panose="02020603050405020304" pitchFamily="18" charset="0"/>
                <a:cs typeface="Times New Roman" panose="02020603050405020304" pitchFamily="18" charset="0"/>
              </a:rPr>
              <a:t>var = rand(r, c)</a:t>
            </a:r>
            <a:endParaRPr lang="en-GB" sz="1600" dirty="0">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pPr>
            <a:r>
              <a:rPr lang="pt-BR"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b_3 = rand(1,5)</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87313" indent="0" algn="just">
              <a:lnSpc>
                <a:spcPct val="107000"/>
              </a:lnSpc>
              <a:spcBef>
                <a:spcPts val="1050"/>
              </a:spcBef>
              <a:spcAft>
                <a:spcPts val="1050"/>
              </a:spcAft>
              <a:buNone/>
            </a:pPr>
            <a:r>
              <a:rPr lang="en-ZA" sz="1400" dirty="0">
                <a:latin typeface="Consolas" panose="020B0609020204030204" pitchFamily="49" charset="0"/>
                <a:ea typeface="Times New Roman" panose="02020603050405020304" pitchFamily="18" charset="0"/>
                <a:cs typeface="Times New Roman" panose="02020603050405020304" pitchFamily="18" charset="0"/>
              </a:rPr>
              <a:t>b_3 = </a:t>
            </a:r>
            <a:r>
              <a:rPr lang="en-ZA" sz="1400" dirty="0">
                <a:solidFill>
                  <a:schemeClr val="bg1">
                    <a:lumMod val="75000"/>
                  </a:schemeClr>
                </a:solidFill>
                <a:latin typeface="Consolas" panose="020B0609020204030204" pitchFamily="49" charset="0"/>
                <a:ea typeface="Times New Roman" panose="02020603050405020304" pitchFamily="18" charset="0"/>
                <a:cs typeface="Times New Roman" panose="02020603050405020304" pitchFamily="18" charset="0"/>
              </a:rPr>
              <a:t>1×5</a:t>
            </a:r>
          </a:p>
          <a:p>
            <a:pPr marL="269875" lvl="1" indent="0" algn="just">
              <a:lnSpc>
                <a:spcPct val="100000"/>
              </a:lnSpc>
              <a:spcBef>
                <a:spcPts val="0"/>
              </a:spcBef>
              <a:buNone/>
            </a:pPr>
            <a:r>
              <a:rPr lang="en-ZA" sz="1400" dirty="0">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0.8147    0.9058    0.1270    0.9134    0.6324</a:t>
            </a:r>
            <a:r>
              <a:rPr lang="en-ZA" sz="1400" dirty="0">
                <a:latin typeface="Consolas" panose="020B0609020204030204" pitchFamily="49" charset="0"/>
                <a:ea typeface="Times New Roman" panose="02020603050405020304" pitchFamily="18" charset="0"/>
                <a:cs typeface="Times New Roman" panose="02020603050405020304" pitchFamily="18" charset="0"/>
              </a:rPr>
              <a:t>  </a:t>
            </a:r>
          </a:p>
          <a:p>
            <a:pPr marL="269875" lvl="1" indent="0" algn="just">
              <a:lnSpc>
                <a:spcPct val="100000"/>
              </a:lnSpc>
              <a:spcBef>
                <a:spcPts val="0"/>
              </a:spcBef>
              <a:buNone/>
            </a:pPr>
            <a:endParaRPr lang="en-ZA" sz="1400" dirty="0">
              <a:latin typeface="Consolas" panose="020B0609020204030204" pitchFamily="49" charset="0"/>
              <a:ea typeface="Times New Roman" panose="02020603050405020304" pitchFamily="18" charset="0"/>
              <a:cs typeface="Times New Roman" panose="02020603050405020304" pitchFamily="18" charset="0"/>
            </a:endParaRPr>
          </a:p>
          <a:p>
            <a:pPr marL="269875" lvl="1" indent="0" algn="just">
              <a:lnSpc>
                <a:spcPct val="100000"/>
              </a:lnSpc>
              <a:spcBef>
                <a:spcPts val="0"/>
              </a:spcBef>
              <a:buNone/>
            </a:pPr>
            <a:endParaRPr lang="en-ZA" sz="1400" dirty="0">
              <a:latin typeface="Consolas" panose="020B0609020204030204" pitchFamily="49" charset="0"/>
              <a:ea typeface="Times New Roman" panose="02020603050405020304" pitchFamily="18" charset="0"/>
              <a:cs typeface="Times New Roman" panose="02020603050405020304" pitchFamily="18" charset="0"/>
            </a:endParaRPr>
          </a:p>
          <a:p>
            <a:pPr marL="0" lvl="1" indent="0" algn="just">
              <a:lnSpc>
                <a:spcPct val="100000"/>
              </a:lnSpc>
              <a:spcBef>
                <a:spcPts val="0"/>
              </a:spcBef>
              <a:buNone/>
            </a:pPr>
            <a:r>
              <a:rPr lang="en-GB" sz="1600" dirty="0">
                <a:latin typeface="Helvetica" panose="020B0604020202020204" pitchFamily="34" charset="0"/>
                <a:ea typeface="Times New Roman" panose="02020603050405020304" pitchFamily="18" charset="0"/>
                <a:cs typeface="Helvetica" panose="020B0604020202020204" pitchFamily="34" charset="0"/>
              </a:rPr>
              <a:t>        Now you try! Create a row vector </a:t>
            </a:r>
            <a:r>
              <a:rPr lang="en-GB" sz="1600" dirty="0">
                <a:latin typeface="Consolas" panose="020B0609020204030204" pitchFamily="49" charset="0"/>
                <a:ea typeface="Times New Roman" panose="02020603050405020304" pitchFamily="18" charset="0"/>
                <a:cs typeface="Helvetica" panose="020B0604020202020204" pitchFamily="34" charset="0"/>
              </a:rPr>
              <a:t>x_5</a:t>
            </a:r>
            <a:r>
              <a:rPr lang="en-GB" sz="1600" dirty="0">
                <a:latin typeface="Helvetica" panose="020B0604020202020204" pitchFamily="34" charset="0"/>
                <a:ea typeface="Times New Roman" panose="02020603050405020304" pitchFamily="18" charset="0"/>
                <a:cs typeface="Helvetica" panose="020B0604020202020204" pitchFamily="34" charset="0"/>
              </a:rPr>
              <a:t> that spans from </a:t>
            </a:r>
            <a:r>
              <a:rPr lang="en-GB" sz="1600" dirty="0">
                <a:latin typeface="Consolas" panose="020B0609020204030204" pitchFamily="49" charset="0"/>
                <a:ea typeface="Times New Roman" panose="02020603050405020304" pitchFamily="18" charset="0"/>
                <a:cs typeface="Helvetica" panose="020B0604020202020204" pitchFamily="34" charset="0"/>
              </a:rPr>
              <a:t>0</a:t>
            </a:r>
            <a:r>
              <a:rPr lang="en-GB" sz="1600" dirty="0">
                <a:latin typeface="Helvetica" panose="020B0604020202020204" pitchFamily="34" charset="0"/>
                <a:ea typeface="Times New Roman" panose="02020603050405020304" pitchFamily="18" charset="0"/>
                <a:cs typeface="Helvetica" panose="020B0604020202020204" pitchFamily="34" charset="0"/>
              </a:rPr>
              <a:t> to </a:t>
            </a:r>
            <a:r>
              <a:rPr lang="en-GB" sz="1600" dirty="0">
                <a:latin typeface="Consolas" panose="020B0609020204030204" pitchFamily="49" charset="0"/>
                <a:ea typeface="Times New Roman" panose="02020603050405020304" pitchFamily="18" charset="0"/>
                <a:cs typeface="Helvetica" panose="020B0604020202020204" pitchFamily="34" charset="0"/>
              </a:rPr>
              <a:t>10</a:t>
            </a:r>
            <a:r>
              <a:rPr lang="en-GB" sz="1600" dirty="0">
                <a:latin typeface="Helvetica" panose="020B0604020202020204" pitchFamily="34" charset="0"/>
                <a:ea typeface="Times New Roman" panose="02020603050405020304" pitchFamily="18" charset="0"/>
                <a:cs typeface="Helvetica" panose="020B0604020202020204" pitchFamily="34" charset="0"/>
              </a:rPr>
              <a:t> with </a:t>
            </a:r>
            <a:r>
              <a:rPr lang="en-GB" sz="1600" dirty="0">
                <a:latin typeface="Consolas" panose="020B0609020204030204" pitchFamily="49" charset="0"/>
                <a:ea typeface="Times New Roman" panose="02020603050405020304" pitchFamily="18" charset="0"/>
                <a:cs typeface="Helvetica" panose="020B0604020202020204" pitchFamily="34" charset="0"/>
              </a:rPr>
              <a:t>100</a:t>
            </a:r>
            <a:r>
              <a:rPr lang="en-GB" sz="1600" dirty="0">
                <a:latin typeface="Helvetica" panose="020B0604020202020204" pitchFamily="34" charset="0"/>
                <a:ea typeface="Times New Roman" panose="02020603050405020304" pitchFamily="18" charset="0"/>
                <a:cs typeface="Helvetica" panose="020B0604020202020204" pitchFamily="34" charset="0"/>
              </a:rPr>
              <a:t> elements equally spaced.</a:t>
            </a:r>
            <a:endParaRPr lang="en-ZA" sz="1600" dirty="0">
              <a:latin typeface="Helvetica" panose="020B0604020202020204" pitchFamily="34" charset="0"/>
              <a:ea typeface="Times New Roman" panose="02020603050405020304" pitchFamily="18" charset="0"/>
              <a:cs typeface="Helvetica" panose="020B0604020202020204" pitchFamily="34" charset="0"/>
            </a:endParaRPr>
          </a:p>
          <a:p>
            <a:pPr marL="269875" lvl="1" indent="0" algn="just">
              <a:lnSpc>
                <a:spcPct val="100000"/>
              </a:lnSpc>
              <a:spcBef>
                <a:spcPts val="0"/>
              </a:spcBef>
              <a:buNone/>
            </a:pPr>
            <a:endParaRPr lang="en-ZA" sz="1400" dirty="0">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600" dirty="0">
                <a:latin typeface="Consolas" panose="020B0609020204030204" pitchFamily="49" charset="0"/>
                <a:ea typeface="Times New Roman" panose="02020603050405020304" pitchFamily="18" charset="0"/>
                <a:cs typeface="Times New Roman" panose="02020603050405020304" pitchFamily="18" charset="0"/>
              </a:rPr>
              <a:t>x_5 = </a:t>
            </a:r>
            <a:r>
              <a:rPr lang="pt-BR" sz="1600" dirty="0">
                <a:latin typeface="Consolas" panose="020B0609020204030204" pitchFamily="49" charset="0"/>
                <a:ea typeface="Times New Roman" panose="02020603050405020304" pitchFamily="18" charset="0"/>
                <a:cs typeface="Times New Roman" panose="02020603050405020304" pitchFamily="18" charset="0"/>
              </a:rPr>
              <a:t>linspace(0,10)</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tabLst>
                <a:tab pos="87313" algn="l"/>
              </a:tabLst>
            </a:pPr>
            <a:r>
              <a:rPr lang="en-ZA" sz="1400" dirty="0">
                <a:latin typeface="Consolas" panose="020B0609020204030204" pitchFamily="49" charset="0"/>
                <a:ea typeface="Times New Roman" panose="02020603050405020304" pitchFamily="18" charset="0"/>
                <a:cs typeface="Times New Roman" panose="02020603050405020304" pitchFamily="18" charset="0"/>
              </a:rPr>
              <a:t>	x_5 = </a:t>
            </a:r>
            <a:r>
              <a:rPr lang="en-ZA" sz="1400" dirty="0">
                <a:solidFill>
                  <a:schemeClr val="bg1">
                    <a:lumMod val="75000"/>
                  </a:schemeClr>
                </a:solidFill>
                <a:latin typeface="Consolas" panose="020B0609020204030204" pitchFamily="49" charset="0"/>
                <a:ea typeface="Times New Roman" panose="02020603050405020304" pitchFamily="18" charset="0"/>
                <a:cs typeface="Times New Roman" panose="02020603050405020304" pitchFamily="18" charset="0"/>
              </a:rPr>
              <a:t>1×100</a:t>
            </a:r>
          </a:p>
          <a:p>
            <a:pPr marL="0" indent="0" algn="just">
              <a:lnSpc>
                <a:spcPct val="107000"/>
              </a:lnSpc>
              <a:spcBef>
                <a:spcPts val="1050"/>
              </a:spcBef>
              <a:spcAft>
                <a:spcPts val="1050"/>
              </a:spcAft>
              <a:buNone/>
            </a:pPr>
            <a:r>
              <a:rPr lang="en-ZA" sz="1400" dirty="0">
                <a:latin typeface="Consolas" panose="020B0609020204030204" pitchFamily="49" charset="0"/>
                <a:ea typeface="Times New Roman" panose="02020603050405020304" pitchFamily="18" charset="0"/>
                <a:cs typeface="Times New Roman" panose="02020603050405020304" pitchFamily="18" charset="0"/>
              </a:rPr>
              <a:t>       0     0.1010101010101010     0.2020202020202020</a:t>
            </a:r>
            <a:r>
              <a:rPr lang="en-ZA" sz="2000" dirty="0">
                <a:solidFill>
                  <a:srgbClr val="212121"/>
                </a:solidFill>
                <a:latin typeface="Helvetica" panose="020B0604020202020204" pitchFamily="34" charset="0"/>
                <a:ea typeface="Times New Roman" panose="02020603050405020304" pitchFamily="18" charset="0"/>
                <a:cs typeface="Times New Roman" panose="02020603050405020304" pitchFamily="18" charset="0"/>
              </a:rPr>
              <a:t> </a:t>
            </a:r>
            <a:r>
              <a:rPr lang="en-GB" sz="1400" dirty="0">
                <a:solidFill>
                  <a:srgbClr val="212121"/>
                </a:solidFill>
                <a:latin typeface="Consolas" panose="020B0609020204030204" pitchFamily="49" charset="0"/>
                <a:ea typeface="Times New Roman" panose="02020603050405020304" pitchFamily="18" charset="0"/>
                <a:cs typeface="Cambria Math" panose="02040503050406030204" pitchFamily="18" charset="0"/>
              </a:rPr>
              <a:t>⋯</a:t>
            </a:r>
            <a:endParaRPr lang="en-ZA" sz="1400" dirty="0">
              <a:latin typeface="Consolas" panose="020B0609020204030204" pitchFamily="49" charset="0"/>
              <a:ea typeface="Times New Roman" panose="02020603050405020304" pitchFamily="18" charset="0"/>
              <a:cs typeface="Times New Roman" panose="02020603050405020304" pitchFamily="18" charset="0"/>
            </a:endParaRPr>
          </a:p>
        </p:txBody>
      </p:sp>
      <p:pic>
        <p:nvPicPr>
          <p:cNvPr id="7" name="Untitled">
            <a:extLst>
              <a:ext uri="{FF2B5EF4-FFF2-40B4-BE49-F238E27FC236}">
                <a16:creationId xmlns:a16="http://schemas.microsoft.com/office/drawing/2014/main" id="{AE955263-7771-0607-E6A1-134EF1526320}"/>
              </a:ext>
            </a:extLst>
          </p:cNvPr>
          <p:cNvPicPr>
            <a:picLocks noChangeAspect="1"/>
          </p:cNvPicPr>
          <p:nvPr/>
        </p:nvPicPr>
        <p:blipFill>
          <a:blip r:embed="rId2"/>
          <a:stretch>
            <a:fillRect/>
          </a:stretch>
        </p:blipFill>
        <p:spPr>
          <a:xfrm>
            <a:off x="1973176" y="3366232"/>
            <a:ext cx="567000" cy="540000"/>
          </a:xfrm>
          <a:prstGeom prst="rect">
            <a:avLst/>
          </a:prstGeom>
        </p:spPr>
      </p:pic>
      <p:sp>
        <p:nvSpPr>
          <p:cNvPr id="12" name="Title 1">
            <a:extLst>
              <a:ext uri="{FF2B5EF4-FFF2-40B4-BE49-F238E27FC236}">
                <a16:creationId xmlns:a16="http://schemas.microsoft.com/office/drawing/2014/main" id="{F64C6983-72D4-5B1B-B0E4-CE7065248827}"/>
              </a:ext>
            </a:extLst>
          </p:cNvPr>
          <p:cNvSpPr>
            <a:spLocks noGrp="1"/>
          </p:cNvSpPr>
          <p:nvPr>
            <p:ph type="title"/>
          </p:nvPr>
        </p:nvSpPr>
        <p:spPr>
          <a:xfrm>
            <a:off x="388307" y="0"/>
            <a:ext cx="2959281" cy="777600"/>
          </a:xfrm>
        </p:spPr>
        <p:txBody>
          <a:bodyPr>
            <a:noAutofit/>
          </a:bodyPr>
          <a:lstStyle/>
          <a:p>
            <a:pPr algn="ctr">
              <a:spcBef>
                <a:spcPts val="700"/>
              </a:spcBef>
              <a:spcAft>
                <a:spcPts val="700"/>
              </a:spcAft>
            </a:pPr>
            <a:r>
              <a:rPr lang="en-GB" sz="3200" b="1" kern="0" dirty="0">
                <a:latin typeface="Times New Roman" panose="02020603050405020304" pitchFamily="18" charset="0"/>
                <a:ea typeface="Times New Roman" panose="02020603050405020304" pitchFamily="18" charset="0"/>
                <a:cs typeface="Times New Roman" panose="02020603050405020304" pitchFamily="18" charset="0"/>
              </a:rPr>
              <a:t>Array</a:t>
            </a:r>
            <a:r>
              <a:rPr lang="en-GB" sz="3200" b="1" dirty="0">
                <a:latin typeface="Helvetica" panose="020B0604020202020204" pitchFamily="34" charset="0"/>
                <a:ea typeface="Times New Roman" panose="02020603050405020304" pitchFamily="18" charset="0"/>
                <a:cs typeface="Times New Roman" panose="02020603050405020304" pitchFamily="18" charset="0"/>
              </a:rPr>
              <a:t> </a:t>
            </a:r>
            <a:r>
              <a:rPr lang="en-GB" sz="3200" b="1" kern="0" dirty="0">
                <a:latin typeface="Times New Roman" panose="02020603050405020304" pitchFamily="18" charset="0"/>
                <a:ea typeface="Times New Roman" panose="02020603050405020304" pitchFamily="18" charset="0"/>
                <a:cs typeface="Times New Roman" panose="02020603050405020304" pitchFamily="18" charset="0"/>
              </a:rPr>
              <a:t>creation</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3" name="Straight Connector 12"/>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75228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971D45D-E0B1-D22B-9833-C9080EB33E4A}"/>
              </a:ext>
            </a:extLst>
          </p:cNvPr>
          <p:cNvSpPr/>
          <p:nvPr/>
        </p:nvSpPr>
        <p:spPr>
          <a:xfrm>
            <a:off x="2000449" y="3157094"/>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a:extLst>
              <a:ext uri="{FF2B5EF4-FFF2-40B4-BE49-F238E27FC236}">
                <a16:creationId xmlns:a16="http://schemas.microsoft.com/office/drawing/2014/main" id="{1180D0DE-76E3-98F5-4688-715C8ECBD4B6}"/>
              </a:ext>
            </a:extLst>
          </p:cNvPr>
          <p:cNvSpPr/>
          <p:nvPr/>
        </p:nvSpPr>
        <p:spPr>
          <a:xfrm>
            <a:off x="1992427" y="1897786"/>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1984409" y="1244351"/>
                <a:ext cx="8237619" cy="5112000"/>
              </a:xfrm>
            </p:spPr>
            <p:txBody>
              <a:bodyPr>
                <a:normAutofit/>
              </a:bodyPr>
              <a:lstStyle/>
              <a:p>
                <a:pPr marL="0" indent="0" algn="just">
                  <a:lnSpc>
                    <a:spcPct val="107000"/>
                  </a:lnSpc>
                  <a:spcBef>
                    <a:spcPts val="1050"/>
                  </a:spcBef>
                  <a:spcAft>
                    <a:spcPts val="1050"/>
                  </a:spcAft>
                  <a:buNone/>
                </a:pPr>
                <a:r>
                  <a:rPr lang="en-GB" sz="1600" dirty="0">
                    <a:latin typeface="Helvetica" panose="020B0604020202020204" pitchFamily="34" charset="0"/>
                    <a:ea typeface="Times New Roman" panose="02020603050405020304" pitchFamily="18" charset="0"/>
                    <a:cs typeface="Times New Roman" panose="02020603050405020304" pitchFamily="18" charset="0"/>
                  </a:rPr>
                  <a:t>In this subsection, we will cover how to index into arrays to extract or reassign one or more elements. We begin by initialising an arbitrary variable matrix, </a:t>
                </a:r>
                <a:r>
                  <a:rPr lang="en-GB" sz="1600" dirty="0">
                    <a:latin typeface="Consolas" panose="020B0609020204030204" pitchFamily="49" charset="0"/>
                    <a:ea typeface="Times New Roman" panose="02020603050405020304" pitchFamily="18" charset="0"/>
                    <a:cs typeface="Times New Roman" panose="02020603050405020304" pitchFamily="18" charset="0"/>
                  </a:rPr>
                  <a:t>A:</a:t>
                </a: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buNone/>
                  <a:tabLst>
                    <a:tab pos="180975" algn="l"/>
                  </a:tabLst>
                </a:pPr>
                <a:r>
                  <a:rPr lang="en-GB"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err="1">
                    <a:latin typeface="Consolas" panose="020B0609020204030204" pitchFamily="49" charset="0"/>
                    <a:ea typeface="Times New Roman" panose="02020603050405020304" pitchFamily="18" charset="0"/>
                    <a:cs typeface="Times New Roman" panose="02020603050405020304" pitchFamily="18" charset="0"/>
                  </a:rPr>
                  <a:t>syms</a:t>
                </a:r>
                <a:r>
                  <a:rPr lang="en-GB" sz="1600" dirty="0">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a11 a12 a13 a21 a22 a23 a31 a32 a33</a:t>
                </a:r>
                <a:endParaRPr lang="pt-BR" sz="1600"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Bef>
                    <a:spcPts val="700"/>
                  </a:spcBef>
                  <a:buNone/>
                  <a:tabLst>
                    <a:tab pos="180975" algn="l"/>
                  </a:tabLst>
                </a:pPr>
                <a:endParaRPr lang="pt-BR"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tabLst>
                    <a:tab pos="269875" algn="l"/>
                  </a:tabLst>
                </a:pPr>
                <a:r>
                  <a:rPr lang="en-GB" sz="1600" dirty="0">
                    <a:latin typeface="Helvetica" panose="020B0604020202020204" pitchFamily="34" charset="0"/>
                    <a:ea typeface="Times New Roman" panose="02020603050405020304" pitchFamily="18" charset="0"/>
                    <a:cs typeface="Times New Roman" panose="02020603050405020304" pitchFamily="18" charset="0"/>
                  </a:rPr>
                  <a:t>Aside: You can look up the Symbolic Math Toolbox for more details on the above command however, this will be covered in a future section of this course.</a:t>
                </a: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buNone/>
                  <a:tabLst>
                    <a:tab pos="180975" algn="l"/>
                  </a:tabLst>
                </a:pPr>
                <a:endParaRPr lang="pt-BR" sz="1600" dirty="0">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buNone/>
                  <a:tabLst>
                    <a:tab pos="180975" algn="l"/>
                  </a:tabLst>
                </a:pPr>
                <a:r>
                  <a:rPr lang="pt-BR" sz="1600" dirty="0">
                    <a:latin typeface="Consolas" panose="020B0609020204030204" pitchFamily="49" charset="0"/>
                    <a:ea typeface="Times New Roman" panose="02020603050405020304" pitchFamily="18" charset="0"/>
                    <a:cs typeface="Times New Roman" panose="02020603050405020304" pitchFamily="18" charset="0"/>
                  </a:rPr>
                  <a:t>	A =[a11 a12 a13; a21 a22 a23; a31 a32 a33]</a:t>
                </a:r>
              </a:p>
              <a:p>
                <a:pPr marL="36195" indent="0">
                  <a:lnSpc>
                    <a:spcPts val="1400"/>
                  </a:lnSpc>
                  <a:spcBef>
                    <a:spcPts val="700"/>
                  </a:spcBef>
                  <a:buNone/>
                  <a:tabLst>
                    <a:tab pos="180975" algn="l"/>
                  </a:tabLst>
                </a:pPr>
                <a:endParaRPr lang="pt-BR" sz="2000" dirty="0">
                  <a:latin typeface="Helvetica" panose="020B0604020202020204" pitchFamily="34" charset="0"/>
                  <a:ea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tabLst>
                    <a:tab pos="269875" algn="l"/>
                  </a:tabLst>
                </a:pPr>
                <a:r>
                  <a:rPr lang="en-GB"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a:t>
                </a:r>
                <a:r>
                  <a:rPr lang="pt-BR" altLang="en-US"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 = </a:t>
                </a:r>
                <a14:m>
                  <m:oMath xmlns:m="http://schemas.openxmlformats.org/officeDocument/2006/math">
                    <m:d>
                      <m:dPr>
                        <m:ctrlPr>
                          <a:rPr lang="en-ZA" sz="1600" i="1">
                            <a:solidFill>
                              <a:srgbClr val="404040"/>
                            </a:solidFill>
                            <a:latin typeface="Cambria Math" panose="02040503050406030204" pitchFamily="18" charset="0"/>
                            <a:cs typeface="Times New Roman" panose="02020603050405020304" pitchFamily="18" charset="0"/>
                          </a:rPr>
                        </m:ctrlPr>
                      </m:dPr>
                      <m:e>
                        <m:m>
                          <m:mPr>
                            <m:mcs>
                              <m:mc>
                                <m:mcPr>
                                  <m:count m:val="3"/>
                                  <m:mcJc m:val="center"/>
                                </m:mcPr>
                              </m:mc>
                            </m:mcs>
                            <m:ctrlPr>
                              <a:rPr lang="en-ZA" sz="1600" i="1">
                                <a:solidFill>
                                  <a:srgbClr val="404040"/>
                                </a:solidFill>
                                <a:latin typeface="Cambria Math" panose="02040503050406030204" pitchFamily="18" charset="0"/>
                                <a:cs typeface="Times New Roman" panose="02020603050405020304" pitchFamily="18" charset="0"/>
                              </a:rPr>
                            </m:ctrlPr>
                          </m:mPr>
                          <m:mr>
                            <m:e>
                              <m:sSub>
                                <m:sSubPr>
                                  <m:ctrlPr>
                                    <a:rPr lang="en-GB" sz="1600" i="1">
                                      <a:solidFill>
                                        <a:srgbClr val="404040"/>
                                      </a:solidFill>
                                      <a:latin typeface="Cambria Math" panose="02040503050406030204" pitchFamily="18" charset="0"/>
                                      <a:cs typeface="Times New Roman" panose="02020603050405020304" pitchFamily="18" charset="0"/>
                                    </a:rPr>
                                  </m:ctrlPr>
                                </m:sSubPr>
                                <m:e>
                                  <m:r>
                                    <a:rPr lang="en-ZA" sz="1600" i="1">
                                      <a:solidFill>
                                        <a:srgbClr val="404040"/>
                                      </a:solidFill>
                                      <a:latin typeface="Cambria Math" panose="02040503050406030204" pitchFamily="18" charset="0"/>
                                      <a:cs typeface="Times New Roman" panose="02020603050405020304" pitchFamily="18" charset="0"/>
                                    </a:rPr>
                                    <m:t>𝑎</m:t>
                                  </m:r>
                                </m:e>
                                <m:sub>
                                  <m:r>
                                    <a:rPr lang="en-ZA" sz="1600" i="1">
                                      <a:solidFill>
                                        <a:srgbClr val="404040"/>
                                      </a:solidFill>
                                      <a:latin typeface="Cambria Math" panose="02040503050406030204" pitchFamily="18" charset="0"/>
                                      <a:cs typeface="Times New Roman" panose="02020603050405020304" pitchFamily="18" charset="0"/>
                                    </a:rPr>
                                    <m:t>11</m:t>
                                  </m:r>
                                </m:sub>
                              </m:sSub>
                            </m:e>
                            <m:e>
                              <m:sSub>
                                <m:sSubPr>
                                  <m:ctrlPr>
                                    <a:rPr lang="en-GB" sz="1600" i="1">
                                      <a:solidFill>
                                        <a:srgbClr val="404040"/>
                                      </a:solidFill>
                                      <a:latin typeface="Cambria Math" panose="02040503050406030204" pitchFamily="18" charset="0"/>
                                      <a:cs typeface="Times New Roman" panose="02020603050405020304" pitchFamily="18" charset="0"/>
                                    </a:rPr>
                                  </m:ctrlPr>
                                </m:sSubPr>
                                <m:e>
                                  <m:r>
                                    <a:rPr lang="en-ZA" sz="1600" i="1">
                                      <a:solidFill>
                                        <a:srgbClr val="404040"/>
                                      </a:solidFill>
                                      <a:latin typeface="Cambria Math" panose="02040503050406030204" pitchFamily="18" charset="0"/>
                                      <a:cs typeface="Times New Roman" panose="02020603050405020304" pitchFamily="18" charset="0"/>
                                    </a:rPr>
                                    <m:t>𝑎</m:t>
                                  </m:r>
                                </m:e>
                                <m:sub>
                                  <m:r>
                                    <a:rPr lang="en-ZA" sz="1600" i="1">
                                      <a:solidFill>
                                        <a:srgbClr val="404040"/>
                                      </a:solidFill>
                                      <a:latin typeface="Cambria Math" panose="02040503050406030204" pitchFamily="18" charset="0"/>
                                      <a:cs typeface="Times New Roman" panose="02020603050405020304" pitchFamily="18" charset="0"/>
                                    </a:rPr>
                                    <m:t>12</m:t>
                                  </m:r>
                                </m:sub>
                              </m:sSub>
                            </m:e>
                            <m:e>
                              <m:sSub>
                                <m:sSubPr>
                                  <m:ctrlPr>
                                    <a:rPr lang="en-GB" sz="1600" i="1">
                                      <a:solidFill>
                                        <a:srgbClr val="404040"/>
                                      </a:solidFill>
                                      <a:latin typeface="Cambria Math" panose="02040503050406030204" pitchFamily="18" charset="0"/>
                                      <a:cs typeface="Times New Roman" panose="02020603050405020304" pitchFamily="18" charset="0"/>
                                    </a:rPr>
                                  </m:ctrlPr>
                                </m:sSubPr>
                                <m:e>
                                  <m:r>
                                    <a:rPr lang="en-ZA" sz="1600" i="1">
                                      <a:solidFill>
                                        <a:srgbClr val="404040"/>
                                      </a:solidFill>
                                      <a:latin typeface="Cambria Math" panose="02040503050406030204" pitchFamily="18" charset="0"/>
                                      <a:cs typeface="Times New Roman" panose="02020603050405020304" pitchFamily="18" charset="0"/>
                                    </a:rPr>
                                    <m:t>𝑎</m:t>
                                  </m:r>
                                </m:e>
                                <m:sub>
                                  <m:r>
                                    <a:rPr lang="en-ZA" sz="1600" i="1">
                                      <a:solidFill>
                                        <a:srgbClr val="404040"/>
                                      </a:solidFill>
                                      <a:latin typeface="Cambria Math" panose="02040503050406030204" pitchFamily="18" charset="0"/>
                                      <a:cs typeface="Times New Roman" panose="02020603050405020304" pitchFamily="18" charset="0"/>
                                    </a:rPr>
                                    <m:t>13</m:t>
                                  </m:r>
                                </m:sub>
                              </m:sSub>
                            </m:e>
                          </m:mr>
                          <m:mr>
                            <m:e>
                              <m:sSub>
                                <m:sSubPr>
                                  <m:ctrlPr>
                                    <a:rPr lang="en-GB" sz="1600" i="1">
                                      <a:solidFill>
                                        <a:srgbClr val="404040"/>
                                      </a:solidFill>
                                      <a:latin typeface="Cambria Math" panose="02040503050406030204" pitchFamily="18" charset="0"/>
                                      <a:cs typeface="Times New Roman" panose="02020603050405020304" pitchFamily="18" charset="0"/>
                                    </a:rPr>
                                  </m:ctrlPr>
                                </m:sSubPr>
                                <m:e>
                                  <m:r>
                                    <a:rPr lang="en-ZA" sz="1600" i="1">
                                      <a:solidFill>
                                        <a:srgbClr val="404040"/>
                                      </a:solidFill>
                                      <a:latin typeface="Cambria Math" panose="02040503050406030204" pitchFamily="18" charset="0"/>
                                      <a:cs typeface="Times New Roman" panose="02020603050405020304" pitchFamily="18" charset="0"/>
                                    </a:rPr>
                                    <m:t>𝑎</m:t>
                                  </m:r>
                                </m:e>
                                <m:sub>
                                  <m:r>
                                    <a:rPr lang="en-ZA" sz="1600" i="1">
                                      <a:solidFill>
                                        <a:srgbClr val="404040"/>
                                      </a:solidFill>
                                      <a:latin typeface="Cambria Math" panose="02040503050406030204" pitchFamily="18" charset="0"/>
                                      <a:cs typeface="Times New Roman" panose="02020603050405020304" pitchFamily="18" charset="0"/>
                                    </a:rPr>
                                    <m:t>21</m:t>
                                  </m:r>
                                </m:sub>
                              </m:sSub>
                            </m:e>
                            <m:e>
                              <m:sSub>
                                <m:sSubPr>
                                  <m:ctrlPr>
                                    <a:rPr lang="en-GB" sz="1600" i="1">
                                      <a:solidFill>
                                        <a:srgbClr val="404040"/>
                                      </a:solidFill>
                                      <a:latin typeface="Cambria Math" panose="02040503050406030204" pitchFamily="18" charset="0"/>
                                      <a:cs typeface="Times New Roman" panose="02020603050405020304" pitchFamily="18" charset="0"/>
                                    </a:rPr>
                                  </m:ctrlPr>
                                </m:sSubPr>
                                <m:e>
                                  <m:r>
                                    <a:rPr lang="en-ZA" sz="1600" i="1">
                                      <a:solidFill>
                                        <a:srgbClr val="404040"/>
                                      </a:solidFill>
                                      <a:latin typeface="Cambria Math" panose="02040503050406030204" pitchFamily="18" charset="0"/>
                                      <a:cs typeface="Times New Roman" panose="02020603050405020304" pitchFamily="18" charset="0"/>
                                    </a:rPr>
                                    <m:t>𝑎</m:t>
                                  </m:r>
                                </m:e>
                                <m:sub>
                                  <m:r>
                                    <a:rPr lang="en-ZA" sz="1600" i="1">
                                      <a:solidFill>
                                        <a:srgbClr val="404040"/>
                                      </a:solidFill>
                                      <a:latin typeface="Cambria Math" panose="02040503050406030204" pitchFamily="18" charset="0"/>
                                      <a:cs typeface="Times New Roman" panose="02020603050405020304" pitchFamily="18" charset="0"/>
                                    </a:rPr>
                                    <m:t>22</m:t>
                                  </m:r>
                                </m:sub>
                              </m:sSub>
                            </m:e>
                            <m:e>
                              <m:sSub>
                                <m:sSubPr>
                                  <m:ctrlPr>
                                    <a:rPr lang="en-GB" sz="1600" i="1">
                                      <a:solidFill>
                                        <a:srgbClr val="404040"/>
                                      </a:solidFill>
                                      <a:latin typeface="Cambria Math" panose="02040503050406030204" pitchFamily="18" charset="0"/>
                                      <a:cs typeface="Times New Roman" panose="02020603050405020304" pitchFamily="18" charset="0"/>
                                    </a:rPr>
                                  </m:ctrlPr>
                                </m:sSubPr>
                                <m:e>
                                  <m:r>
                                    <a:rPr lang="en-ZA" sz="1600" i="1">
                                      <a:solidFill>
                                        <a:srgbClr val="404040"/>
                                      </a:solidFill>
                                      <a:latin typeface="Cambria Math" panose="02040503050406030204" pitchFamily="18" charset="0"/>
                                      <a:cs typeface="Times New Roman" panose="02020603050405020304" pitchFamily="18" charset="0"/>
                                    </a:rPr>
                                    <m:t>𝑎</m:t>
                                  </m:r>
                                </m:e>
                                <m:sub>
                                  <m:r>
                                    <a:rPr lang="en-ZA" sz="1600" i="1">
                                      <a:solidFill>
                                        <a:srgbClr val="404040"/>
                                      </a:solidFill>
                                      <a:latin typeface="Cambria Math" panose="02040503050406030204" pitchFamily="18" charset="0"/>
                                      <a:cs typeface="Times New Roman" panose="02020603050405020304" pitchFamily="18" charset="0"/>
                                    </a:rPr>
                                    <m:t>23</m:t>
                                  </m:r>
                                </m:sub>
                              </m:sSub>
                            </m:e>
                          </m:mr>
                          <m:mr>
                            <m:e>
                              <m:sSub>
                                <m:sSubPr>
                                  <m:ctrlPr>
                                    <a:rPr lang="en-GB" sz="1600" i="1">
                                      <a:solidFill>
                                        <a:srgbClr val="404040"/>
                                      </a:solidFill>
                                      <a:latin typeface="Cambria Math" panose="02040503050406030204" pitchFamily="18" charset="0"/>
                                      <a:cs typeface="Times New Roman" panose="02020603050405020304" pitchFamily="18" charset="0"/>
                                    </a:rPr>
                                  </m:ctrlPr>
                                </m:sSubPr>
                                <m:e>
                                  <m:r>
                                    <a:rPr lang="en-ZA" sz="1600" i="1">
                                      <a:solidFill>
                                        <a:srgbClr val="404040"/>
                                      </a:solidFill>
                                      <a:latin typeface="Cambria Math" panose="02040503050406030204" pitchFamily="18" charset="0"/>
                                      <a:cs typeface="Times New Roman" panose="02020603050405020304" pitchFamily="18" charset="0"/>
                                    </a:rPr>
                                    <m:t>𝑎</m:t>
                                  </m:r>
                                </m:e>
                                <m:sub>
                                  <m:r>
                                    <a:rPr lang="en-ZA" sz="1600" i="1">
                                      <a:solidFill>
                                        <a:srgbClr val="404040"/>
                                      </a:solidFill>
                                      <a:latin typeface="Cambria Math" panose="02040503050406030204" pitchFamily="18" charset="0"/>
                                      <a:cs typeface="Times New Roman" panose="02020603050405020304" pitchFamily="18" charset="0"/>
                                    </a:rPr>
                                    <m:t>31</m:t>
                                  </m:r>
                                </m:sub>
                              </m:sSub>
                            </m:e>
                            <m:e>
                              <m:sSub>
                                <m:sSubPr>
                                  <m:ctrlPr>
                                    <a:rPr lang="en-GB" sz="1600" i="1">
                                      <a:solidFill>
                                        <a:srgbClr val="404040"/>
                                      </a:solidFill>
                                      <a:latin typeface="Cambria Math" panose="02040503050406030204" pitchFamily="18" charset="0"/>
                                      <a:cs typeface="Times New Roman" panose="02020603050405020304" pitchFamily="18" charset="0"/>
                                    </a:rPr>
                                  </m:ctrlPr>
                                </m:sSubPr>
                                <m:e>
                                  <m:r>
                                    <a:rPr lang="en-ZA" sz="1600" i="1">
                                      <a:solidFill>
                                        <a:srgbClr val="404040"/>
                                      </a:solidFill>
                                      <a:latin typeface="Cambria Math" panose="02040503050406030204" pitchFamily="18" charset="0"/>
                                      <a:cs typeface="Times New Roman" panose="02020603050405020304" pitchFamily="18" charset="0"/>
                                    </a:rPr>
                                    <m:t>𝑎</m:t>
                                  </m:r>
                                </m:e>
                                <m:sub>
                                  <m:r>
                                    <a:rPr lang="en-ZA" sz="1600" i="1">
                                      <a:solidFill>
                                        <a:srgbClr val="404040"/>
                                      </a:solidFill>
                                      <a:latin typeface="Cambria Math" panose="02040503050406030204" pitchFamily="18" charset="0"/>
                                      <a:cs typeface="Times New Roman" panose="02020603050405020304" pitchFamily="18" charset="0"/>
                                    </a:rPr>
                                    <m:t>32</m:t>
                                  </m:r>
                                </m:sub>
                              </m:sSub>
                            </m:e>
                            <m:e>
                              <m:sSub>
                                <m:sSubPr>
                                  <m:ctrlPr>
                                    <a:rPr lang="en-GB" sz="1600" i="1">
                                      <a:solidFill>
                                        <a:srgbClr val="404040"/>
                                      </a:solidFill>
                                      <a:latin typeface="Cambria Math" panose="02040503050406030204" pitchFamily="18" charset="0"/>
                                      <a:cs typeface="Times New Roman" panose="02020603050405020304" pitchFamily="18" charset="0"/>
                                    </a:rPr>
                                  </m:ctrlPr>
                                </m:sSubPr>
                                <m:e>
                                  <m:r>
                                    <a:rPr lang="en-ZA" sz="1600" i="1">
                                      <a:solidFill>
                                        <a:srgbClr val="404040"/>
                                      </a:solidFill>
                                      <a:latin typeface="Cambria Math" panose="02040503050406030204" pitchFamily="18" charset="0"/>
                                      <a:cs typeface="Times New Roman" panose="02020603050405020304" pitchFamily="18" charset="0"/>
                                    </a:rPr>
                                    <m:t>𝑎</m:t>
                                  </m:r>
                                </m:e>
                                <m:sub>
                                  <m:r>
                                    <a:rPr lang="en-ZA" sz="1600" i="1">
                                      <a:solidFill>
                                        <a:srgbClr val="404040"/>
                                      </a:solidFill>
                                      <a:latin typeface="Cambria Math" panose="02040503050406030204" pitchFamily="18" charset="0"/>
                                      <a:cs typeface="Times New Roman" panose="02020603050405020304" pitchFamily="18" charset="0"/>
                                    </a:rPr>
                                    <m:t>33</m:t>
                                  </m:r>
                                </m:sub>
                              </m:sSub>
                            </m:e>
                          </m:mr>
                        </m:m>
                      </m:e>
                    </m:d>
                  </m:oMath>
                </a14:m>
                <a:endParaRPr lang="pt-BR" altLang="en-US"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tabLst>
                    <a:tab pos="269875" algn="l"/>
                  </a:tabLst>
                </a:pPr>
                <a:endParaRPr lang="pt-BR" altLang="en-US"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tabLst>
                    <a:tab pos="269875" algn="l"/>
                  </a:tabLst>
                </a:pPr>
                <a:r>
                  <a:rPr lang="en-GB" sz="1600" dirty="0">
                    <a:latin typeface="Helvetica" panose="020B0604020202020204" pitchFamily="34" charset="0"/>
                    <a:ea typeface="Times New Roman" panose="02020603050405020304" pitchFamily="18" charset="0"/>
                    <a:cs typeface="Times New Roman" panose="02020603050405020304" pitchFamily="18" charset="0"/>
                  </a:rPr>
                  <a:t>To index into a matrix, specify the row, </a:t>
                </a:r>
                <a:r>
                  <a:rPr lang="en-GB" sz="1600" dirty="0">
                    <a:latin typeface="Consolas" panose="020B0609020204030204" pitchFamily="49" charset="0"/>
                    <a:ea typeface="Times New Roman" panose="02020603050405020304" pitchFamily="18" charset="0"/>
                    <a:cs typeface="Times New Roman" panose="02020603050405020304" pitchFamily="18" charset="0"/>
                  </a:rPr>
                  <a:t>r</a:t>
                </a:r>
                <a:r>
                  <a:rPr lang="en-GB" sz="1600" dirty="0">
                    <a:latin typeface="Helvetica" panose="020B0604020202020204" pitchFamily="34" charset="0"/>
                    <a:ea typeface="Times New Roman" panose="02020603050405020304" pitchFamily="18" charset="0"/>
                    <a:cs typeface="Times New Roman" panose="02020603050405020304" pitchFamily="18" charset="0"/>
                  </a:rPr>
                  <a:t>, and column, </a:t>
                </a:r>
                <a:r>
                  <a:rPr lang="en-GB" sz="1600" dirty="0">
                    <a:latin typeface="Consolas" panose="020B0609020204030204" pitchFamily="49" charset="0"/>
                    <a:ea typeface="Times New Roman" panose="02020603050405020304" pitchFamily="18" charset="0"/>
                    <a:cs typeface="Times New Roman" panose="02020603050405020304" pitchFamily="18" charset="0"/>
                  </a:rPr>
                  <a:t>c</a:t>
                </a:r>
                <a:r>
                  <a:rPr lang="en-GB" sz="1600" dirty="0">
                    <a:latin typeface="Helvetica" panose="020B0604020202020204" pitchFamily="34" charset="0"/>
                    <a:ea typeface="Times New Roman" panose="02020603050405020304" pitchFamily="18" charset="0"/>
                    <a:cs typeface="Times New Roman" panose="02020603050405020304" pitchFamily="18" charset="0"/>
                  </a:rPr>
                  <a:t>, numbers of interest using the notation </a:t>
                </a:r>
                <a:r>
                  <a:rPr lang="en-GB" sz="1600" dirty="0" err="1">
                    <a:latin typeface="Consolas" panose="020B0609020204030204" pitchFamily="49" charset="0"/>
                    <a:ea typeface="Times New Roman" panose="02020603050405020304" pitchFamily="18" charset="0"/>
                    <a:cs typeface="Times New Roman" panose="02020603050405020304" pitchFamily="18" charset="0"/>
                  </a:rPr>
                  <a:t>MatrixName</a:t>
                </a:r>
                <a:r>
                  <a:rPr lang="en-GB" sz="1600" dirty="0">
                    <a:latin typeface="Consolas" panose="020B0609020204030204" pitchFamily="49" charset="0"/>
                    <a:ea typeface="Times New Roman" panose="02020603050405020304" pitchFamily="18" charset="0"/>
                    <a:cs typeface="Times New Roman" panose="02020603050405020304" pitchFamily="18" charset="0"/>
                  </a:rPr>
                  <a:t>(r, c).</a:t>
                </a:r>
                <a:endParaRPr lang="pt-BR" altLang="en-US" sz="1600" dirty="0">
                  <a:solidFill>
                    <a:srgbClr val="212121"/>
                  </a:solidFill>
                  <a:latin typeface="Arial Unicode MS"/>
                  <a:ea typeface="Times New Roman" panose="02020603050405020304" pitchFamily="18" charset="0"/>
                  <a:cs typeface="Courier New" panose="02070309020205020404" pitchFamily="49" charset="0"/>
                </a:endParaRPr>
              </a:p>
              <a:p>
                <a:pPr marL="0" indent="0" eaLnBrk="0" fontAlgn="base" hangingPunct="0">
                  <a:lnSpc>
                    <a:spcPct val="100000"/>
                  </a:lnSpc>
                  <a:spcBef>
                    <a:spcPct val="0"/>
                  </a:spcBef>
                  <a:spcAft>
                    <a:spcPct val="0"/>
                  </a:spcAft>
                  <a:buNone/>
                  <a:tabLst>
                    <a:tab pos="981075" algn="l"/>
                  </a:tabLst>
                </a:pPr>
                <a:r>
                  <a:rPr lang="pt-BR" altLang="en-US" sz="1600" dirty="0">
                    <a:solidFill>
                      <a:srgbClr val="212121"/>
                    </a:solidFill>
                    <a:latin typeface="Consolas" panose="020B0609020204030204" pitchFamily="49" charset="0"/>
                    <a:ea typeface="Times New Roman" panose="02020603050405020304" pitchFamily="18" charset="0"/>
                    <a:cs typeface="Courier New" panose="02070309020205020404" pitchFamily="49" charset="0"/>
                  </a:rPr>
                  <a:t>     </a:t>
                </a:r>
                <a:r>
                  <a:rPr lang="en-ZA" altLang="en-US" sz="1600" dirty="0">
                    <a:latin typeface="Consolas" panose="020B0609020204030204" pitchFamily="49" charset="0"/>
                  </a:rPr>
                  <a:t> </a:t>
                </a:r>
              </a:p>
            </p:txBody>
          </p:sp>
        </mc:Choice>
        <mc:Fallback xmlns="">
          <p:sp>
            <p:nvSpPr>
              <p:cNvPr id="11" name="Content Placeholder 10">
                <a:extLst>
                  <a:ext uri="{FF2B5EF4-FFF2-40B4-BE49-F238E27FC236}">
                    <a16:creationId xmlns:a16="http://schemas.microsoft.com/office/drawing/2014/main" id="{5C5DE11D-C34F-1AF3-0E76-2FFB87A30AD9}"/>
                  </a:ext>
                </a:extLst>
              </p:cNvPr>
              <p:cNvSpPr>
                <a:spLocks noGrp="1" noRot="1" noChangeAspect="1" noMove="1" noResize="1" noEditPoints="1" noAdjustHandles="1" noChangeArrowheads="1" noChangeShapeType="1" noTextEdit="1"/>
              </p:cNvSpPr>
              <p:nvPr>
                <p:ph idx="1"/>
              </p:nvPr>
            </p:nvSpPr>
            <p:spPr>
              <a:xfrm>
                <a:off x="1984409" y="1244351"/>
                <a:ext cx="8237619" cy="5112000"/>
              </a:xfrm>
              <a:blipFill>
                <a:blip r:embed="rId2"/>
                <a:stretch>
                  <a:fillRect l="-444" t="-358" r="-370"/>
                </a:stretch>
              </a:blipFill>
            </p:spPr>
            <p:txBody>
              <a:bodyPr/>
              <a:lstStyle/>
              <a:p>
                <a:r>
                  <a:rPr lang="en-US">
                    <a:noFill/>
                  </a:rPr>
                  <a:t> </a:t>
                </a:r>
              </a:p>
            </p:txBody>
          </p:sp>
        </mc:Fallback>
      </mc:AlternateContent>
      <p:sp>
        <p:nvSpPr>
          <p:cNvPr id="12" name="Title 1">
            <a:extLst>
              <a:ext uri="{FF2B5EF4-FFF2-40B4-BE49-F238E27FC236}">
                <a16:creationId xmlns:a16="http://schemas.microsoft.com/office/drawing/2014/main" id="{F64C6983-72D4-5B1B-B0E4-CE7065248827}"/>
              </a:ext>
            </a:extLst>
          </p:cNvPr>
          <p:cNvSpPr>
            <a:spLocks noGrp="1"/>
          </p:cNvSpPr>
          <p:nvPr>
            <p:ph type="title"/>
          </p:nvPr>
        </p:nvSpPr>
        <p:spPr>
          <a:xfrm>
            <a:off x="388307" y="0"/>
            <a:ext cx="2959281" cy="777600"/>
          </a:xfrm>
        </p:spPr>
        <p:txBody>
          <a:bodyPr>
            <a:noAutofit/>
          </a:bodyPr>
          <a:lstStyle/>
          <a:p>
            <a:pPr algn="ctr">
              <a:spcBef>
                <a:spcPts val="700"/>
              </a:spcBef>
              <a:spcAft>
                <a:spcPts val="700"/>
              </a:spcAft>
            </a:pPr>
            <a:r>
              <a:rPr lang="en-GB" sz="3200" b="1" kern="0" dirty="0">
                <a:latin typeface="Times New Roman" panose="02020603050405020304" pitchFamily="18" charset="0"/>
                <a:ea typeface="Times New Roman" panose="02020603050405020304" pitchFamily="18" charset="0"/>
                <a:cs typeface="Times New Roman" panose="02020603050405020304" pitchFamily="18" charset="0"/>
              </a:rPr>
              <a:t>Array</a:t>
            </a:r>
            <a:r>
              <a:rPr lang="en-GB" sz="3200" b="1" dirty="0">
                <a:latin typeface="Helvetica" panose="020B0604020202020204" pitchFamily="34" charset="0"/>
                <a:ea typeface="Times New Roman" panose="02020603050405020304" pitchFamily="18" charset="0"/>
                <a:cs typeface="Times New Roman" panose="02020603050405020304" pitchFamily="18" charset="0"/>
              </a:rPr>
              <a:t> </a:t>
            </a:r>
            <a:r>
              <a:rPr lang="en-GB" sz="3200" b="1" kern="0" dirty="0" smtClean="0">
                <a:latin typeface="Times New Roman" panose="02020603050405020304" pitchFamily="18" charset="0"/>
                <a:ea typeface="Times New Roman" panose="02020603050405020304" pitchFamily="18" charset="0"/>
                <a:cs typeface="Times New Roman" panose="02020603050405020304" pitchFamily="18" charset="0"/>
              </a:rPr>
              <a:t>Indexing</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3" name="Straight Connector 12"/>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4211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FF6285-7D84-0E0E-34CF-49327A1FE454}"/>
              </a:ext>
            </a:extLst>
          </p:cNvPr>
          <p:cNvSpPr/>
          <p:nvPr/>
        </p:nvSpPr>
        <p:spPr>
          <a:xfrm>
            <a:off x="2008471" y="5208986"/>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Rectangle 8">
            <a:extLst>
              <a:ext uri="{FF2B5EF4-FFF2-40B4-BE49-F238E27FC236}">
                <a16:creationId xmlns:a16="http://schemas.microsoft.com/office/drawing/2014/main" id="{4971D45D-E0B1-D22B-9833-C9080EB33E4A}"/>
              </a:ext>
            </a:extLst>
          </p:cNvPr>
          <p:cNvSpPr/>
          <p:nvPr/>
        </p:nvSpPr>
        <p:spPr>
          <a:xfrm>
            <a:off x="2000449" y="3726432"/>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a:extLst>
              <a:ext uri="{FF2B5EF4-FFF2-40B4-BE49-F238E27FC236}">
                <a16:creationId xmlns:a16="http://schemas.microsoft.com/office/drawing/2014/main" id="{1180D0DE-76E3-98F5-4688-715C8ECBD4B6}"/>
              </a:ext>
            </a:extLst>
          </p:cNvPr>
          <p:cNvSpPr/>
          <p:nvPr/>
        </p:nvSpPr>
        <p:spPr>
          <a:xfrm>
            <a:off x="1992427" y="1917450"/>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1984409" y="1238977"/>
                <a:ext cx="8237619" cy="5112000"/>
              </a:xfrm>
            </p:spPr>
            <p:txBody>
              <a:bodyPr>
                <a:normAutofit/>
              </a:bodyPr>
              <a:lstStyle/>
              <a:p>
                <a:pPr marL="0" indent="0" algn="just">
                  <a:lnSpc>
                    <a:spcPct val="107000"/>
                  </a:lnSpc>
                  <a:spcBef>
                    <a:spcPts val="1050"/>
                  </a:spcBef>
                  <a:spcAft>
                    <a:spcPts val="1050"/>
                  </a:spcAft>
                  <a:buNone/>
                </a:pPr>
                <a:r>
                  <a:rPr lang="en-GB" sz="1600" dirty="0">
                    <a:latin typeface="Helvetica" panose="020B0604020202020204" pitchFamily="34" charset="0"/>
                    <a:ea typeface="Times New Roman" panose="02020603050405020304" pitchFamily="18" charset="0"/>
                    <a:cs typeface="Times New Roman" panose="02020603050405020304" pitchFamily="18" charset="0"/>
                  </a:rPr>
                  <a:t>Let us access the element in the first row and the second column of the above matrix, </a:t>
                </a:r>
                <a:r>
                  <a:rPr lang="en-GB" sz="1600" dirty="0">
                    <a:latin typeface="Consolas" panose="020B0609020204030204" pitchFamily="49" charset="0"/>
                    <a:ea typeface="Times New Roman" panose="02020603050405020304" pitchFamily="18" charset="0"/>
                    <a:cs typeface="Times New Roman" panose="02020603050405020304" pitchFamily="18" charset="0"/>
                  </a:rPr>
                  <a:t>A</a:t>
                </a:r>
                <a:r>
                  <a:rPr lang="en-GB" sz="1600" dirty="0">
                    <a:latin typeface="Helvetica" panose="020B0604020202020204" pitchFamily="34" charset="0"/>
                    <a:ea typeface="Times New Roman" panose="02020603050405020304" pitchFamily="18" charset="0"/>
                    <a:cs typeface="Times New Roman" panose="02020603050405020304" pitchFamily="18" charset="0"/>
                  </a:rPr>
                  <a:t> and assign it to a new workspace variable.</a:t>
                </a: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buNone/>
                  <a:tabLst>
                    <a:tab pos="180975" algn="l"/>
                  </a:tabLst>
                </a:pPr>
                <a:r>
                  <a:rPr lang="en-GB"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latin typeface="Consolas" panose="020B0609020204030204" pitchFamily="49" charset="0"/>
                    <a:ea typeface="Times New Roman" panose="02020603050405020304" pitchFamily="18" charset="0"/>
                    <a:cs typeface="Times New Roman" panose="02020603050405020304" pitchFamily="18" charset="0"/>
                  </a:rPr>
                  <a:t>NewWorkspaceVariable_1 = A(1,2)</a:t>
                </a:r>
              </a:p>
              <a:p>
                <a:pPr marL="36195" indent="0">
                  <a:lnSpc>
                    <a:spcPts val="1400"/>
                  </a:lnSpc>
                  <a:spcBef>
                    <a:spcPts val="700"/>
                  </a:spcBef>
                  <a:buNone/>
                  <a:tabLst>
                    <a:tab pos="180975" algn="l"/>
                  </a:tabLst>
                </a:pPr>
                <a:endParaRPr lang="en-GB" sz="1600" dirty="0">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Bef>
                    <a:spcPts val="700"/>
                  </a:spcBef>
                  <a:buNone/>
                  <a:tabLst>
                    <a:tab pos="269875" algn="l"/>
                  </a:tabLst>
                </a:pPr>
                <a:r>
                  <a:rPr lang="en-GB" sz="1600" dirty="0">
                    <a:solidFill>
                      <a:srgbClr val="404040"/>
                    </a:solidFill>
                    <a:latin typeface="Consolas" panose="020B0609020204030204" pitchFamily="49" charset="0"/>
                    <a:ea typeface="Times New Roman" panose="02020603050405020304" pitchFamily="18" charset="0"/>
                    <a:cs typeface="Times New Roman" panose="02020603050405020304" pitchFamily="18" charset="0"/>
                  </a:rPr>
                  <a:t>	NewWorkspaceVariable_1 = </a:t>
                </a:r>
                <a14:m>
                  <m:oMath xmlns:m="http://schemas.openxmlformats.org/officeDocument/2006/math">
                    <m:sSub>
                      <m:sSubPr>
                        <m:ctrlPr>
                          <a:rPr lang="en-GB" sz="1600" i="1">
                            <a:solidFill>
                              <a:srgbClr val="404040"/>
                            </a:solidFill>
                            <a:latin typeface="Cambria Math" panose="02040503050406030204" pitchFamily="18" charset="0"/>
                            <a:cs typeface="Times New Roman" panose="02020603050405020304" pitchFamily="18" charset="0"/>
                          </a:rPr>
                        </m:ctrlPr>
                      </m:sSubPr>
                      <m:e>
                        <m:r>
                          <a:rPr lang="en-ZA" sz="1600" i="1">
                            <a:solidFill>
                              <a:srgbClr val="404040"/>
                            </a:solidFill>
                            <a:latin typeface="Cambria Math" panose="02040503050406030204" pitchFamily="18" charset="0"/>
                            <a:cs typeface="Times New Roman" panose="02020603050405020304" pitchFamily="18" charset="0"/>
                          </a:rPr>
                          <m:t>𝑎</m:t>
                        </m:r>
                      </m:e>
                      <m:sub>
                        <m:r>
                          <a:rPr lang="en-ZA" sz="1600" i="1">
                            <a:solidFill>
                              <a:srgbClr val="404040"/>
                            </a:solidFill>
                            <a:latin typeface="Cambria Math" panose="02040503050406030204" pitchFamily="18" charset="0"/>
                            <a:cs typeface="Times New Roman" panose="02020603050405020304" pitchFamily="18" charset="0"/>
                          </a:rPr>
                          <m:t>12</m:t>
                        </m:r>
                      </m:sub>
                    </m:sSub>
                  </m:oMath>
                </a14:m>
                <a:endParaRPr lang="pt-BR" sz="1600" dirty="0">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Bef>
                    <a:spcPts val="700"/>
                  </a:spcBef>
                  <a:buNone/>
                  <a:tabLst>
                    <a:tab pos="180975" algn="l"/>
                  </a:tabLst>
                </a:pPr>
                <a:endParaRPr lang="pt-BR"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tabLst>
                    <a:tab pos="269875" algn="l"/>
                  </a:tabLst>
                </a:pPr>
                <a:r>
                  <a:rPr lang="en-GB" sz="1600" dirty="0">
                    <a:latin typeface="Helvetica" panose="020B0604020202020204" pitchFamily="34" charset="0"/>
                    <a:ea typeface="Times New Roman" panose="02020603050405020304" pitchFamily="18" charset="0"/>
                    <a:cs typeface="Times New Roman" panose="02020603050405020304" pitchFamily="18" charset="0"/>
                  </a:rPr>
                  <a:t>To extract an entire row or column, use a colon, </a:t>
                </a:r>
                <a:r>
                  <a:rPr lang="en-GB" sz="1600" dirty="0">
                    <a:latin typeface="Consolas" panose="020B0609020204030204" pitchFamily="49" charset="0"/>
                    <a:ea typeface="Times New Roman" panose="02020603050405020304" pitchFamily="18" charset="0"/>
                    <a:cs typeface="Times New Roman" panose="02020603050405020304" pitchFamily="18" charset="0"/>
                  </a:rPr>
                  <a:t>:</a:t>
                </a:r>
                <a:r>
                  <a:rPr lang="en-GB" sz="1600" dirty="0">
                    <a:latin typeface="Helvetica" panose="020B0604020202020204" pitchFamily="34" charset="0"/>
                    <a:ea typeface="Times New Roman" panose="02020603050405020304" pitchFamily="18" charset="0"/>
                    <a:cs typeface="Times New Roman" panose="02020603050405020304" pitchFamily="18" charset="0"/>
                  </a:rPr>
                  <a:t>, instead of specifying the column or row number, for example let us extract the all the columns of row 1:</a:t>
                </a:r>
              </a:p>
              <a:p>
                <a:pPr marL="0" indent="0" eaLnBrk="0" fontAlgn="base" hangingPunct="0">
                  <a:lnSpc>
                    <a:spcPct val="100000"/>
                  </a:lnSpc>
                  <a:spcBef>
                    <a:spcPct val="0"/>
                  </a:spcBef>
                  <a:spcAft>
                    <a:spcPct val="0"/>
                  </a:spcAft>
                  <a:buNone/>
                  <a:tabLst>
                    <a:tab pos="269875" algn="l"/>
                  </a:tabLst>
                </a:pPr>
                <a:endParaRPr lang="pt-BR" sz="1600" dirty="0">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buNone/>
                  <a:tabLst>
                    <a:tab pos="180975" algn="l"/>
                  </a:tabLst>
                </a:pPr>
                <a:r>
                  <a:rPr lang="pt-BR" sz="1600" dirty="0">
                    <a:latin typeface="Consolas" panose="020B0609020204030204" pitchFamily="49" charset="0"/>
                    <a:ea typeface="Times New Roman" panose="02020603050405020304" pitchFamily="18" charset="0"/>
                    <a:cs typeface="Times New Roman" panose="02020603050405020304" pitchFamily="18" charset="0"/>
                  </a:rPr>
                  <a:t>	</a:t>
                </a:r>
                <a:r>
                  <a:rPr lang="en-GB" sz="1600" dirty="0">
                    <a:latin typeface="Consolas" panose="020B0609020204030204" pitchFamily="49" charset="0"/>
                    <a:ea typeface="Times New Roman" panose="02020603050405020304" pitchFamily="18" charset="0"/>
                    <a:cs typeface="Times New Roman" panose="02020603050405020304" pitchFamily="18" charset="0"/>
                  </a:rPr>
                  <a:t>NewWorkspaceVariable_2 = A(1,:)</a:t>
                </a:r>
                <a:endParaRPr lang="pt-BR" sz="1600" dirty="0">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Bef>
                    <a:spcPts val="700"/>
                  </a:spcBef>
                  <a:buNone/>
                  <a:tabLst>
                    <a:tab pos="180975" algn="l"/>
                  </a:tabLst>
                </a:pPr>
                <a:endParaRPr lang="pt-BR" sz="1600" dirty="0">
                  <a:latin typeface="Consolas" panose="020B0609020204030204" pitchFamily="49" charset="0"/>
                  <a:ea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tabLst>
                    <a:tab pos="269875" algn="l"/>
                  </a:tabLst>
                </a:pPr>
                <a:r>
                  <a:rPr lang="en-GB"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404040"/>
                    </a:solidFill>
                    <a:latin typeface="Consolas" panose="020B0609020204030204" pitchFamily="49" charset="0"/>
                    <a:ea typeface="Times New Roman" panose="02020603050405020304" pitchFamily="18" charset="0"/>
                    <a:cs typeface="Times New Roman" panose="02020603050405020304" pitchFamily="18" charset="0"/>
                  </a:rPr>
                  <a:t>NewWorkspaceVariable_2 = </a:t>
                </a:r>
                <a14:m>
                  <m:oMath xmlns:m="http://schemas.openxmlformats.org/officeDocument/2006/math">
                    <m:d>
                      <m:dPr>
                        <m:ctrlPr>
                          <a:rPr lang="en-GB" sz="1600" i="1">
                            <a:solidFill>
                              <a:srgbClr val="404040"/>
                            </a:solidFill>
                            <a:latin typeface="Cambria Math" panose="02040503050406030204" pitchFamily="18" charset="0"/>
                            <a:cs typeface="Times New Roman" panose="02020603050405020304" pitchFamily="18" charset="0"/>
                          </a:rPr>
                        </m:ctrlPr>
                      </m:dPr>
                      <m:e>
                        <m:m>
                          <m:mPr>
                            <m:mcs>
                              <m:mc>
                                <m:mcPr>
                                  <m:count m:val="3"/>
                                  <m:mcJc m:val="center"/>
                                </m:mcPr>
                              </m:mc>
                            </m:mcs>
                            <m:ctrlPr>
                              <a:rPr lang="en-GB" sz="1600" i="1">
                                <a:solidFill>
                                  <a:srgbClr val="404040"/>
                                </a:solidFill>
                                <a:latin typeface="Cambria Math" panose="02040503050406030204" pitchFamily="18" charset="0"/>
                                <a:cs typeface="Times New Roman" panose="02020603050405020304" pitchFamily="18" charset="0"/>
                              </a:rPr>
                            </m:ctrlPr>
                          </m:mPr>
                          <m:mr>
                            <m:e>
                              <m:sSub>
                                <m:sSubPr>
                                  <m:ctrlPr>
                                    <a:rPr lang="en-GB" sz="1600" i="1">
                                      <a:solidFill>
                                        <a:srgbClr val="404040"/>
                                      </a:solidFill>
                                      <a:latin typeface="Cambria Math" panose="02040503050406030204" pitchFamily="18" charset="0"/>
                                      <a:cs typeface="Times New Roman" panose="02020603050405020304" pitchFamily="18" charset="0"/>
                                    </a:rPr>
                                  </m:ctrlPr>
                                </m:sSubPr>
                                <m:e>
                                  <m:r>
                                    <a:rPr lang="en-ZA" sz="1600" i="1">
                                      <a:solidFill>
                                        <a:srgbClr val="404040"/>
                                      </a:solidFill>
                                      <a:latin typeface="Cambria Math" panose="02040503050406030204" pitchFamily="18" charset="0"/>
                                      <a:cs typeface="Times New Roman" panose="02020603050405020304" pitchFamily="18" charset="0"/>
                                    </a:rPr>
                                    <m:t>𝑎</m:t>
                                  </m:r>
                                </m:e>
                                <m:sub>
                                  <m:r>
                                    <a:rPr lang="en-ZA" sz="1600" i="1">
                                      <a:solidFill>
                                        <a:srgbClr val="404040"/>
                                      </a:solidFill>
                                      <a:latin typeface="Cambria Math" panose="02040503050406030204" pitchFamily="18" charset="0"/>
                                      <a:cs typeface="Times New Roman" panose="02020603050405020304" pitchFamily="18" charset="0"/>
                                    </a:rPr>
                                    <m:t>11</m:t>
                                  </m:r>
                                </m:sub>
                              </m:sSub>
                            </m:e>
                            <m:e>
                              <m:sSub>
                                <m:sSubPr>
                                  <m:ctrlPr>
                                    <a:rPr lang="en-GB" sz="1600" i="1">
                                      <a:solidFill>
                                        <a:srgbClr val="404040"/>
                                      </a:solidFill>
                                      <a:latin typeface="Cambria Math" panose="02040503050406030204" pitchFamily="18" charset="0"/>
                                      <a:cs typeface="Times New Roman" panose="02020603050405020304" pitchFamily="18" charset="0"/>
                                    </a:rPr>
                                  </m:ctrlPr>
                                </m:sSubPr>
                                <m:e>
                                  <m:r>
                                    <a:rPr lang="en-ZA" sz="1600" i="1">
                                      <a:solidFill>
                                        <a:srgbClr val="404040"/>
                                      </a:solidFill>
                                      <a:latin typeface="Cambria Math" panose="02040503050406030204" pitchFamily="18" charset="0"/>
                                      <a:cs typeface="Times New Roman" panose="02020603050405020304" pitchFamily="18" charset="0"/>
                                    </a:rPr>
                                    <m:t>𝑎</m:t>
                                  </m:r>
                                </m:e>
                                <m:sub>
                                  <m:r>
                                    <a:rPr lang="en-ZA" sz="1600" i="1">
                                      <a:solidFill>
                                        <a:srgbClr val="404040"/>
                                      </a:solidFill>
                                      <a:latin typeface="Cambria Math" panose="02040503050406030204" pitchFamily="18" charset="0"/>
                                      <a:cs typeface="Times New Roman" panose="02020603050405020304" pitchFamily="18" charset="0"/>
                                    </a:rPr>
                                    <m:t>12</m:t>
                                  </m:r>
                                </m:sub>
                              </m:sSub>
                            </m:e>
                            <m:e>
                              <m:sSub>
                                <m:sSubPr>
                                  <m:ctrlPr>
                                    <a:rPr lang="en-GB" sz="1600" i="1">
                                      <a:solidFill>
                                        <a:srgbClr val="404040"/>
                                      </a:solidFill>
                                      <a:latin typeface="Cambria Math" panose="02040503050406030204" pitchFamily="18" charset="0"/>
                                      <a:cs typeface="Times New Roman" panose="02020603050405020304" pitchFamily="18" charset="0"/>
                                    </a:rPr>
                                  </m:ctrlPr>
                                </m:sSubPr>
                                <m:e>
                                  <m:r>
                                    <a:rPr lang="en-ZA" sz="1600" i="1">
                                      <a:solidFill>
                                        <a:srgbClr val="404040"/>
                                      </a:solidFill>
                                      <a:latin typeface="Cambria Math" panose="02040503050406030204" pitchFamily="18" charset="0"/>
                                      <a:cs typeface="Times New Roman" panose="02020603050405020304" pitchFamily="18" charset="0"/>
                                    </a:rPr>
                                    <m:t>𝑎</m:t>
                                  </m:r>
                                </m:e>
                                <m:sub>
                                  <m:r>
                                    <a:rPr lang="en-ZA" sz="1600" i="1">
                                      <a:solidFill>
                                        <a:srgbClr val="404040"/>
                                      </a:solidFill>
                                      <a:latin typeface="Cambria Math" panose="02040503050406030204" pitchFamily="18" charset="0"/>
                                      <a:cs typeface="Times New Roman" panose="02020603050405020304" pitchFamily="18" charset="0"/>
                                    </a:rPr>
                                    <m:t>13</m:t>
                                  </m:r>
                                </m:sub>
                              </m:sSub>
                            </m:e>
                          </m:mr>
                        </m:m>
                      </m:e>
                    </m:d>
                  </m:oMath>
                </a14:m>
                <a:endParaRPr lang="pt-BR" altLang="en-US"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tabLst>
                    <a:tab pos="269875" algn="l"/>
                  </a:tabLst>
                </a:pPr>
                <a:endParaRPr lang="pt-BR" altLang="en-US"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tabLst>
                    <a:tab pos="269875" algn="l"/>
                  </a:tabLst>
                </a:pPr>
                <a:r>
                  <a:rPr lang="en-GB" sz="1600" dirty="0">
                    <a:latin typeface="Helvetica" panose="020B0604020202020204" pitchFamily="34" charset="0"/>
                    <a:ea typeface="Times New Roman" panose="02020603050405020304" pitchFamily="18" charset="0"/>
                    <a:cs typeface="Times New Roman" panose="02020603050405020304" pitchFamily="18" charset="0"/>
                  </a:rPr>
                  <a:t>In a similar way, let us extract all rows of the second column:</a:t>
                </a:r>
                <a:endParaRPr lang="pt-BR" altLang="en-US"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tabLst>
                    <a:tab pos="269875" algn="l"/>
                  </a:tabLst>
                </a:pPr>
                <a:endParaRPr lang="pt-BR" altLang="en-US"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tabLst>
                    <a:tab pos="182563" algn="l"/>
                  </a:tabLst>
                </a:pPr>
                <a:r>
                  <a:rPr lang="en-GB" sz="1600" dirty="0">
                    <a:latin typeface="Consolas" panose="020B0609020204030204" pitchFamily="49" charset="0"/>
                    <a:ea typeface="Times New Roman" panose="02020603050405020304" pitchFamily="18" charset="0"/>
                    <a:cs typeface="Times New Roman" panose="02020603050405020304" pitchFamily="18" charset="0"/>
                  </a:rPr>
                  <a:t>	NewWorkspaceVariable_3 = A(:,2)</a:t>
                </a:r>
                <a:endParaRPr lang="pt-BR" altLang="en-US"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tabLst>
                    <a:tab pos="269875" algn="l"/>
                  </a:tabLst>
                </a:pPr>
                <a:endParaRPr lang="pt-BR" altLang="en-US"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tabLst>
                    <a:tab pos="269875" algn="l"/>
                  </a:tabLst>
                </a:pPr>
                <a:r>
                  <a:rPr lang="en-GB" sz="1600" dirty="0">
                    <a:solidFill>
                      <a:srgbClr val="404040"/>
                    </a:solidFill>
                    <a:latin typeface="Consolas" panose="020B0609020204030204" pitchFamily="49" charset="0"/>
                    <a:ea typeface="Times New Roman" panose="02020603050405020304" pitchFamily="18" charset="0"/>
                    <a:cs typeface="Times New Roman" panose="02020603050405020304" pitchFamily="18" charset="0"/>
                  </a:rPr>
                  <a:t>	NewWorkspaceVariable_3 = </a:t>
                </a:r>
                <a14:m>
                  <m:oMath xmlns:m="http://schemas.openxmlformats.org/officeDocument/2006/math">
                    <m:d>
                      <m:dPr>
                        <m:ctrlPr>
                          <a:rPr lang="en-GB" sz="1200" i="1">
                            <a:solidFill>
                              <a:srgbClr val="404040"/>
                            </a:solidFill>
                            <a:latin typeface="Cambria Math" panose="02040503050406030204" pitchFamily="18" charset="0"/>
                            <a:cs typeface="Times New Roman" panose="02020603050405020304" pitchFamily="18" charset="0"/>
                          </a:rPr>
                        </m:ctrlPr>
                      </m:dPr>
                      <m:e>
                        <m:m>
                          <m:mPr>
                            <m:mcs>
                              <m:mc>
                                <m:mcPr>
                                  <m:count m:val="1"/>
                                  <m:mcJc m:val="center"/>
                                </m:mcPr>
                              </m:mc>
                            </m:mcs>
                            <m:ctrlPr>
                              <a:rPr lang="en-ZA" sz="1200" i="1">
                                <a:solidFill>
                                  <a:srgbClr val="404040"/>
                                </a:solidFill>
                                <a:latin typeface="Cambria Math" panose="02040503050406030204" pitchFamily="18" charset="0"/>
                                <a:cs typeface="Times New Roman" panose="02020603050405020304" pitchFamily="18" charset="0"/>
                              </a:rPr>
                            </m:ctrlPr>
                          </m:mPr>
                          <m:mr>
                            <m:e>
                              <m:sSub>
                                <m:sSubPr>
                                  <m:ctrlPr>
                                    <a:rPr lang="en-GB" sz="1200" i="1">
                                      <a:solidFill>
                                        <a:srgbClr val="404040"/>
                                      </a:solidFill>
                                      <a:latin typeface="Cambria Math" panose="02040503050406030204" pitchFamily="18" charset="0"/>
                                      <a:cs typeface="Times New Roman" panose="02020603050405020304" pitchFamily="18" charset="0"/>
                                    </a:rPr>
                                  </m:ctrlPr>
                                </m:sSubPr>
                                <m:e>
                                  <m:r>
                                    <a:rPr lang="en-ZA" sz="1200" i="1">
                                      <a:solidFill>
                                        <a:srgbClr val="404040"/>
                                      </a:solidFill>
                                      <a:latin typeface="Cambria Math" panose="02040503050406030204" pitchFamily="18" charset="0"/>
                                      <a:cs typeface="Times New Roman" panose="02020603050405020304" pitchFamily="18" charset="0"/>
                                    </a:rPr>
                                    <m:t>𝑎</m:t>
                                  </m:r>
                                </m:e>
                                <m:sub>
                                  <m:r>
                                    <a:rPr lang="en-ZA" sz="1200" i="1">
                                      <a:solidFill>
                                        <a:srgbClr val="404040"/>
                                      </a:solidFill>
                                      <a:latin typeface="Cambria Math" panose="02040503050406030204" pitchFamily="18" charset="0"/>
                                      <a:cs typeface="Times New Roman" panose="02020603050405020304" pitchFamily="18" charset="0"/>
                                    </a:rPr>
                                    <m:t>11</m:t>
                                  </m:r>
                                </m:sub>
                              </m:sSub>
                            </m:e>
                          </m:mr>
                          <m:mr>
                            <m:e>
                              <m:sSub>
                                <m:sSubPr>
                                  <m:ctrlPr>
                                    <a:rPr lang="en-GB" sz="1200" i="1">
                                      <a:solidFill>
                                        <a:srgbClr val="404040"/>
                                      </a:solidFill>
                                      <a:latin typeface="Cambria Math" panose="02040503050406030204" pitchFamily="18" charset="0"/>
                                      <a:cs typeface="Times New Roman" panose="02020603050405020304" pitchFamily="18" charset="0"/>
                                    </a:rPr>
                                  </m:ctrlPr>
                                </m:sSubPr>
                                <m:e>
                                  <m:r>
                                    <a:rPr lang="en-ZA" sz="1200" i="1">
                                      <a:solidFill>
                                        <a:srgbClr val="404040"/>
                                      </a:solidFill>
                                      <a:latin typeface="Cambria Math" panose="02040503050406030204" pitchFamily="18" charset="0"/>
                                      <a:cs typeface="Times New Roman" panose="02020603050405020304" pitchFamily="18" charset="0"/>
                                    </a:rPr>
                                    <m:t>𝑎</m:t>
                                  </m:r>
                                </m:e>
                                <m:sub>
                                  <m:r>
                                    <a:rPr lang="en-ZA" sz="1200" i="1">
                                      <a:solidFill>
                                        <a:srgbClr val="404040"/>
                                      </a:solidFill>
                                      <a:latin typeface="Cambria Math" panose="02040503050406030204" pitchFamily="18" charset="0"/>
                                      <a:cs typeface="Times New Roman" panose="02020603050405020304" pitchFamily="18" charset="0"/>
                                    </a:rPr>
                                    <m:t>12</m:t>
                                  </m:r>
                                </m:sub>
                              </m:sSub>
                            </m:e>
                          </m:mr>
                          <m:mr>
                            <m:e>
                              <m:sSub>
                                <m:sSubPr>
                                  <m:ctrlPr>
                                    <a:rPr lang="en-GB" sz="1200" i="1">
                                      <a:solidFill>
                                        <a:srgbClr val="404040"/>
                                      </a:solidFill>
                                      <a:latin typeface="Cambria Math" panose="02040503050406030204" pitchFamily="18" charset="0"/>
                                      <a:cs typeface="Times New Roman" panose="02020603050405020304" pitchFamily="18" charset="0"/>
                                    </a:rPr>
                                  </m:ctrlPr>
                                </m:sSubPr>
                                <m:e>
                                  <m:r>
                                    <a:rPr lang="en-ZA" sz="1200" i="1">
                                      <a:solidFill>
                                        <a:srgbClr val="404040"/>
                                      </a:solidFill>
                                      <a:latin typeface="Cambria Math" panose="02040503050406030204" pitchFamily="18" charset="0"/>
                                      <a:cs typeface="Times New Roman" panose="02020603050405020304" pitchFamily="18" charset="0"/>
                                    </a:rPr>
                                    <m:t>𝑎</m:t>
                                  </m:r>
                                </m:e>
                                <m:sub>
                                  <m:r>
                                    <a:rPr lang="en-ZA" sz="1200" i="1">
                                      <a:solidFill>
                                        <a:srgbClr val="404040"/>
                                      </a:solidFill>
                                      <a:latin typeface="Cambria Math" panose="02040503050406030204" pitchFamily="18" charset="0"/>
                                      <a:cs typeface="Times New Roman" panose="02020603050405020304" pitchFamily="18" charset="0"/>
                                    </a:rPr>
                                    <m:t>13</m:t>
                                  </m:r>
                                </m:sub>
                              </m:sSub>
                            </m:e>
                          </m:mr>
                        </m:m>
                      </m:e>
                    </m:d>
                  </m:oMath>
                </a14:m>
                <a:r>
                  <a:rPr lang="pt-BR" altLang="en-US" sz="1600" dirty="0">
                    <a:solidFill>
                      <a:srgbClr val="212121"/>
                    </a:solidFill>
                    <a:latin typeface="Consolas" panose="020B0609020204030204" pitchFamily="49" charset="0"/>
                    <a:ea typeface="Times New Roman" panose="02020603050405020304" pitchFamily="18" charset="0"/>
                    <a:cs typeface="Courier New" panose="02070309020205020404" pitchFamily="49" charset="0"/>
                  </a:rPr>
                  <a:t>    </a:t>
                </a:r>
                <a:r>
                  <a:rPr lang="en-ZA" altLang="en-US" sz="1600" dirty="0">
                    <a:latin typeface="Consolas" panose="020B0609020204030204" pitchFamily="49" charset="0"/>
                  </a:rPr>
                  <a:t> </a:t>
                </a:r>
              </a:p>
            </p:txBody>
          </p:sp>
        </mc:Choice>
        <mc:Fallback xmlns="">
          <p:sp>
            <p:nvSpPr>
              <p:cNvPr id="11" name="Content Placeholder 10">
                <a:extLst>
                  <a:ext uri="{FF2B5EF4-FFF2-40B4-BE49-F238E27FC236}">
                    <a16:creationId xmlns:a16="http://schemas.microsoft.com/office/drawing/2014/main" id="{5C5DE11D-C34F-1AF3-0E76-2FFB87A30AD9}"/>
                  </a:ext>
                </a:extLst>
              </p:cNvPr>
              <p:cNvSpPr>
                <a:spLocks noGrp="1" noRot="1" noChangeAspect="1" noMove="1" noResize="1" noEditPoints="1" noAdjustHandles="1" noChangeArrowheads="1" noChangeShapeType="1" noTextEdit="1"/>
              </p:cNvSpPr>
              <p:nvPr>
                <p:ph idx="1"/>
              </p:nvPr>
            </p:nvSpPr>
            <p:spPr>
              <a:xfrm>
                <a:off x="1984409" y="1238977"/>
                <a:ext cx="8237619" cy="5112000"/>
              </a:xfrm>
              <a:blipFill>
                <a:blip r:embed="rId2"/>
                <a:stretch>
                  <a:fillRect l="-444" t="-358" r="-370"/>
                </a:stretch>
              </a:blipFill>
            </p:spPr>
            <p:txBody>
              <a:bodyPr/>
              <a:lstStyle/>
              <a:p>
                <a:r>
                  <a:rPr lang="en-US">
                    <a:noFill/>
                  </a:rPr>
                  <a:t> </a:t>
                </a:r>
              </a:p>
            </p:txBody>
          </p:sp>
        </mc:Fallback>
      </mc:AlternateContent>
      <p:sp>
        <p:nvSpPr>
          <p:cNvPr id="12" name="Title 1">
            <a:extLst>
              <a:ext uri="{FF2B5EF4-FFF2-40B4-BE49-F238E27FC236}">
                <a16:creationId xmlns:a16="http://schemas.microsoft.com/office/drawing/2014/main" id="{F64C6983-72D4-5B1B-B0E4-CE7065248827}"/>
              </a:ext>
            </a:extLst>
          </p:cNvPr>
          <p:cNvSpPr>
            <a:spLocks noGrp="1"/>
          </p:cNvSpPr>
          <p:nvPr>
            <p:ph type="title"/>
          </p:nvPr>
        </p:nvSpPr>
        <p:spPr>
          <a:xfrm>
            <a:off x="388307" y="0"/>
            <a:ext cx="2959281" cy="777600"/>
          </a:xfrm>
        </p:spPr>
        <p:txBody>
          <a:bodyPr>
            <a:noAutofit/>
          </a:bodyPr>
          <a:lstStyle/>
          <a:p>
            <a:pPr algn="ctr">
              <a:spcBef>
                <a:spcPts val="700"/>
              </a:spcBef>
              <a:spcAft>
                <a:spcPts val="700"/>
              </a:spcAft>
            </a:pPr>
            <a:r>
              <a:rPr lang="en-GB" sz="3200" b="1" kern="0" dirty="0">
                <a:latin typeface="Times New Roman" panose="02020603050405020304" pitchFamily="18" charset="0"/>
                <a:ea typeface="Times New Roman" panose="02020603050405020304" pitchFamily="18" charset="0"/>
                <a:cs typeface="Times New Roman" panose="02020603050405020304" pitchFamily="18" charset="0"/>
              </a:rPr>
              <a:t>Array</a:t>
            </a:r>
            <a:r>
              <a:rPr lang="en-GB" sz="3200" b="1" dirty="0">
                <a:latin typeface="Helvetica" panose="020B0604020202020204" pitchFamily="34" charset="0"/>
                <a:ea typeface="Times New Roman" panose="02020603050405020304" pitchFamily="18" charset="0"/>
                <a:cs typeface="Times New Roman" panose="02020603050405020304" pitchFamily="18" charset="0"/>
              </a:rPr>
              <a:t> </a:t>
            </a:r>
            <a:r>
              <a:rPr lang="en-GB" sz="3200" b="1" kern="0" dirty="0" smtClean="0">
                <a:latin typeface="Times New Roman" panose="02020603050405020304" pitchFamily="18" charset="0"/>
                <a:ea typeface="Times New Roman" panose="02020603050405020304" pitchFamily="18" charset="0"/>
                <a:cs typeface="Times New Roman" panose="02020603050405020304" pitchFamily="18" charset="0"/>
              </a:rPr>
              <a:t>Indexing</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3" name="Straight Connector 12"/>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5813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973925E-A732-6BBA-E3F4-6F3FB54599AA}"/>
              </a:ext>
            </a:extLst>
          </p:cNvPr>
          <p:cNvSpPr>
            <a:spLocks noGrp="1"/>
          </p:cNvSpPr>
          <p:nvPr>
            <p:ph idx="1"/>
          </p:nvPr>
        </p:nvSpPr>
        <p:spPr>
          <a:xfrm>
            <a:off x="277788" y="1084979"/>
            <a:ext cx="8229600" cy="5112000"/>
          </a:xfrm>
        </p:spPr>
        <p:txBody>
          <a:bodyPr>
            <a:noAutofit/>
          </a:bodyPr>
          <a:lstStyle/>
          <a:p>
            <a:pPr marL="0" indent="0">
              <a:lnSpc>
                <a:spcPct val="107000"/>
              </a:lnSpc>
              <a:spcBef>
                <a:spcPts val="1050"/>
              </a:spcBef>
              <a:spcAft>
                <a:spcPts val="1050"/>
              </a:spcAft>
              <a:buNone/>
            </a:pPr>
            <a:r>
              <a:rPr lang="en-ZA" sz="2000" dirty="0">
                <a:latin typeface="Times New Roman" panose="02020603050405020304" pitchFamily="18" charset="0"/>
                <a:ea typeface="Times New Roman" panose="02020603050405020304" pitchFamily="18" charset="0"/>
                <a:cs typeface="Times New Roman" panose="02020603050405020304" pitchFamily="18" charset="0"/>
              </a:rPr>
              <a:t>To display documentation on a particular function, type the word "doc" and the name of the function:</a:t>
            </a:r>
          </a:p>
          <a:p>
            <a:pPr marL="36195" indent="0">
              <a:lnSpc>
                <a:spcPts val="1400"/>
              </a:lnSpc>
              <a:spcBef>
                <a:spcPts val="700"/>
              </a:spcBef>
              <a:spcAft>
                <a:spcPts val="700"/>
              </a:spcAft>
              <a:buNone/>
              <a:tabLst>
                <a:tab pos="266700" algn="l"/>
              </a:tabLst>
            </a:pPr>
            <a:r>
              <a:rPr lang="en-ZA"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doc </a:t>
            </a:r>
            <a:r>
              <a:rPr lang="en-ZA" sz="2000" dirty="0" smtClean="0">
                <a:solidFill>
                  <a:srgbClr val="A709F5"/>
                </a:solidFill>
                <a:latin typeface="Times New Roman" panose="02020603050405020304" pitchFamily="18" charset="0"/>
                <a:ea typeface="Times New Roman" panose="02020603050405020304" pitchFamily="18" charset="0"/>
                <a:cs typeface="Times New Roman" panose="02020603050405020304" pitchFamily="18" charset="0"/>
              </a:rPr>
              <a:t>plot</a:t>
            </a:r>
            <a:endParaRPr lang="en-ZA"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ZA" sz="2000" dirty="0">
                <a:latin typeface="Times New Roman" panose="02020603050405020304" pitchFamily="18" charset="0"/>
                <a:ea typeface="Times New Roman" panose="02020603050405020304" pitchFamily="18" charset="0"/>
                <a:cs typeface="Times New Roman" panose="02020603050405020304" pitchFamily="18" charset="0"/>
              </a:rPr>
              <a:t>For quick help on the function in the Command Window, type </a:t>
            </a:r>
          </a:p>
          <a:p>
            <a:pPr marL="36195" indent="0">
              <a:lnSpc>
                <a:spcPts val="1400"/>
              </a:lnSpc>
              <a:spcBef>
                <a:spcPts val="700"/>
              </a:spcBef>
              <a:spcAft>
                <a:spcPts val="700"/>
              </a:spcAft>
              <a:buNone/>
              <a:tabLst>
                <a:tab pos="266700" algn="l"/>
              </a:tabLst>
            </a:pPr>
            <a:r>
              <a:rPr lang="en-ZA"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help </a:t>
            </a:r>
            <a:r>
              <a:rPr lang="en-ZA" sz="2000" dirty="0" smtClean="0">
                <a:solidFill>
                  <a:srgbClr val="A709F5"/>
                </a:solidFill>
                <a:latin typeface="Times New Roman" panose="02020603050405020304" pitchFamily="18" charset="0"/>
                <a:ea typeface="Times New Roman" panose="02020603050405020304" pitchFamily="18" charset="0"/>
                <a:cs typeface="Times New Roman" panose="02020603050405020304" pitchFamily="18" charset="0"/>
              </a:rPr>
              <a:t>plot</a:t>
            </a:r>
            <a:endParaRPr lang="en-ZA"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ZA" sz="2000" dirty="0">
                <a:latin typeface="Times New Roman" panose="02020603050405020304" pitchFamily="18" charset="0"/>
                <a:ea typeface="Times New Roman" panose="02020603050405020304" pitchFamily="18" charset="0"/>
                <a:cs typeface="Times New Roman" panose="02020603050405020304" pitchFamily="18" charset="0"/>
              </a:rPr>
              <a:t>The MATLAB Help browser opens to the appropriate documentation. If you want to search or browse the documentation, enter </a:t>
            </a:r>
          </a:p>
          <a:p>
            <a:pPr marL="36195" indent="0">
              <a:lnSpc>
                <a:spcPts val="1400"/>
              </a:lnSpc>
              <a:spcBef>
                <a:spcPts val="700"/>
              </a:spcBef>
              <a:spcAft>
                <a:spcPts val="700"/>
              </a:spcAft>
              <a:buNone/>
              <a:tabLst>
                <a:tab pos="266700" algn="l"/>
              </a:tabLst>
            </a:pPr>
            <a:r>
              <a:rPr lang="en-ZA"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doc </a:t>
            </a:r>
            <a:endParaRPr lang="en-ZA"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ZA" sz="2000" dirty="0">
                <a:latin typeface="Times New Roman" panose="02020603050405020304" pitchFamily="18" charset="0"/>
                <a:ea typeface="Times New Roman" panose="02020603050405020304" pitchFamily="18" charset="0"/>
                <a:cs typeface="Times New Roman" panose="02020603050405020304" pitchFamily="18" charset="0"/>
              </a:rPr>
              <a:t>to open the Help browser to its main page. You can then search by keywords or browse by topic.</a:t>
            </a:r>
          </a:p>
        </p:txBody>
      </p:sp>
      <p:sp>
        <p:nvSpPr>
          <p:cNvPr id="5" name="Title 1">
            <a:extLst>
              <a:ext uri="{FF2B5EF4-FFF2-40B4-BE49-F238E27FC236}">
                <a16:creationId xmlns:a16="http://schemas.microsoft.com/office/drawing/2014/main" id="{F64C6983-72D4-5B1B-B0E4-CE7065248827}"/>
              </a:ext>
            </a:extLst>
          </p:cNvPr>
          <p:cNvSpPr>
            <a:spLocks noGrp="1"/>
          </p:cNvSpPr>
          <p:nvPr>
            <p:ph type="title"/>
          </p:nvPr>
        </p:nvSpPr>
        <p:spPr>
          <a:xfrm>
            <a:off x="388306" y="0"/>
            <a:ext cx="3935499" cy="777600"/>
          </a:xfrm>
        </p:spPr>
        <p:txBody>
          <a:bodyPr>
            <a:noAutofit/>
          </a:bodyPr>
          <a:lstStyle/>
          <a:p>
            <a:pPr algn="ctr">
              <a:spcBef>
                <a:spcPts val="700"/>
              </a:spcBef>
              <a:spcAft>
                <a:spcPts val="700"/>
              </a:spcAft>
            </a:pPr>
            <a:r>
              <a:rPr lang="en-ZA" sz="3200" b="1" dirty="0" smtClean="0">
                <a:latin typeface="Times New Roman" panose="02020603050405020304" pitchFamily="18" charset="0"/>
                <a:ea typeface="Times New Roman" panose="02020603050405020304" pitchFamily="18" charset="0"/>
                <a:cs typeface="Times New Roman" panose="02020603050405020304" pitchFamily="18" charset="0"/>
              </a:rPr>
              <a:t>How to use help?</a:t>
            </a:r>
            <a:endParaRPr lang="en-ZA" sz="3200" b="1"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88836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80D0DE-76E3-98F5-4688-715C8ECBD4B6}"/>
              </a:ext>
            </a:extLst>
          </p:cNvPr>
          <p:cNvSpPr/>
          <p:nvPr/>
        </p:nvSpPr>
        <p:spPr>
          <a:xfrm>
            <a:off x="1973177" y="2823883"/>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1984409" y="1244351"/>
            <a:ext cx="8237619" cy="5112000"/>
          </a:xfrm>
        </p:spPr>
        <p:txBody>
          <a:bodyPr>
            <a:normAutofit/>
          </a:bodyPr>
          <a:lstStyle/>
          <a:p>
            <a:pPr marL="0" indent="0" algn="just">
              <a:lnSpc>
                <a:spcPct val="107000"/>
              </a:lnSpc>
              <a:spcBef>
                <a:spcPts val="1050"/>
              </a:spcBef>
              <a:spcAft>
                <a:spcPts val="105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When referencing rows or columns, MATLAB interprets a colon as all the rows or columns (as seen above). Sometimes only specific elements of the array are required, so being able to specify this in a single command is useful. MATLAB allows referencing elements in an array by specifying the indices/positions in an array, for example let us extract the elements from column </a:t>
            </a:r>
            <a:r>
              <a:rPr lang="en-ZA" sz="1600" dirty="0">
                <a:latin typeface="Consolas" panose="020B0609020204030204" pitchFamily="49" charset="0"/>
                <a:ea typeface="Times New Roman" panose="02020603050405020304" pitchFamily="18" charset="0"/>
                <a:cs typeface="Times New Roman" panose="02020603050405020304" pitchFamily="18" charset="0"/>
              </a:rPr>
              <a:t>2</a:t>
            </a:r>
            <a:r>
              <a:rPr lang="en-ZA" sz="1600" dirty="0">
                <a:latin typeface="Helvetica" panose="020B0604020202020204" pitchFamily="34" charset="0"/>
                <a:ea typeface="Times New Roman" panose="02020603050405020304" pitchFamily="18" charset="0"/>
                <a:cs typeface="Times New Roman" panose="02020603050405020304" pitchFamily="18" charset="0"/>
              </a:rPr>
              <a:t> until the last column, of row </a:t>
            </a:r>
            <a:r>
              <a:rPr lang="en-ZA" sz="1600" dirty="0">
                <a:latin typeface="Consolas" panose="020B0609020204030204" pitchFamily="49" charset="0"/>
                <a:ea typeface="Times New Roman" panose="02020603050405020304" pitchFamily="18" charset="0"/>
                <a:cs typeface="Times New Roman" panose="02020603050405020304" pitchFamily="18" charset="0"/>
              </a:rPr>
              <a:t>1</a:t>
            </a:r>
            <a:r>
              <a:rPr lang="en-ZA" sz="1600" dirty="0">
                <a:latin typeface="Helvetica" panose="020B0604020202020204" pitchFamily="34" charset="0"/>
                <a:ea typeface="Times New Roman" panose="02020603050405020304" pitchFamily="18" charset="0"/>
                <a:cs typeface="Times New Roman" panose="02020603050405020304" pitchFamily="18" charset="0"/>
              </a:rPr>
              <a:t> in matrix </a:t>
            </a:r>
            <a:r>
              <a:rPr lang="en-ZA" sz="1600" dirty="0">
                <a:latin typeface="Consolas" panose="020B0609020204030204" pitchFamily="49" charset="0"/>
                <a:ea typeface="Times New Roman" panose="02020603050405020304" pitchFamily="18" charset="0"/>
                <a:cs typeface="Times New Roman" panose="02020603050405020304" pitchFamily="18" charset="0"/>
              </a:rPr>
              <a:t>A</a:t>
            </a:r>
            <a:r>
              <a:rPr lang="en-ZA" sz="1600" dirty="0">
                <a:latin typeface="Helvetica" panose="020B0604020202020204" pitchFamily="34" charset="0"/>
                <a:ea typeface="Times New Roman" panose="02020603050405020304" pitchFamily="18" charset="0"/>
                <a:cs typeface="Times New Roman" panose="02020603050405020304" pitchFamily="18" charset="0"/>
              </a:rPr>
              <a:t>: </a:t>
            </a:r>
          </a:p>
          <a:p>
            <a:pPr marL="0" indent="0" algn="just">
              <a:lnSpc>
                <a:spcPct val="107000"/>
              </a:lnSpc>
              <a:spcBef>
                <a:spcPts val="1050"/>
              </a:spcBef>
              <a:spcAft>
                <a:spcPts val="1050"/>
              </a:spcAft>
              <a:buNone/>
              <a:tabLst>
                <a:tab pos="182563" algn="l"/>
              </a:tabLst>
            </a:pPr>
            <a:r>
              <a:rPr lang="en-ZA" sz="1600" dirty="0">
                <a:latin typeface="Consolas" panose="020B0609020204030204" pitchFamily="49" charset="0"/>
                <a:ea typeface="Times New Roman" panose="02020603050405020304" pitchFamily="18" charset="0"/>
                <a:cs typeface="Times New Roman" panose="02020603050405020304" pitchFamily="18" charset="0"/>
              </a:rPr>
              <a:t>	NewWorkspaceVariable_4 = A(1,2:end)</a:t>
            </a:r>
          </a:p>
          <a:p>
            <a:pPr marL="0" indent="0" algn="just">
              <a:lnSpc>
                <a:spcPct val="107000"/>
              </a:lnSpc>
              <a:spcBef>
                <a:spcPts val="1050"/>
              </a:spcBef>
              <a:spcAft>
                <a:spcPts val="1050"/>
              </a:spcAft>
              <a:buNone/>
              <a:tabLst>
                <a:tab pos="87313" algn="l"/>
                <a:tab pos="269875" algn="l"/>
              </a:tabLst>
            </a:pPr>
            <a:r>
              <a:rPr lang="en-ZA" sz="1600" dirty="0">
                <a:latin typeface="Consolas" panose="020B0609020204030204" pitchFamily="49" charset="0"/>
                <a:ea typeface="Times New Roman" panose="02020603050405020304" pitchFamily="18" charset="0"/>
                <a:cs typeface="Times New Roman" panose="02020603050405020304" pitchFamily="18" charset="0"/>
              </a:rPr>
              <a:t>		NewWorkspaceVariable_4 =  </a:t>
            </a:r>
          </a:p>
          <a:p>
            <a:pPr marL="0" indent="0" algn="just">
              <a:lnSpc>
                <a:spcPct val="107000"/>
              </a:lnSpc>
              <a:spcBef>
                <a:spcPts val="1050"/>
              </a:spcBef>
              <a:spcAft>
                <a:spcPts val="105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You'll notice that instead of specifying the end index value, </a:t>
            </a:r>
            <a:r>
              <a:rPr lang="en-ZA" sz="1600" dirty="0">
                <a:latin typeface="Consolas" panose="020B0609020204030204" pitchFamily="49" charset="0"/>
                <a:ea typeface="Times New Roman" panose="02020603050405020304" pitchFamily="18" charset="0"/>
                <a:cs typeface="Times New Roman" panose="02020603050405020304" pitchFamily="18" charset="0"/>
              </a:rPr>
              <a:t>3</a:t>
            </a:r>
            <a:r>
              <a:rPr lang="en-ZA" sz="1600" dirty="0">
                <a:latin typeface="Helvetica" panose="020B0604020202020204" pitchFamily="34" charset="0"/>
                <a:ea typeface="Times New Roman" panose="02020603050405020304" pitchFamily="18" charset="0"/>
                <a:cs typeface="Times New Roman" panose="02020603050405020304" pitchFamily="18" charset="0"/>
              </a:rPr>
              <a:t>, the syntax end was used. This is a convenient way to index the last element in an array without first determining its value, and this approach to coding assists with code readability. </a:t>
            </a:r>
          </a:p>
        </p:txBody>
      </p:sp>
      <p:pic>
        <p:nvPicPr>
          <p:cNvPr id="17" name="Picture 16">
            <a:extLst>
              <a:ext uri="{FF2B5EF4-FFF2-40B4-BE49-F238E27FC236}">
                <a16:creationId xmlns:a16="http://schemas.microsoft.com/office/drawing/2014/main" id="{749B725D-DC85-0B44-3E5B-812E34C5531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63618" y="3428355"/>
            <a:ext cx="648000" cy="216000"/>
          </a:xfrm>
          <a:prstGeom prst="rect">
            <a:avLst/>
          </a:prstGeom>
          <a:noFill/>
          <a:ln>
            <a:noFill/>
          </a:ln>
        </p:spPr>
      </p:pic>
      <p:sp>
        <p:nvSpPr>
          <p:cNvPr id="12" name="Title 1">
            <a:extLst>
              <a:ext uri="{FF2B5EF4-FFF2-40B4-BE49-F238E27FC236}">
                <a16:creationId xmlns:a16="http://schemas.microsoft.com/office/drawing/2014/main" id="{F64C6983-72D4-5B1B-B0E4-CE7065248827}"/>
              </a:ext>
            </a:extLst>
          </p:cNvPr>
          <p:cNvSpPr>
            <a:spLocks noGrp="1"/>
          </p:cNvSpPr>
          <p:nvPr>
            <p:ph type="title"/>
          </p:nvPr>
        </p:nvSpPr>
        <p:spPr>
          <a:xfrm>
            <a:off x="388307" y="0"/>
            <a:ext cx="2959281" cy="777600"/>
          </a:xfrm>
        </p:spPr>
        <p:txBody>
          <a:bodyPr>
            <a:noAutofit/>
          </a:bodyPr>
          <a:lstStyle/>
          <a:p>
            <a:pPr algn="ctr">
              <a:spcBef>
                <a:spcPts val="700"/>
              </a:spcBef>
              <a:spcAft>
                <a:spcPts val="700"/>
              </a:spcAft>
            </a:pPr>
            <a:r>
              <a:rPr lang="en-GB" sz="3200" b="1" kern="0" dirty="0">
                <a:latin typeface="Times New Roman" panose="02020603050405020304" pitchFamily="18" charset="0"/>
                <a:ea typeface="Times New Roman" panose="02020603050405020304" pitchFamily="18" charset="0"/>
                <a:cs typeface="Times New Roman" panose="02020603050405020304" pitchFamily="18" charset="0"/>
              </a:rPr>
              <a:t>Array</a:t>
            </a:r>
            <a:r>
              <a:rPr lang="en-GB" sz="3200" b="1" dirty="0">
                <a:latin typeface="Helvetica" panose="020B0604020202020204" pitchFamily="34" charset="0"/>
                <a:ea typeface="Times New Roman" panose="02020603050405020304" pitchFamily="18" charset="0"/>
                <a:cs typeface="Times New Roman" panose="02020603050405020304" pitchFamily="18" charset="0"/>
              </a:rPr>
              <a:t> </a:t>
            </a:r>
            <a:r>
              <a:rPr lang="en-GB" sz="3200" b="1" kern="0" dirty="0" smtClean="0">
                <a:latin typeface="Times New Roman" panose="02020603050405020304" pitchFamily="18" charset="0"/>
                <a:ea typeface="Times New Roman" panose="02020603050405020304" pitchFamily="18" charset="0"/>
                <a:cs typeface="Times New Roman" panose="02020603050405020304" pitchFamily="18" charset="0"/>
              </a:rPr>
              <a:t>Indexing</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3" name="Straight Connector 12"/>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44240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80D0DE-76E3-98F5-4688-715C8ECBD4B6}"/>
              </a:ext>
            </a:extLst>
          </p:cNvPr>
          <p:cNvSpPr/>
          <p:nvPr/>
        </p:nvSpPr>
        <p:spPr>
          <a:xfrm>
            <a:off x="1973177" y="3069687"/>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1984409" y="1244351"/>
            <a:ext cx="8237619" cy="5112000"/>
          </a:xfrm>
        </p:spPr>
        <p:txBody>
          <a:bodyPr>
            <a:normAutofit/>
          </a:bodyPr>
          <a:lstStyle/>
          <a:p>
            <a:pPr marL="0" indent="0" algn="just">
              <a:lnSpc>
                <a:spcPct val="107000"/>
              </a:lnSpc>
              <a:spcBef>
                <a:spcPts val="1050"/>
              </a:spcBef>
              <a:spcAft>
                <a:spcPts val="105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So far, we have covered how to reference from an array to create a new workspace variable. Now, we will consider how to replace/overwrite an element in an array. As we references a row and column above when extracting the element value, we now use assignment to that element value, i.e. the matrix reference will be on the left-hand side of the equals sign </a:t>
            </a:r>
            <a:r>
              <a:rPr lang="en-ZA" sz="1600" dirty="0" err="1">
                <a:latin typeface="Consolas" panose="020B0609020204030204" pitchFamily="49" charset="0"/>
                <a:ea typeface="Times New Roman" panose="02020603050405020304" pitchFamily="18" charset="0"/>
                <a:cs typeface="Times New Roman" panose="02020603050405020304" pitchFamily="18" charset="0"/>
              </a:rPr>
              <a:t>MatrixName</a:t>
            </a:r>
            <a:r>
              <a:rPr lang="en-ZA" sz="1600" dirty="0">
                <a:latin typeface="Consolas" panose="020B0609020204030204" pitchFamily="49" charset="0"/>
                <a:ea typeface="Times New Roman" panose="02020603050405020304" pitchFamily="18" charset="0"/>
                <a:cs typeface="Times New Roman" panose="02020603050405020304" pitchFamily="18" charset="0"/>
              </a:rPr>
              <a:t>(r, c) = value</a:t>
            </a:r>
            <a:r>
              <a:rPr lang="en-ZA" sz="1600" dirty="0">
                <a:latin typeface="Helvetica" panose="020B0604020202020204" pitchFamily="34" charset="0"/>
                <a:ea typeface="Times New Roman" panose="02020603050405020304" pitchFamily="18" charset="0"/>
                <a:cs typeface="Times New Roman" panose="02020603050405020304" pitchFamily="18" charset="0"/>
              </a:rPr>
              <a:t>. Let us replace the element in column </a:t>
            </a:r>
            <a:r>
              <a:rPr lang="en-ZA" sz="1600" dirty="0">
                <a:latin typeface="Consolas" panose="020B0609020204030204" pitchFamily="49" charset="0"/>
                <a:ea typeface="Times New Roman" panose="02020603050405020304" pitchFamily="18" charset="0"/>
                <a:cs typeface="Times New Roman" panose="02020603050405020304" pitchFamily="18" charset="0"/>
              </a:rPr>
              <a:t>3</a:t>
            </a:r>
            <a:r>
              <a:rPr lang="en-ZA" sz="1600" dirty="0">
                <a:latin typeface="Helvetica" panose="020B0604020202020204" pitchFamily="34" charset="0"/>
                <a:ea typeface="Times New Roman" panose="02020603050405020304" pitchFamily="18" charset="0"/>
                <a:cs typeface="Times New Roman" panose="02020603050405020304" pitchFamily="18" charset="0"/>
              </a:rPr>
              <a:t> of the first row with the value </a:t>
            </a:r>
            <a:r>
              <a:rPr lang="en-ZA" sz="1600" dirty="0">
                <a:latin typeface="Consolas" panose="020B0609020204030204" pitchFamily="49" charset="0"/>
                <a:ea typeface="Times New Roman" panose="02020603050405020304" pitchFamily="18" charset="0"/>
                <a:cs typeface="Times New Roman" panose="02020603050405020304" pitchFamily="18" charset="0"/>
              </a:rPr>
              <a:t>10</a:t>
            </a:r>
            <a:r>
              <a:rPr lang="en-ZA" sz="1600" dirty="0">
                <a:latin typeface="Helvetica" panose="020B0604020202020204" pitchFamily="34" charset="0"/>
                <a:ea typeface="Times New Roman" panose="02020603050405020304" pitchFamily="18" charset="0"/>
                <a:cs typeface="Times New Roman" panose="02020603050405020304" pitchFamily="18" charset="0"/>
              </a:rPr>
              <a:t>: </a:t>
            </a:r>
          </a:p>
          <a:p>
            <a:pPr marL="0" indent="0" algn="just">
              <a:lnSpc>
                <a:spcPct val="107000"/>
              </a:lnSpc>
              <a:spcBef>
                <a:spcPts val="1050"/>
              </a:spcBef>
              <a:spcAft>
                <a:spcPts val="1050"/>
              </a:spcAft>
              <a:buNone/>
            </a:pPr>
            <a:r>
              <a:rPr lang="en-ZA" sz="1600" dirty="0">
                <a:latin typeface="Consolas" panose="020B0609020204030204" pitchFamily="49" charset="0"/>
                <a:ea typeface="Times New Roman" panose="02020603050405020304" pitchFamily="18" charset="0"/>
                <a:cs typeface="Times New Roman" panose="02020603050405020304" pitchFamily="18" charset="0"/>
              </a:rPr>
              <a:t>A(1,3)=10</a:t>
            </a:r>
          </a:p>
          <a:p>
            <a:pPr marL="0" indent="0" algn="just">
              <a:lnSpc>
                <a:spcPct val="107000"/>
              </a:lnSpc>
              <a:spcBef>
                <a:spcPts val="1050"/>
              </a:spcBef>
              <a:spcAft>
                <a:spcPts val="1050"/>
              </a:spcAft>
              <a:buNone/>
            </a:pPr>
            <a:r>
              <a:rPr lang="en-ZA" sz="1400" dirty="0">
                <a:latin typeface="Consolas" panose="020B0609020204030204" pitchFamily="49" charset="0"/>
                <a:ea typeface="Times New Roman" panose="02020603050405020304" pitchFamily="18" charset="0"/>
                <a:cs typeface="Times New Roman" panose="02020603050405020304" pitchFamily="18" charset="0"/>
              </a:rPr>
              <a:t>A = </a:t>
            </a:r>
          </a:p>
          <a:p>
            <a:pPr marL="0" indent="0" algn="just">
              <a:lnSpc>
                <a:spcPct val="107000"/>
              </a:lnSpc>
              <a:spcBef>
                <a:spcPts val="1050"/>
              </a:spcBef>
              <a:spcAft>
                <a:spcPts val="1050"/>
              </a:spcAft>
              <a:buNone/>
            </a:pPr>
            <a:r>
              <a:rPr lang="en-ZA" sz="1500" dirty="0">
                <a:latin typeface="Helvetica" panose="020B0604020202020204" pitchFamily="34" charset="0"/>
                <a:ea typeface="Times New Roman" panose="02020603050405020304" pitchFamily="18" charset="0"/>
                <a:cs typeface="Times New Roman" panose="02020603050405020304" pitchFamily="18" charset="0"/>
              </a:rPr>
              <a:t> </a:t>
            </a:r>
          </a:p>
          <a:p>
            <a:pPr marL="0" indent="0" algn="just">
              <a:lnSpc>
                <a:spcPct val="107000"/>
              </a:lnSpc>
              <a:spcBef>
                <a:spcPts val="1050"/>
              </a:spcBef>
              <a:spcAft>
                <a:spcPts val="1050"/>
              </a:spcAft>
              <a:buNone/>
            </a:pPr>
            <a:r>
              <a:rPr lang="en-ZA" sz="1500" dirty="0" err="1">
                <a:latin typeface="Helvetica" panose="020B0604020202020204" pitchFamily="34" charset="0"/>
                <a:ea typeface="Times New Roman" panose="02020603050405020304" pitchFamily="18" charset="0"/>
                <a:cs typeface="Times New Roman" panose="02020603050405020304" pitchFamily="18" charset="0"/>
              </a:rPr>
              <a:t>Note:The</a:t>
            </a:r>
            <a:r>
              <a:rPr lang="en-ZA" sz="1500" dirty="0">
                <a:latin typeface="Helvetica" panose="020B0604020202020204" pitchFamily="34" charset="0"/>
                <a:ea typeface="Times New Roman" panose="02020603050405020304" pitchFamily="18" charset="0"/>
                <a:cs typeface="Times New Roman" panose="02020603050405020304" pitchFamily="18" charset="0"/>
              </a:rPr>
              <a:t> element      has now been replaced by the value </a:t>
            </a:r>
            <a:r>
              <a:rPr lang="en-ZA" sz="1500" dirty="0">
                <a:latin typeface="Consolas" panose="020B0609020204030204" pitchFamily="49" charset="0"/>
                <a:ea typeface="Times New Roman" panose="02020603050405020304" pitchFamily="18" charset="0"/>
                <a:cs typeface="Times New Roman" panose="02020603050405020304" pitchFamily="18" charset="0"/>
              </a:rPr>
              <a:t>10</a:t>
            </a:r>
            <a:r>
              <a:rPr lang="en-ZA" sz="1500" dirty="0">
                <a:latin typeface="Helvetica" panose="020B0604020202020204" pitchFamily="34" charset="0"/>
                <a:ea typeface="Times New Roman" panose="02020603050405020304" pitchFamily="18" charset="0"/>
                <a:cs typeface="Times New Roman" panose="02020603050405020304" pitchFamily="18" charset="0"/>
              </a:rPr>
              <a:t>. This operation cannot be undone, and the only way to have a value      in column </a:t>
            </a:r>
            <a:r>
              <a:rPr lang="en-ZA" sz="1500" dirty="0">
                <a:latin typeface="Consolas" panose="020B0609020204030204" pitchFamily="49" charset="0"/>
                <a:ea typeface="Times New Roman" panose="02020603050405020304" pitchFamily="18" charset="0"/>
                <a:cs typeface="Times New Roman" panose="02020603050405020304" pitchFamily="18" charset="0"/>
              </a:rPr>
              <a:t>3</a:t>
            </a:r>
            <a:r>
              <a:rPr lang="en-ZA" sz="1500" dirty="0">
                <a:latin typeface="Helvetica" panose="020B0604020202020204" pitchFamily="34" charset="0"/>
                <a:ea typeface="Times New Roman" panose="02020603050405020304" pitchFamily="18" charset="0"/>
                <a:cs typeface="Times New Roman" panose="02020603050405020304" pitchFamily="18" charset="0"/>
              </a:rPr>
              <a:t> of the first row, is to reassign that variable to the element position.</a:t>
            </a:r>
          </a:p>
          <a:p>
            <a:pPr marL="0" indent="0" algn="just">
              <a:lnSpc>
                <a:spcPct val="107000"/>
              </a:lnSpc>
              <a:spcBef>
                <a:spcPts val="1050"/>
              </a:spcBef>
              <a:spcAft>
                <a:spcPts val="1050"/>
              </a:spcAft>
              <a:buNone/>
            </a:pPr>
            <a:r>
              <a:rPr lang="en-ZA" sz="1500" dirty="0">
                <a:latin typeface="Helvetica" panose="020B0604020202020204" pitchFamily="34" charset="0"/>
                <a:ea typeface="Times New Roman" panose="02020603050405020304" pitchFamily="18" charset="0"/>
                <a:cs typeface="Times New Roman" panose="02020603050405020304" pitchFamily="18" charset="0"/>
              </a:rPr>
              <a:t> </a:t>
            </a:r>
          </a:p>
        </p:txBody>
      </p:sp>
      <p:pic>
        <p:nvPicPr>
          <p:cNvPr id="3" name="Picture 2">
            <a:extLst>
              <a:ext uri="{FF2B5EF4-FFF2-40B4-BE49-F238E27FC236}">
                <a16:creationId xmlns:a16="http://schemas.microsoft.com/office/drawing/2014/main" id="{1A5365C3-C029-153E-A30B-BE118868224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24458" y="3512351"/>
            <a:ext cx="801883" cy="576000"/>
          </a:xfrm>
          <a:prstGeom prst="rect">
            <a:avLst/>
          </a:prstGeom>
          <a:noFill/>
          <a:ln>
            <a:noFill/>
          </a:ln>
        </p:spPr>
      </p:pic>
      <p:pic>
        <p:nvPicPr>
          <p:cNvPr id="7" name="Untitled">
            <a:extLst>
              <a:ext uri="{FF2B5EF4-FFF2-40B4-BE49-F238E27FC236}">
                <a16:creationId xmlns:a16="http://schemas.microsoft.com/office/drawing/2014/main" id="{D13502C3-4161-918F-038E-1A069B5014C0}"/>
              </a:ext>
            </a:extLst>
          </p:cNvPr>
          <p:cNvPicPr>
            <a:picLocks noChangeAspect="1"/>
          </p:cNvPicPr>
          <p:nvPr/>
        </p:nvPicPr>
        <p:blipFill>
          <a:blip r:embed="rId3"/>
          <a:stretch>
            <a:fillRect/>
          </a:stretch>
        </p:blipFill>
        <p:spPr>
          <a:xfrm>
            <a:off x="3745668" y="4685456"/>
            <a:ext cx="280035" cy="252000"/>
          </a:xfrm>
          <a:prstGeom prst="rect">
            <a:avLst/>
          </a:prstGeom>
        </p:spPr>
      </p:pic>
      <p:pic>
        <p:nvPicPr>
          <p:cNvPr id="9" name="Untitled">
            <a:extLst>
              <a:ext uri="{FF2B5EF4-FFF2-40B4-BE49-F238E27FC236}">
                <a16:creationId xmlns:a16="http://schemas.microsoft.com/office/drawing/2014/main" id="{2B467FA1-1782-42F6-F2C7-67B82D4A5710}"/>
              </a:ext>
            </a:extLst>
          </p:cNvPr>
          <p:cNvPicPr>
            <a:picLocks noChangeAspect="1"/>
          </p:cNvPicPr>
          <p:nvPr/>
        </p:nvPicPr>
        <p:blipFill>
          <a:blip r:embed="rId3"/>
          <a:stretch>
            <a:fillRect/>
          </a:stretch>
        </p:blipFill>
        <p:spPr>
          <a:xfrm>
            <a:off x="5787029" y="4946144"/>
            <a:ext cx="280035" cy="252000"/>
          </a:xfrm>
          <a:prstGeom prst="rect">
            <a:avLst/>
          </a:prstGeom>
        </p:spPr>
      </p:pic>
      <p:sp>
        <p:nvSpPr>
          <p:cNvPr id="13" name="Title 1">
            <a:extLst>
              <a:ext uri="{FF2B5EF4-FFF2-40B4-BE49-F238E27FC236}">
                <a16:creationId xmlns:a16="http://schemas.microsoft.com/office/drawing/2014/main" id="{F64C6983-72D4-5B1B-B0E4-CE7065248827}"/>
              </a:ext>
            </a:extLst>
          </p:cNvPr>
          <p:cNvSpPr>
            <a:spLocks noGrp="1"/>
          </p:cNvSpPr>
          <p:nvPr>
            <p:ph type="title"/>
          </p:nvPr>
        </p:nvSpPr>
        <p:spPr>
          <a:xfrm>
            <a:off x="388307" y="0"/>
            <a:ext cx="2959281" cy="777600"/>
          </a:xfrm>
        </p:spPr>
        <p:txBody>
          <a:bodyPr>
            <a:noAutofit/>
          </a:bodyPr>
          <a:lstStyle/>
          <a:p>
            <a:pPr algn="ctr">
              <a:spcBef>
                <a:spcPts val="700"/>
              </a:spcBef>
              <a:spcAft>
                <a:spcPts val="700"/>
              </a:spcAft>
            </a:pPr>
            <a:r>
              <a:rPr lang="en-GB" sz="3200" b="1" kern="0" dirty="0">
                <a:latin typeface="Times New Roman" panose="02020603050405020304" pitchFamily="18" charset="0"/>
                <a:ea typeface="Times New Roman" panose="02020603050405020304" pitchFamily="18" charset="0"/>
                <a:cs typeface="Times New Roman" panose="02020603050405020304" pitchFamily="18" charset="0"/>
              </a:rPr>
              <a:t>Array</a:t>
            </a:r>
            <a:r>
              <a:rPr lang="en-GB" sz="3200" b="1" dirty="0">
                <a:latin typeface="Helvetica" panose="020B0604020202020204" pitchFamily="34" charset="0"/>
                <a:ea typeface="Times New Roman" panose="02020603050405020304" pitchFamily="18" charset="0"/>
                <a:cs typeface="Times New Roman" panose="02020603050405020304" pitchFamily="18" charset="0"/>
              </a:rPr>
              <a:t> </a:t>
            </a:r>
            <a:r>
              <a:rPr lang="en-GB" sz="3200" b="1" kern="0" dirty="0" smtClean="0">
                <a:latin typeface="Times New Roman" panose="02020603050405020304" pitchFamily="18" charset="0"/>
                <a:ea typeface="Times New Roman" panose="02020603050405020304" pitchFamily="18" charset="0"/>
                <a:cs typeface="Times New Roman" panose="02020603050405020304" pitchFamily="18" charset="0"/>
              </a:rPr>
              <a:t>Indexing</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4" name="Straight Connector 13"/>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83224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80D0DE-76E3-98F5-4688-715C8ECBD4B6}"/>
              </a:ext>
            </a:extLst>
          </p:cNvPr>
          <p:cNvSpPr/>
          <p:nvPr/>
        </p:nvSpPr>
        <p:spPr>
          <a:xfrm>
            <a:off x="1973177" y="2303079"/>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1984409" y="1244351"/>
            <a:ext cx="8237619" cy="5112000"/>
          </a:xfrm>
        </p:spPr>
        <p:txBody>
          <a:bodyPr>
            <a:normAutofit/>
          </a:bodyPr>
          <a:lstStyle/>
          <a:p>
            <a:pPr marL="0" indent="0" algn="just">
              <a:lnSpc>
                <a:spcPct val="107000"/>
              </a:lnSpc>
              <a:spcBef>
                <a:spcPts val="1050"/>
              </a:spcBef>
              <a:spcAft>
                <a:spcPts val="105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The assignment operation to an array row or column can also be used to remove/delete the row or column respectively, by assigning the entire row or column to an empty array </a:t>
            </a:r>
            <a:r>
              <a:rPr lang="en-ZA" sz="1600" dirty="0">
                <a:latin typeface="Consolas" panose="020B0609020204030204" pitchFamily="49" charset="0"/>
                <a:ea typeface="Times New Roman" panose="02020603050405020304" pitchFamily="18" charset="0"/>
                <a:cs typeface="Times New Roman" panose="02020603050405020304" pitchFamily="18" charset="0"/>
              </a:rPr>
              <a:t>[]</a:t>
            </a:r>
            <a:r>
              <a:rPr lang="en-ZA" sz="1600" dirty="0">
                <a:latin typeface="Helvetica" panose="020B0604020202020204" pitchFamily="34" charset="0"/>
                <a:ea typeface="Times New Roman" panose="02020603050405020304" pitchFamily="18" charset="0"/>
                <a:cs typeface="Times New Roman" panose="02020603050405020304" pitchFamily="18" charset="0"/>
              </a:rPr>
              <a:t>. As an example, let us remove the entire first row of the matrix </a:t>
            </a:r>
            <a:r>
              <a:rPr lang="en-ZA" sz="1600" dirty="0">
                <a:latin typeface="Consolas" panose="020B0609020204030204" pitchFamily="49" charset="0"/>
                <a:ea typeface="Times New Roman" panose="02020603050405020304" pitchFamily="18" charset="0"/>
                <a:cs typeface="Times New Roman" panose="02020603050405020304" pitchFamily="18" charset="0"/>
              </a:rPr>
              <a:t>A</a:t>
            </a:r>
            <a:r>
              <a:rPr lang="en-ZA" sz="1600" dirty="0">
                <a:latin typeface="Helvetica" panose="020B0604020202020204" pitchFamily="34" charset="0"/>
                <a:ea typeface="Times New Roman" panose="02020603050405020304" pitchFamily="18" charset="0"/>
                <a:cs typeface="Times New Roman" panose="02020603050405020304" pitchFamily="18" charset="0"/>
              </a:rPr>
              <a:t>:</a:t>
            </a:r>
          </a:p>
          <a:p>
            <a:pPr marL="0" indent="0" algn="just">
              <a:lnSpc>
                <a:spcPct val="107000"/>
              </a:lnSpc>
              <a:spcBef>
                <a:spcPts val="1050"/>
              </a:spcBef>
              <a:spcAft>
                <a:spcPts val="1050"/>
              </a:spcAft>
              <a:buNone/>
              <a:tabLst>
                <a:tab pos="269875" algn="l"/>
              </a:tabLst>
            </a:pPr>
            <a:r>
              <a:rPr lang="en-ZA" sz="1600" dirty="0">
                <a:latin typeface="Consolas" panose="020B0609020204030204" pitchFamily="49" charset="0"/>
                <a:ea typeface="Times New Roman" panose="02020603050405020304" pitchFamily="18" charset="0"/>
                <a:cs typeface="Times New Roman" panose="02020603050405020304" pitchFamily="18" charset="0"/>
              </a:rPr>
              <a:t>	A(1,:) = []</a:t>
            </a:r>
          </a:p>
          <a:p>
            <a:pPr marL="0" indent="0" algn="just">
              <a:lnSpc>
                <a:spcPct val="107000"/>
              </a:lnSpc>
              <a:spcBef>
                <a:spcPts val="1050"/>
              </a:spcBef>
              <a:spcAft>
                <a:spcPts val="1050"/>
              </a:spcAft>
              <a:buNone/>
              <a:tabLst>
                <a:tab pos="355600" algn="l"/>
              </a:tabLst>
            </a:pPr>
            <a:r>
              <a:rPr lang="en-ZA" sz="1500" dirty="0">
                <a:latin typeface="Consolas" panose="020B0609020204030204" pitchFamily="49" charset="0"/>
                <a:ea typeface="Times New Roman" panose="02020603050405020304" pitchFamily="18" charset="0"/>
                <a:cs typeface="Times New Roman" panose="02020603050405020304" pitchFamily="18" charset="0"/>
              </a:rPr>
              <a:t>	A = </a:t>
            </a:r>
            <a:r>
              <a:rPr lang="en-ZA" sz="1500" dirty="0">
                <a:latin typeface="Helvetica" panose="020B0604020202020204" pitchFamily="34" charset="0"/>
                <a:ea typeface="Times New Roman" panose="02020603050405020304" pitchFamily="18" charset="0"/>
                <a:cs typeface="Times New Roman" panose="02020603050405020304" pitchFamily="18" charset="0"/>
              </a:rPr>
              <a:t> </a:t>
            </a:r>
          </a:p>
        </p:txBody>
      </p:sp>
      <p:pic>
        <p:nvPicPr>
          <p:cNvPr id="10" name="Picture 9">
            <a:extLst>
              <a:ext uri="{FF2B5EF4-FFF2-40B4-BE49-F238E27FC236}">
                <a16:creationId xmlns:a16="http://schemas.microsoft.com/office/drawing/2014/main" id="{C3DB192A-5C24-9B6D-2A87-8D23CB8080A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6322" y="3150909"/>
            <a:ext cx="924000" cy="396000"/>
          </a:xfrm>
          <a:prstGeom prst="rect">
            <a:avLst/>
          </a:prstGeom>
          <a:noFill/>
          <a:ln>
            <a:noFill/>
          </a:ln>
        </p:spPr>
      </p:pic>
      <p:sp>
        <p:nvSpPr>
          <p:cNvPr id="12" name="Title 1">
            <a:extLst>
              <a:ext uri="{FF2B5EF4-FFF2-40B4-BE49-F238E27FC236}">
                <a16:creationId xmlns:a16="http://schemas.microsoft.com/office/drawing/2014/main" id="{F64C6983-72D4-5B1B-B0E4-CE7065248827}"/>
              </a:ext>
            </a:extLst>
          </p:cNvPr>
          <p:cNvSpPr>
            <a:spLocks noGrp="1"/>
          </p:cNvSpPr>
          <p:nvPr>
            <p:ph type="title"/>
          </p:nvPr>
        </p:nvSpPr>
        <p:spPr>
          <a:xfrm>
            <a:off x="388307" y="0"/>
            <a:ext cx="2959281" cy="777600"/>
          </a:xfrm>
        </p:spPr>
        <p:txBody>
          <a:bodyPr>
            <a:noAutofit/>
          </a:bodyPr>
          <a:lstStyle/>
          <a:p>
            <a:pPr algn="ctr">
              <a:spcBef>
                <a:spcPts val="700"/>
              </a:spcBef>
              <a:spcAft>
                <a:spcPts val="700"/>
              </a:spcAft>
            </a:pPr>
            <a:r>
              <a:rPr lang="en-GB" sz="3200" b="1" kern="0" dirty="0">
                <a:latin typeface="Times New Roman" panose="02020603050405020304" pitchFamily="18" charset="0"/>
                <a:ea typeface="Times New Roman" panose="02020603050405020304" pitchFamily="18" charset="0"/>
                <a:cs typeface="Times New Roman" panose="02020603050405020304" pitchFamily="18" charset="0"/>
              </a:rPr>
              <a:t>Array</a:t>
            </a:r>
            <a:r>
              <a:rPr lang="en-GB" sz="3200" b="1" dirty="0">
                <a:latin typeface="Helvetica" panose="020B0604020202020204" pitchFamily="34" charset="0"/>
                <a:ea typeface="Times New Roman" panose="02020603050405020304" pitchFamily="18" charset="0"/>
                <a:cs typeface="Times New Roman" panose="02020603050405020304" pitchFamily="18" charset="0"/>
              </a:rPr>
              <a:t> </a:t>
            </a:r>
            <a:r>
              <a:rPr lang="en-GB" sz="3200" b="1" kern="0" dirty="0" smtClean="0">
                <a:latin typeface="Times New Roman" panose="02020603050405020304" pitchFamily="18" charset="0"/>
                <a:ea typeface="Times New Roman" panose="02020603050405020304" pitchFamily="18" charset="0"/>
                <a:cs typeface="Times New Roman" panose="02020603050405020304" pitchFamily="18" charset="0"/>
              </a:rPr>
              <a:t>Indexing</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3" name="Straight Connector 12"/>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41334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2F13ECF-41F0-D881-F5CC-C7E2C729C1DF}"/>
              </a:ext>
            </a:extLst>
          </p:cNvPr>
          <p:cNvSpPr/>
          <p:nvPr/>
        </p:nvSpPr>
        <p:spPr>
          <a:xfrm>
            <a:off x="2012478" y="5246732"/>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a:extLst>
              <a:ext uri="{FF2B5EF4-FFF2-40B4-BE49-F238E27FC236}">
                <a16:creationId xmlns:a16="http://schemas.microsoft.com/office/drawing/2014/main" id="{1180D0DE-76E3-98F5-4688-715C8ECBD4B6}"/>
              </a:ext>
            </a:extLst>
          </p:cNvPr>
          <p:cNvSpPr/>
          <p:nvPr/>
        </p:nvSpPr>
        <p:spPr>
          <a:xfrm>
            <a:off x="1992427" y="3672277"/>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Rectangle 2">
            <a:extLst>
              <a:ext uri="{FF2B5EF4-FFF2-40B4-BE49-F238E27FC236}">
                <a16:creationId xmlns:a16="http://schemas.microsoft.com/office/drawing/2014/main" id="{DA0FD745-092B-9EA8-BB63-BB93912A7C28}"/>
              </a:ext>
            </a:extLst>
          </p:cNvPr>
          <p:cNvSpPr/>
          <p:nvPr/>
        </p:nvSpPr>
        <p:spPr>
          <a:xfrm>
            <a:off x="1986013" y="1830098"/>
            <a:ext cx="8229600" cy="72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1986013" y="1244351"/>
            <a:ext cx="8229600" cy="5112000"/>
          </a:xfrm>
        </p:spPr>
        <p:txBody>
          <a:bodyPr>
            <a:normAutofit lnSpcReduction="10000"/>
          </a:bodyPr>
          <a:lstStyle/>
          <a:p>
            <a:pPr marL="0" indent="0" algn="just">
              <a:lnSpc>
                <a:spcPct val="110000"/>
              </a:lnSpc>
              <a:buNone/>
            </a:pPr>
            <a:r>
              <a:rPr lang="en-ZA" sz="1600" dirty="0">
                <a:latin typeface="Helvetica" panose="020B0604020202020204" pitchFamily="34" charset="0"/>
                <a:cs typeface="Helvetica" panose="020B0604020202020204" pitchFamily="34" charset="0"/>
              </a:rPr>
              <a:t>        Now you try! Create a 3-by-3 symbolic matrix </a:t>
            </a:r>
            <a:r>
              <a:rPr lang="en-ZA" sz="1600" dirty="0">
                <a:latin typeface="Consolas" panose="020B0609020204030204" pitchFamily="49" charset="0"/>
                <a:cs typeface="Helvetica" panose="020B0604020202020204" pitchFamily="34" charset="0"/>
              </a:rPr>
              <a:t>A</a:t>
            </a:r>
            <a:r>
              <a:rPr lang="en-ZA" sz="1600" dirty="0">
                <a:latin typeface="Helvetica" panose="020B0604020202020204" pitchFamily="34" charset="0"/>
                <a:cs typeface="Helvetica" panose="020B0604020202020204" pitchFamily="34" charset="0"/>
              </a:rPr>
              <a:t> as demonstrated in the beginning of the Array indexing section. </a:t>
            </a:r>
          </a:p>
          <a:p>
            <a:pPr marL="269875" lvl="1" indent="0" algn="just">
              <a:lnSpc>
                <a:spcPct val="110000"/>
              </a:lnSpc>
              <a:buNone/>
            </a:pPr>
            <a:r>
              <a:rPr lang="en-ZA" sz="1600" dirty="0" err="1">
                <a:latin typeface="Consolas" panose="020B0609020204030204" pitchFamily="49" charset="0"/>
                <a:cs typeface="Helvetica" panose="020B0604020202020204" pitchFamily="34" charset="0"/>
              </a:rPr>
              <a:t>syms</a:t>
            </a:r>
            <a:r>
              <a:rPr lang="en-ZA" sz="1600" dirty="0">
                <a:latin typeface="Consolas" panose="020B0609020204030204" pitchFamily="49" charset="0"/>
                <a:cs typeface="Helvetica" panose="020B0604020202020204" pitchFamily="34" charset="0"/>
              </a:rPr>
              <a:t> </a:t>
            </a:r>
            <a:r>
              <a:rPr lang="en-ZA" sz="1600" dirty="0">
                <a:solidFill>
                  <a:srgbClr val="A709F5"/>
                </a:solidFill>
                <a:latin typeface="Consolas" panose="020B0609020204030204" pitchFamily="49" charset="0"/>
                <a:cs typeface="Helvetica" panose="020B0604020202020204" pitchFamily="34" charset="0"/>
              </a:rPr>
              <a:t>a11 a12 a13 a21 a22 a23 a31 a32 a33</a:t>
            </a:r>
          </a:p>
          <a:p>
            <a:pPr marL="0" indent="0" algn="just">
              <a:lnSpc>
                <a:spcPct val="110000"/>
              </a:lnSpc>
              <a:buNone/>
              <a:tabLst>
                <a:tab pos="269875" algn="l"/>
              </a:tabLst>
            </a:pPr>
            <a:r>
              <a:rPr lang="en-ZA" sz="1600" dirty="0">
                <a:latin typeface="Consolas" panose="020B0609020204030204" pitchFamily="49" charset="0"/>
                <a:cs typeface="Helvetica" panose="020B0604020202020204" pitchFamily="34" charset="0"/>
              </a:rPr>
              <a:t>	A =[a11 a12 a13; a21 a22 a23; a31 a32 a33];</a:t>
            </a:r>
          </a:p>
          <a:p>
            <a:pPr marL="0" indent="0" algn="just">
              <a:buNone/>
              <a:tabLst>
                <a:tab pos="269875" algn="l"/>
              </a:tabLst>
            </a:pPr>
            <a:endParaRPr lang="en-ZA" sz="1500" dirty="0">
              <a:latin typeface="Consolas" panose="020B0609020204030204" pitchFamily="49" charset="0"/>
              <a:cs typeface="Helvetica" panose="020B0604020202020204" pitchFamily="34" charset="0"/>
            </a:endParaRPr>
          </a:p>
          <a:p>
            <a:pPr marL="0" indent="0" algn="just">
              <a:lnSpc>
                <a:spcPct val="110000"/>
              </a:lnSpc>
              <a:buNone/>
            </a:pPr>
            <a:r>
              <a:rPr lang="en-ZA" sz="1600" dirty="0">
                <a:latin typeface="Helvetica" panose="020B0604020202020204" pitchFamily="34" charset="0"/>
                <a:cs typeface="Helvetica" panose="020B0604020202020204" pitchFamily="34" charset="0"/>
              </a:rPr>
              <a:t>Extract the element from the third column and second row, and assign it to the variable </a:t>
            </a:r>
            <a:r>
              <a:rPr lang="en-ZA" sz="1600" dirty="0">
                <a:latin typeface="Consolas" panose="020B0609020204030204" pitchFamily="49" charset="0"/>
                <a:cs typeface="Helvetica" panose="020B0604020202020204" pitchFamily="34" charset="0"/>
              </a:rPr>
              <a:t>x_6</a:t>
            </a:r>
            <a:r>
              <a:rPr lang="en-ZA" sz="1600" dirty="0">
                <a:latin typeface="Helvetica" panose="020B0604020202020204" pitchFamily="34" charset="0"/>
                <a:cs typeface="Helvetica" panose="020B0604020202020204" pitchFamily="34" charset="0"/>
              </a:rPr>
              <a:t>.</a:t>
            </a:r>
          </a:p>
          <a:p>
            <a:pPr marL="0" indent="0" algn="just">
              <a:buNone/>
            </a:pPr>
            <a:endParaRPr lang="en-ZA" sz="1600" dirty="0">
              <a:latin typeface="Helvetica" panose="020B0604020202020204" pitchFamily="34" charset="0"/>
              <a:cs typeface="Helvetica" panose="020B0604020202020204" pitchFamily="34" charset="0"/>
            </a:endParaRPr>
          </a:p>
          <a:p>
            <a:pPr marL="269875" lvl="1" indent="0" algn="just">
              <a:buNone/>
            </a:pPr>
            <a:r>
              <a:rPr lang="en-ZA" sz="1600" dirty="0">
                <a:latin typeface="Consolas" panose="020B0609020204030204" pitchFamily="49" charset="0"/>
                <a:cs typeface="Helvetica" panose="020B0604020202020204" pitchFamily="34" charset="0"/>
              </a:rPr>
              <a:t>x_6 = A(2, 3)</a:t>
            </a:r>
          </a:p>
          <a:p>
            <a:pPr marL="269875" lvl="1" indent="0" algn="just">
              <a:buNone/>
            </a:pPr>
            <a:endParaRPr lang="en-ZA" sz="1500" dirty="0">
              <a:latin typeface="Consolas" panose="020B0609020204030204" pitchFamily="49" charset="0"/>
              <a:cs typeface="Helvetica" panose="020B0604020202020204" pitchFamily="34" charset="0"/>
            </a:endParaRPr>
          </a:p>
          <a:p>
            <a:pPr marL="355600" lvl="2" indent="0" algn="just">
              <a:buNone/>
            </a:pPr>
            <a:r>
              <a:rPr lang="en-ZA" sz="1200" dirty="0">
                <a:latin typeface="Consolas" panose="020B0609020204030204" pitchFamily="49" charset="0"/>
                <a:cs typeface="Helvetica" panose="020B0604020202020204" pitchFamily="34" charset="0"/>
              </a:rPr>
              <a:t>x_6 =  </a:t>
            </a:r>
          </a:p>
          <a:p>
            <a:pPr marL="0" indent="0" algn="just">
              <a:buNone/>
            </a:pPr>
            <a:endParaRPr lang="en-ZA" sz="1500" dirty="0">
              <a:latin typeface="Helvetica" panose="020B0604020202020204" pitchFamily="34" charset="0"/>
              <a:cs typeface="Helvetica" panose="020B0604020202020204" pitchFamily="34" charset="0"/>
            </a:endParaRPr>
          </a:p>
          <a:p>
            <a:pPr marL="0" indent="0" algn="just">
              <a:buNone/>
            </a:pPr>
            <a:r>
              <a:rPr lang="en-ZA" sz="1500" dirty="0">
                <a:latin typeface="Helvetica" panose="020B0604020202020204" pitchFamily="34" charset="0"/>
                <a:cs typeface="Helvetica" panose="020B0604020202020204" pitchFamily="34" charset="0"/>
              </a:rPr>
              <a:t>Extract the entire third row, and assign it to the variable </a:t>
            </a:r>
            <a:r>
              <a:rPr lang="en-ZA" sz="1500" dirty="0">
                <a:latin typeface="Consolas" panose="020B0609020204030204" pitchFamily="49" charset="0"/>
                <a:cs typeface="Helvetica" panose="020B0604020202020204" pitchFamily="34" charset="0"/>
              </a:rPr>
              <a:t>x_7</a:t>
            </a:r>
            <a:r>
              <a:rPr lang="en-ZA" sz="1500" dirty="0">
                <a:latin typeface="Helvetica" panose="020B0604020202020204" pitchFamily="34" charset="0"/>
                <a:cs typeface="Helvetica" panose="020B0604020202020204" pitchFamily="34" charset="0"/>
              </a:rPr>
              <a:t>.</a:t>
            </a:r>
          </a:p>
          <a:p>
            <a:pPr marL="269875" lvl="1" indent="0" algn="just">
              <a:buNone/>
            </a:pPr>
            <a:endParaRPr lang="en-ZA" sz="1500" dirty="0">
              <a:latin typeface="Consolas" panose="020B0609020204030204" pitchFamily="49" charset="0"/>
              <a:cs typeface="Helvetica" panose="020B0604020202020204" pitchFamily="34" charset="0"/>
            </a:endParaRPr>
          </a:p>
          <a:p>
            <a:pPr marL="269875" lvl="1" indent="0" algn="just">
              <a:buNone/>
            </a:pPr>
            <a:r>
              <a:rPr lang="en-ZA" sz="1500" dirty="0">
                <a:latin typeface="Consolas" panose="020B0609020204030204" pitchFamily="49" charset="0"/>
                <a:cs typeface="Helvetica" panose="020B0604020202020204" pitchFamily="34" charset="0"/>
              </a:rPr>
              <a:t>x_7 = A(3, :)</a:t>
            </a:r>
          </a:p>
          <a:p>
            <a:pPr marL="269875" lvl="1" indent="0" algn="just">
              <a:buNone/>
            </a:pPr>
            <a:endParaRPr lang="en-ZA" sz="1500" dirty="0">
              <a:latin typeface="Consolas" panose="020B0609020204030204" pitchFamily="49" charset="0"/>
              <a:cs typeface="Helvetica" panose="020B0604020202020204" pitchFamily="34" charset="0"/>
            </a:endParaRPr>
          </a:p>
          <a:p>
            <a:pPr marL="355600" lvl="1" indent="0" algn="just">
              <a:buNone/>
            </a:pPr>
            <a:r>
              <a:rPr lang="en-ZA" sz="1400" dirty="0">
                <a:latin typeface="Consolas" panose="020B0609020204030204" pitchFamily="49" charset="0"/>
                <a:cs typeface="Helvetica" panose="020B0604020202020204" pitchFamily="34" charset="0"/>
              </a:rPr>
              <a:t>x_7 = </a:t>
            </a:r>
          </a:p>
          <a:p>
            <a:pPr marL="0" indent="0" algn="just">
              <a:buNone/>
            </a:pPr>
            <a:endParaRPr lang="en-ZA" sz="1500" dirty="0">
              <a:latin typeface="Consolas" panose="020B0609020204030204" pitchFamily="49" charset="0"/>
              <a:ea typeface="Times New Roman" panose="02020603050405020304" pitchFamily="18" charset="0"/>
              <a:cs typeface="Times New Roman" panose="02020603050405020304" pitchFamily="18" charset="0"/>
            </a:endParaRPr>
          </a:p>
        </p:txBody>
      </p:sp>
      <p:pic>
        <p:nvPicPr>
          <p:cNvPr id="13" name="Untitled">
            <a:extLst>
              <a:ext uri="{FF2B5EF4-FFF2-40B4-BE49-F238E27FC236}">
                <a16:creationId xmlns:a16="http://schemas.microsoft.com/office/drawing/2014/main" id="{A47A83CE-6629-EB85-885E-AA1D553F782E}"/>
              </a:ext>
            </a:extLst>
          </p:cNvPr>
          <p:cNvPicPr>
            <a:picLocks noChangeAspect="1"/>
          </p:cNvPicPr>
          <p:nvPr/>
        </p:nvPicPr>
        <p:blipFill>
          <a:blip r:embed="rId2"/>
          <a:stretch>
            <a:fillRect/>
          </a:stretch>
        </p:blipFill>
        <p:spPr>
          <a:xfrm>
            <a:off x="2024013" y="946981"/>
            <a:ext cx="567000" cy="540000"/>
          </a:xfrm>
          <a:prstGeom prst="rect">
            <a:avLst/>
          </a:prstGeom>
        </p:spPr>
      </p:pic>
      <p:pic>
        <p:nvPicPr>
          <p:cNvPr id="7" name="Picture 6">
            <a:extLst>
              <a:ext uri="{FF2B5EF4-FFF2-40B4-BE49-F238E27FC236}">
                <a16:creationId xmlns:a16="http://schemas.microsoft.com/office/drawing/2014/main" id="{A6BF7380-8DD2-504F-80BB-7BDF45F7F21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2950" y="4217409"/>
            <a:ext cx="249232" cy="216000"/>
          </a:xfrm>
          <a:prstGeom prst="rect">
            <a:avLst/>
          </a:prstGeom>
          <a:noFill/>
          <a:ln>
            <a:noFill/>
          </a:ln>
        </p:spPr>
      </p:pic>
      <p:pic>
        <p:nvPicPr>
          <p:cNvPr id="9" name="Picture 8">
            <a:extLst>
              <a:ext uri="{FF2B5EF4-FFF2-40B4-BE49-F238E27FC236}">
                <a16:creationId xmlns:a16="http://schemas.microsoft.com/office/drawing/2014/main" id="{85C36C58-75BE-B3A2-F88A-877069C432A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04309" y="5811726"/>
            <a:ext cx="1118250" cy="252000"/>
          </a:xfrm>
          <a:prstGeom prst="rect">
            <a:avLst/>
          </a:prstGeom>
          <a:noFill/>
          <a:ln>
            <a:noFill/>
          </a:ln>
        </p:spPr>
      </p:pic>
      <p:sp>
        <p:nvSpPr>
          <p:cNvPr id="15" name="Title 1">
            <a:extLst>
              <a:ext uri="{FF2B5EF4-FFF2-40B4-BE49-F238E27FC236}">
                <a16:creationId xmlns:a16="http://schemas.microsoft.com/office/drawing/2014/main" id="{F64C6983-72D4-5B1B-B0E4-CE7065248827}"/>
              </a:ext>
            </a:extLst>
          </p:cNvPr>
          <p:cNvSpPr>
            <a:spLocks noGrp="1"/>
          </p:cNvSpPr>
          <p:nvPr>
            <p:ph type="title"/>
          </p:nvPr>
        </p:nvSpPr>
        <p:spPr>
          <a:xfrm>
            <a:off x="388307" y="0"/>
            <a:ext cx="2959281" cy="777600"/>
          </a:xfrm>
        </p:spPr>
        <p:txBody>
          <a:bodyPr>
            <a:noAutofit/>
          </a:bodyPr>
          <a:lstStyle/>
          <a:p>
            <a:pPr algn="ctr">
              <a:spcBef>
                <a:spcPts val="700"/>
              </a:spcBef>
              <a:spcAft>
                <a:spcPts val="700"/>
              </a:spcAft>
            </a:pPr>
            <a:r>
              <a:rPr lang="en-GB" sz="3200" b="1" kern="0" dirty="0">
                <a:latin typeface="Times New Roman" panose="02020603050405020304" pitchFamily="18" charset="0"/>
                <a:ea typeface="Times New Roman" panose="02020603050405020304" pitchFamily="18" charset="0"/>
                <a:cs typeface="Times New Roman" panose="02020603050405020304" pitchFamily="18" charset="0"/>
              </a:rPr>
              <a:t>Array</a:t>
            </a:r>
            <a:r>
              <a:rPr lang="en-GB" sz="3200" b="1" dirty="0">
                <a:latin typeface="Helvetica" panose="020B0604020202020204" pitchFamily="34" charset="0"/>
                <a:ea typeface="Times New Roman" panose="02020603050405020304" pitchFamily="18" charset="0"/>
                <a:cs typeface="Times New Roman" panose="02020603050405020304" pitchFamily="18" charset="0"/>
              </a:rPr>
              <a:t> </a:t>
            </a:r>
            <a:r>
              <a:rPr lang="en-GB" sz="3200" b="1" kern="0" dirty="0" smtClean="0">
                <a:latin typeface="Times New Roman" panose="02020603050405020304" pitchFamily="18" charset="0"/>
                <a:ea typeface="Times New Roman" panose="02020603050405020304" pitchFamily="18" charset="0"/>
                <a:cs typeface="Times New Roman" panose="02020603050405020304" pitchFamily="18" charset="0"/>
              </a:rPr>
              <a:t>Indexing</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6" name="Straight Connector 15"/>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34885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80D0DE-76E3-98F5-4688-715C8ECBD4B6}"/>
              </a:ext>
            </a:extLst>
          </p:cNvPr>
          <p:cNvSpPr/>
          <p:nvPr/>
        </p:nvSpPr>
        <p:spPr>
          <a:xfrm>
            <a:off x="1973177" y="1832813"/>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1986013" y="1244351"/>
                <a:ext cx="8229600" cy="5112000"/>
              </a:xfrm>
            </p:spPr>
            <p:txBody>
              <a:bodyPr>
                <a:normAutofit/>
              </a:bodyPr>
              <a:lstStyle/>
              <a:p>
                <a:pPr marL="0" indent="0" algn="just">
                  <a:buNone/>
                </a:pPr>
                <a:r>
                  <a:rPr lang="en-ZA" sz="1500" dirty="0">
                    <a:latin typeface="Helvetica" panose="020B0604020202020204" pitchFamily="34" charset="0"/>
                    <a:cs typeface="Helvetica" panose="020B0604020202020204" pitchFamily="34" charset="0"/>
                  </a:rPr>
                  <a:t>        </a:t>
                </a:r>
                <a:r>
                  <a:rPr lang="en-GB" sz="1600" dirty="0">
                    <a:latin typeface="Helvetica" panose="020B0604020202020204" pitchFamily="34" charset="0"/>
                    <a:ea typeface="Times New Roman" panose="02020603050405020304" pitchFamily="18" charset="0"/>
                    <a:cs typeface="Times New Roman" panose="02020603050405020304" pitchFamily="18" charset="0"/>
                  </a:rPr>
                  <a:t>Replace the element in third row and second column with the value </a:t>
                </a:r>
                <a:r>
                  <a:rPr lang="en-GB" sz="1600" dirty="0">
                    <a:latin typeface="Consolas" panose="020B0609020204030204" pitchFamily="49" charset="0"/>
                    <a:ea typeface="Times New Roman" panose="02020603050405020304" pitchFamily="18" charset="0"/>
                    <a:cs typeface="Times New Roman" panose="02020603050405020304" pitchFamily="18" charset="0"/>
                  </a:rPr>
                  <a:t>5</a:t>
                </a:r>
                <a:r>
                  <a:rPr lang="en-GB" sz="1600" dirty="0">
                    <a:latin typeface="Helvetica" panose="020B0604020202020204" pitchFamily="34" charset="0"/>
                    <a:ea typeface="Times New Roman" panose="02020603050405020304" pitchFamily="18" charset="0"/>
                    <a:cs typeface="Times New Roman" panose="02020603050405020304" pitchFamily="18" charset="0"/>
                  </a:rPr>
                  <a:t>.</a:t>
                </a:r>
                <a:r>
                  <a:rPr lang="en-ZA" sz="1600" dirty="0">
                    <a:latin typeface="Helvetica" panose="020B0604020202020204" pitchFamily="34" charset="0"/>
                    <a:cs typeface="Helvetica" panose="020B0604020202020204" pitchFamily="34" charset="0"/>
                  </a:rPr>
                  <a:t> </a:t>
                </a:r>
              </a:p>
              <a:p>
                <a:pPr marL="0" indent="0" algn="just">
                  <a:buNone/>
                </a:pPr>
                <a:endParaRPr lang="en-ZA" sz="1600" dirty="0">
                  <a:latin typeface="Helvetica" panose="020B0604020202020204" pitchFamily="34" charset="0"/>
                  <a:cs typeface="Helvetica" panose="020B0604020202020204" pitchFamily="34" charset="0"/>
                </a:endParaRPr>
              </a:p>
              <a:p>
                <a:pPr marL="269875" lvl="1" indent="0" algn="just">
                  <a:buNone/>
                </a:pPr>
                <a:r>
                  <a:rPr lang="en-ZA" sz="1600" dirty="0">
                    <a:latin typeface="Consolas" panose="020B0609020204030204" pitchFamily="49" charset="0"/>
                    <a:cs typeface="Helvetica" panose="020B0604020202020204" pitchFamily="34" charset="0"/>
                  </a:rPr>
                  <a:t>A(3, 2) = 5</a:t>
                </a:r>
              </a:p>
              <a:p>
                <a:pPr marL="269875" lvl="1" indent="0" algn="just">
                  <a:buNone/>
                </a:pPr>
                <a:endParaRPr lang="en-ZA" sz="1500" dirty="0">
                  <a:latin typeface="Consolas" panose="020B0609020204030204" pitchFamily="49" charset="0"/>
                  <a:cs typeface="Helvetica" panose="020B0604020202020204" pitchFamily="34" charset="0"/>
                </a:endParaRPr>
              </a:p>
              <a:p>
                <a:pPr marL="355600" lvl="2" indent="0" algn="just">
                  <a:buNone/>
                </a:pPr>
                <a:r>
                  <a:rPr lang="en-ZA" sz="1200" dirty="0">
                    <a:latin typeface="Consolas" panose="020B0609020204030204" pitchFamily="49" charset="0"/>
                    <a:cs typeface="Helvetica" panose="020B0604020202020204" pitchFamily="34" charset="0"/>
                  </a:rPr>
                  <a:t>A = </a:t>
                </a:r>
                <a14:m>
                  <m:oMath xmlns:m="http://schemas.openxmlformats.org/officeDocument/2006/math">
                    <m:d>
                      <m:dPr>
                        <m:ctrlPr>
                          <a:rPr lang="en-ZA" sz="1100" i="1">
                            <a:latin typeface="Cambria Math" panose="02040503050406030204" pitchFamily="18" charset="0"/>
                            <a:cs typeface="Helvetica" panose="020B0604020202020204" pitchFamily="34" charset="0"/>
                          </a:rPr>
                        </m:ctrlPr>
                      </m:dPr>
                      <m:e>
                        <m:m>
                          <m:mPr>
                            <m:mcs>
                              <m:mc>
                                <m:mcPr>
                                  <m:count m:val="3"/>
                                  <m:mcJc m:val="center"/>
                                </m:mcPr>
                              </m:mc>
                            </m:mcs>
                            <m:ctrlPr>
                              <a:rPr lang="en-ZA" sz="1100" i="1">
                                <a:latin typeface="Cambria Math" panose="02040503050406030204" pitchFamily="18" charset="0"/>
                                <a:cs typeface="Helvetica" panose="020B0604020202020204" pitchFamily="34" charset="0"/>
                              </a:rPr>
                            </m:ctrlPr>
                          </m:mPr>
                          <m:mr>
                            <m:e>
                              <m:sSub>
                                <m:sSubPr>
                                  <m:ctrlPr>
                                    <a:rPr lang="en-ZA"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𝑎</m:t>
                                  </m:r>
                                </m:e>
                                <m:sub>
                                  <m:r>
                                    <a:rPr lang="en-ZA" sz="1100" i="1">
                                      <a:solidFill>
                                        <a:srgbClr val="404040"/>
                                      </a:solidFill>
                                      <a:latin typeface="Cambria Math" panose="02040503050406030204" pitchFamily="18" charset="0"/>
                                      <a:cs typeface="Times New Roman" panose="02020603050405020304" pitchFamily="18" charset="0"/>
                                    </a:rPr>
                                    <m:t>11</m:t>
                                  </m:r>
                                </m:sub>
                              </m:sSub>
                            </m:e>
                            <m:e>
                              <m:sSub>
                                <m:sSubPr>
                                  <m:ctrlPr>
                                    <a:rPr lang="en-ZA"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𝑎</m:t>
                                  </m:r>
                                </m:e>
                                <m:sub>
                                  <m:r>
                                    <a:rPr lang="en-ZA" sz="1100" i="1">
                                      <a:solidFill>
                                        <a:srgbClr val="404040"/>
                                      </a:solidFill>
                                      <a:latin typeface="Cambria Math" panose="02040503050406030204" pitchFamily="18" charset="0"/>
                                      <a:cs typeface="Times New Roman" panose="02020603050405020304" pitchFamily="18" charset="0"/>
                                    </a:rPr>
                                    <m:t>12</m:t>
                                  </m:r>
                                </m:sub>
                              </m:sSub>
                            </m:e>
                            <m:e>
                              <m:sSub>
                                <m:sSubPr>
                                  <m:ctrlPr>
                                    <a:rPr lang="en-ZA"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𝑎</m:t>
                                  </m:r>
                                </m:e>
                                <m:sub>
                                  <m:r>
                                    <a:rPr lang="en-ZA" sz="1100" i="1">
                                      <a:solidFill>
                                        <a:srgbClr val="404040"/>
                                      </a:solidFill>
                                      <a:latin typeface="Cambria Math" panose="02040503050406030204" pitchFamily="18" charset="0"/>
                                      <a:cs typeface="Times New Roman" panose="02020603050405020304" pitchFamily="18" charset="0"/>
                                    </a:rPr>
                                    <m:t>13</m:t>
                                  </m:r>
                                </m:sub>
                              </m:sSub>
                            </m:e>
                          </m:mr>
                          <m:mr>
                            <m:e>
                              <m:sSub>
                                <m:sSubPr>
                                  <m:ctrlPr>
                                    <a:rPr lang="en-ZA"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𝑎</m:t>
                                  </m:r>
                                </m:e>
                                <m:sub>
                                  <m:r>
                                    <a:rPr lang="en-ZA" sz="1100" i="1">
                                      <a:solidFill>
                                        <a:srgbClr val="404040"/>
                                      </a:solidFill>
                                      <a:latin typeface="Cambria Math" panose="02040503050406030204" pitchFamily="18" charset="0"/>
                                      <a:cs typeface="Times New Roman" panose="02020603050405020304" pitchFamily="18" charset="0"/>
                                    </a:rPr>
                                    <m:t>21</m:t>
                                  </m:r>
                                </m:sub>
                              </m:sSub>
                            </m:e>
                            <m:e>
                              <m:sSub>
                                <m:sSubPr>
                                  <m:ctrlPr>
                                    <a:rPr lang="en-ZA"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𝑎</m:t>
                                  </m:r>
                                </m:e>
                                <m:sub>
                                  <m:r>
                                    <a:rPr lang="en-ZA" sz="1100" i="1">
                                      <a:solidFill>
                                        <a:srgbClr val="404040"/>
                                      </a:solidFill>
                                      <a:latin typeface="Cambria Math" panose="02040503050406030204" pitchFamily="18" charset="0"/>
                                      <a:cs typeface="Times New Roman" panose="02020603050405020304" pitchFamily="18" charset="0"/>
                                    </a:rPr>
                                    <m:t>22</m:t>
                                  </m:r>
                                </m:sub>
                              </m:sSub>
                            </m:e>
                            <m:e>
                              <m:sSub>
                                <m:sSubPr>
                                  <m:ctrlPr>
                                    <a:rPr lang="en-ZA"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𝑎</m:t>
                                  </m:r>
                                </m:e>
                                <m:sub>
                                  <m:r>
                                    <a:rPr lang="en-ZA" sz="1100" i="1">
                                      <a:solidFill>
                                        <a:srgbClr val="404040"/>
                                      </a:solidFill>
                                      <a:latin typeface="Cambria Math" panose="02040503050406030204" pitchFamily="18" charset="0"/>
                                      <a:cs typeface="Times New Roman" panose="02020603050405020304" pitchFamily="18" charset="0"/>
                                    </a:rPr>
                                    <m:t>23</m:t>
                                  </m:r>
                                </m:sub>
                              </m:sSub>
                            </m:e>
                          </m:mr>
                          <m:mr>
                            <m:e>
                              <m:sSub>
                                <m:sSubPr>
                                  <m:ctrlPr>
                                    <a:rPr lang="en-ZA"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𝑎</m:t>
                                  </m:r>
                                </m:e>
                                <m:sub>
                                  <m:r>
                                    <a:rPr lang="en-ZA" sz="1100" i="1">
                                      <a:solidFill>
                                        <a:srgbClr val="404040"/>
                                      </a:solidFill>
                                      <a:latin typeface="Cambria Math" panose="02040503050406030204" pitchFamily="18" charset="0"/>
                                      <a:cs typeface="Times New Roman" panose="02020603050405020304" pitchFamily="18" charset="0"/>
                                    </a:rPr>
                                    <m:t>31</m:t>
                                  </m:r>
                                </m:sub>
                              </m:sSub>
                            </m:e>
                            <m:e>
                              <m:r>
                                <a:rPr lang="en-ZA" sz="1100" i="1">
                                  <a:latin typeface="Cambria Math" panose="02040503050406030204" pitchFamily="18" charset="0"/>
                                  <a:cs typeface="Helvetica" panose="020B0604020202020204" pitchFamily="34" charset="0"/>
                                </a:rPr>
                                <m:t>5</m:t>
                              </m:r>
                            </m:e>
                            <m:e>
                              <m:sSub>
                                <m:sSubPr>
                                  <m:ctrlPr>
                                    <a:rPr lang="en-ZA"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𝑎</m:t>
                                  </m:r>
                                </m:e>
                                <m:sub>
                                  <m:r>
                                    <a:rPr lang="en-ZA" sz="1100" i="1">
                                      <a:solidFill>
                                        <a:srgbClr val="404040"/>
                                      </a:solidFill>
                                      <a:latin typeface="Cambria Math" panose="02040503050406030204" pitchFamily="18" charset="0"/>
                                      <a:cs typeface="Times New Roman" panose="02020603050405020304" pitchFamily="18" charset="0"/>
                                    </a:rPr>
                                    <m:t>33</m:t>
                                  </m:r>
                                </m:sub>
                              </m:sSub>
                            </m:e>
                          </m:mr>
                        </m:m>
                      </m:e>
                    </m:d>
                  </m:oMath>
                </a14:m>
                <a:r>
                  <a:rPr lang="en-ZA" sz="1100" dirty="0">
                    <a:latin typeface="Consolas" panose="020B0609020204030204" pitchFamily="49" charset="0"/>
                    <a:cs typeface="Helvetica" panose="020B0604020202020204" pitchFamily="34" charset="0"/>
                  </a:rPr>
                  <a:t> </a:t>
                </a:r>
              </a:p>
            </p:txBody>
          </p:sp>
        </mc:Choice>
        <mc:Fallback xmlns="">
          <p:sp>
            <p:nvSpPr>
              <p:cNvPr id="11" name="Content Placeholder 10">
                <a:extLst>
                  <a:ext uri="{FF2B5EF4-FFF2-40B4-BE49-F238E27FC236}">
                    <a16:creationId xmlns:a16="http://schemas.microsoft.com/office/drawing/2014/main" id="{5C5DE11D-C34F-1AF3-0E76-2FFB87A30AD9}"/>
                  </a:ext>
                </a:extLst>
              </p:cNvPr>
              <p:cNvSpPr>
                <a:spLocks noGrp="1" noRot="1" noChangeAspect="1" noMove="1" noResize="1" noEditPoints="1" noAdjustHandles="1" noChangeArrowheads="1" noChangeShapeType="1" noTextEdit="1"/>
              </p:cNvSpPr>
              <p:nvPr>
                <p:ph idx="1"/>
              </p:nvPr>
            </p:nvSpPr>
            <p:spPr>
              <a:xfrm>
                <a:off x="1986013" y="1244351"/>
                <a:ext cx="8229600" cy="5112000"/>
              </a:xfrm>
              <a:blipFill>
                <a:blip r:embed="rId2"/>
                <a:stretch>
                  <a:fillRect t="-834"/>
                </a:stretch>
              </a:blipFill>
            </p:spPr>
            <p:txBody>
              <a:bodyPr/>
              <a:lstStyle/>
              <a:p>
                <a:r>
                  <a:rPr lang="en-US">
                    <a:noFill/>
                  </a:rPr>
                  <a:t> </a:t>
                </a:r>
              </a:p>
            </p:txBody>
          </p:sp>
        </mc:Fallback>
      </mc:AlternateContent>
      <p:pic>
        <p:nvPicPr>
          <p:cNvPr id="13" name="Untitled">
            <a:extLst>
              <a:ext uri="{FF2B5EF4-FFF2-40B4-BE49-F238E27FC236}">
                <a16:creationId xmlns:a16="http://schemas.microsoft.com/office/drawing/2014/main" id="{A47A83CE-6629-EB85-885E-AA1D553F782E}"/>
              </a:ext>
            </a:extLst>
          </p:cNvPr>
          <p:cNvPicPr>
            <a:picLocks noChangeAspect="1"/>
          </p:cNvPicPr>
          <p:nvPr/>
        </p:nvPicPr>
        <p:blipFill>
          <a:blip r:embed="rId3"/>
          <a:stretch>
            <a:fillRect/>
          </a:stretch>
        </p:blipFill>
        <p:spPr>
          <a:xfrm>
            <a:off x="2024013" y="946981"/>
            <a:ext cx="567000" cy="540000"/>
          </a:xfrm>
          <a:prstGeom prst="rect">
            <a:avLst/>
          </a:prstGeom>
        </p:spPr>
      </p:pic>
      <p:sp>
        <p:nvSpPr>
          <p:cNvPr id="12" name="Title 1">
            <a:extLst>
              <a:ext uri="{FF2B5EF4-FFF2-40B4-BE49-F238E27FC236}">
                <a16:creationId xmlns:a16="http://schemas.microsoft.com/office/drawing/2014/main" id="{F64C6983-72D4-5B1B-B0E4-CE7065248827}"/>
              </a:ext>
            </a:extLst>
          </p:cNvPr>
          <p:cNvSpPr>
            <a:spLocks noGrp="1"/>
          </p:cNvSpPr>
          <p:nvPr>
            <p:ph type="title"/>
          </p:nvPr>
        </p:nvSpPr>
        <p:spPr>
          <a:xfrm>
            <a:off x="388307" y="0"/>
            <a:ext cx="2959281" cy="777600"/>
          </a:xfrm>
        </p:spPr>
        <p:txBody>
          <a:bodyPr>
            <a:noAutofit/>
          </a:bodyPr>
          <a:lstStyle/>
          <a:p>
            <a:pPr algn="ctr">
              <a:spcBef>
                <a:spcPts val="700"/>
              </a:spcBef>
              <a:spcAft>
                <a:spcPts val="700"/>
              </a:spcAft>
            </a:pPr>
            <a:r>
              <a:rPr lang="en-GB" sz="3200" b="1" kern="0" dirty="0">
                <a:latin typeface="Times New Roman" panose="02020603050405020304" pitchFamily="18" charset="0"/>
                <a:ea typeface="Times New Roman" panose="02020603050405020304" pitchFamily="18" charset="0"/>
                <a:cs typeface="Times New Roman" panose="02020603050405020304" pitchFamily="18" charset="0"/>
              </a:rPr>
              <a:t>Array</a:t>
            </a:r>
            <a:r>
              <a:rPr lang="en-GB" sz="3200" b="1" dirty="0">
                <a:latin typeface="Helvetica" panose="020B0604020202020204" pitchFamily="34" charset="0"/>
                <a:ea typeface="Times New Roman" panose="02020603050405020304" pitchFamily="18" charset="0"/>
                <a:cs typeface="Times New Roman" panose="02020603050405020304" pitchFamily="18" charset="0"/>
              </a:rPr>
              <a:t> </a:t>
            </a:r>
            <a:r>
              <a:rPr lang="en-GB" sz="3200" b="1" kern="0" dirty="0" smtClean="0">
                <a:latin typeface="Times New Roman" panose="02020603050405020304" pitchFamily="18" charset="0"/>
                <a:ea typeface="Times New Roman" panose="02020603050405020304" pitchFamily="18" charset="0"/>
                <a:cs typeface="Times New Roman" panose="02020603050405020304" pitchFamily="18" charset="0"/>
              </a:rPr>
              <a:t>Indexing</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4" name="Straight Connector 13"/>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1419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1986013" y="1244351"/>
            <a:ext cx="8229600" cy="5112000"/>
          </a:xfrm>
        </p:spPr>
        <p:txBody>
          <a:bodyPr>
            <a:normAutofit/>
          </a:bodyPr>
          <a:lstStyle/>
          <a:p>
            <a:pPr marL="0" indent="0" algn="just">
              <a:lnSpc>
                <a:spcPct val="107000"/>
              </a:lnSpc>
              <a:spcBef>
                <a:spcPts val="1050"/>
              </a:spcBef>
              <a:spcAft>
                <a:spcPts val="1050"/>
              </a:spcAft>
              <a:buNone/>
            </a:pPr>
            <a:r>
              <a:rPr lang="en-GB" sz="1600" dirty="0">
                <a:latin typeface="Helvetica" panose="020B0604020202020204" pitchFamily="34" charset="0"/>
                <a:ea typeface="Times New Roman" panose="02020603050405020304" pitchFamily="18" charset="0"/>
                <a:cs typeface="Times New Roman" panose="02020603050405020304" pitchFamily="18" charset="0"/>
              </a:rPr>
              <a:t>Array concatenation is the process of combining two or more arrays into a single array. There are two ways of concatenating arrays; horizontally and vertically, both of which use the notation you learnt in the Creating vectors by specifying each element individually subsection.</a:t>
            </a:r>
          </a:p>
          <a:p>
            <a:pPr marL="0" indent="0" algn="just">
              <a:lnSpc>
                <a:spcPct val="107000"/>
              </a:lnSpc>
              <a:spcBef>
                <a:spcPts val="1050"/>
              </a:spcBef>
              <a:spcAft>
                <a:spcPts val="1050"/>
              </a:spcAft>
              <a:buNone/>
            </a:pPr>
            <a:r>
              <a:rPr lang="en-GB" sz="1600" dirty="0">
                <a:latin typeface="Helvetica" panose="020B0604020202020204" pitchFamily="34" charset="0"/>
                <a:ea typeface="Times New Roman" panose="02020603050405020304" pitchFamily="18" charset="0"/>
                <a:cs typeface="Times New Roman" panose="02020603050405020304" pitchFamily="18" charset="0"/>
              </a:rPr>
              <a:t>To concatenate </a:t>
            </a:r>
            <a:r>
              <a:rPr lang="en-GB" sz="1600" b="1" dirty="0">
                <a:latin typeface="Helvetica" panose="020B0604020202020204" pitchFamily="34" charset="0"/>
                <a:ea typeface="Times New Roman" panose="02020603050405020304" pitchFamily="18" charset="0"/>
                <a:cs typeface="Times New Roman" panose="02020603050405020304" pitchFamily="18" charset="0"/>
              </a:rPr>
              <a:t>horizontally</a:t>
            </a:r>
            <a:r>
              <a:rPr lang="en-GB" sz="1600" dirty="0">
                <a:latin typeface="Helvetica" panose="020B0604020202020204" pitchFamily="34" charset="0"/>
                <a:ea typeface="Times New Roman" panose="02020603050405020304" pitchFamily="18" charset="0"/>
                <a:cs typeface="Times New Roman" panose="02020603050405020304" pitchFamily="18" charset="0"/>
              </a:rPr>
              <a:t>, simply use the square bracket (and comma) notation used when combining elements into a row vector, i.e. </a:t>
            </a:r>
            <a:r>
              <a:rPr lang="en-GB" sz="1600" dirty="0" err="1">
                <a:latin typeface="Consolas" panose="020B0609020204030204" pitchFamily="49" charset="0"/>
                <a:ea typeface="Times New Roman" panose="02020603050405020304" pitchFamily="18" charset="0"/>
                <a:cs typeface="Times New Roman" panose="02020603050405020304" pitchFamily="18" charset="0"/>
              </a:rPr>
              <a:t>NewMatrix</a:t>
            </a:r>
            <a:r>
              <a:rPr lang="en-GB" sz="1600" dirty="0">
                <a:latin typeface="Consolas" panose="020B0609020204030204" pitchFamily="49" charset="0"/>
                <a:ea typeface="Times New Roman" panose="02020603050405020304" pitchFamily="18" charset="0"/>
                <a:cs typeface="Times New Roman" panose="02020603050405020304" pitchFamily="18" charset="0"/>
              </a:rPr>
              <a:t> = [Matrix_1 Matrix_2]</a:t>
            </a:r>
            <a:r>
              <a:rPr lang="en-GB" sz="1600" dirty="0">
                <a:latin typeface="Helvetica" panose="020B0604020202020204" pitchFamily="34" charset="0"/>
                <a:ea typeface="Times New Roman" panose="02020603050405020304" pitchFamily="18" charset="0"/>
                <a:cs typeface="Times New Roman" panose="02020603050405020304" pitchFamily="18" charset="0"/>
              </a:rPr>
              <a:t> or </a:t>
            </a:r>
            <a:r>
              <a:rPr lang="en-GB" sz="1600" dirty="0" err="1">
                <a:latin typeface="Consolas" panose="020B0609020204030204" pitchFamily="49" charset="0"/>
                <a:ea typeface="Times New Roman" panose="02020603050405020304" pitchFamily="18" charset="0"/>
                <a:cs typeface="Times New Roman" panose="02020603050405020304" pitchFamily="18" charset="0"/>
              </a:rPr>
              <a:t>NewMatrix</a:t>
            </a:r>
            <a:r>
              <a:rPr lang="en-GB" sz="1600" dirty="0">
                <a:latin typeface="Consolas" panose="020B0609020204030204" pitchFamily="49" charset="0"/>
                <a:ea typeface="Times New Roman" panose="02020603050405020304" pitchFamily="18" charset="0"/>
                <a:cs typeface="Times New Roman" panose="02020603050405020304" pitchFamily="18" charset="0"/>
              </a:rPr>
              <a:t> = [Matrix_1, Matrix_2]</a:t>
            </a:r>
            <a:r>
              <a:rPr lang="en-GB" sz="1600" dirty="0">
                <a:latin typeface="Helvetica" panose="020B0604020202020204" pitchFamily="34" charset="0"/>
                <a:ea typeface="Times New Roman" panose="02020603050405020304" pitchFamily="18" charset="0"/>
                <a:cs typeface="Times New Roman" panose="02020603050405020304" pitchFamily="18" charset="0"/>
              </a:rPr>
              <a:t>. It is important that the </a:t>
            </a:r>
            <a:r>
              <a:rPr lang="en-GB" sz="1600" b="1" dirty="0">
                <a:latin typeface="Helvetica" panose="020B0604020202020204" pitchFamily="34" charset="0"/>
                <a:ea typeface="Times New Roman" panose="02020603050405020304" pitchFamily="18" charset="0"/>
                <a:cs typeface="Times New Roman" panose="02020603050405020304" pitchFamily="18" charset="0"/>
              </a:rPr>
              <a:t>number of columns is the same</a:t>
            </a:r>
            <a:r>
              <a:rPr lang="en-GB" sz="1600" dirty="0">
                <a:latin typeface="Helvetica" panose="020B0604020202020204" pitchFamily="34" charset="0"/>
                <a:ea typeface="Times New Roman" panose="02020603050405020304" pitchFamily="18" charset="0"/>
                <a:cs typeface="Times New Roman" panose="02020603050405020304" pitchFamily="18" charset="0"/>
              </a:rPr>
              <a:t> for all the arrays being concatenated.</a:t>
            </a:r>
          </a:p>
        </p:txBody>
      </p:sp>
      <p:sp>
        <p:nvSpPr>
          <p:cNvPr id="12" name="Title 1">
            <a:extLst>
              <a:ext uri="{FF2B5EF4-FFF2-40B4-BE49-F238E27FC236}">
                <a16:creationId xmlns:a16="http://schemas.microsoft.com/office/drawing/2014/main" id="{F64C6983-72D4-5B1B-B0E4-CE7065248827}"/>
              </a:ext>
            </a:extLst>
          </p:cNvPr>
          <p:cNvSpPr txBox="1">
            <a:spLocks/>
          </p:cNvSpPr>
          <p:nvPr/>
        </p:nvSpPr>
        <p:spPr>
          <a:xfrm>
            <a:off x="388307" y="0"/>
            <a:ext cx="4340447" cy="777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700"/>
              </a:spcBef>
              <a:spcAft>
                <a:spcPts val="700"/>
              </a:spcAft>
            </a:pPr>
            <a:r>
              <a:rPr lang="en-GB" sz="3200" b="1" dirty="0" smtClean="0">
                <a:latin typeface="Times New Roman" panose="02020603050405020304" pitchFamily="18" charset="0"/>
                <a:ea typeface="Times New Roman" panose="02020603050405020304" pitchFamily="18" charset="0"/>
                <a:cs typeface="Times New Roman" panose="02020603050405020304" pitchFamily="18" charset="0"/>
              </a:rPr>
              <a:t>Array concatenation</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3" name="Straight Connector 12"/>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56580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CD0925-3556-A037-C26C-9D7C98C54583}"/>
              </a:ext>
            </a:extLst>
          </p:cNvPr>
          <p:cNvSpPr/>
          <p:nvPr/>
        </p:nvSpPr>
        <p:spPr>
          <a:xfrm>
            <a:off x="1982802" y="1878534"/>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Rectangle 6">
            <a:extLst>
              <a:ext uri="{FF2B5EF4-FFF2-40B4-BE49-F238E27FC236}">
                <a16:creationId xmlns:a16="http://schemas.microsoft.com/office/drawing/2014/main" id="{976456C3-48A8-DCF2-B757-54965590F3C9}"/>
              </a:ext>
            </a:extLst>
          </p:cNvPr>
          <p:cNvSpPr/>
          <p:nvPr/>
        </p:nvSpPr>
        <p:spPr>
          <a:xfrm>
            <a:off x="1984408" y="3089351"/>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Rectangle 2">
            <a:extLst>
              <a:ext uri="{FF2B5EF4-FFF2-40B4-BE49-F238E27FC236}">
                <a16:creationId xmlns:a16="http://schemas.microsoft.com/office/drawing/2014/main" id="{12F08BE3-C5EA-0618-8013-C3A55F803877}"/>
              </a:ext>
            </a:extLst>
          </p:cNvPr>
          <p:cNvSpPr/>
          <p:nvPr/>
        </p:nvSpPr>
        <p:spPr>
          <a:xfrm>
            <a:off x="1982802" y="4075168"/>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a:extLst>
              <a:ext uri="{FF2B5EF4-FFF2-40B4-BE49-F238E27FC236}">
                <a16:creationId xmlns:a16="http://schemas.microsoft.com/office/drawing/2014/main" id="{25DC9613-78DC-ED02-058A-A759AE8FDF66}"/>
              </a:ext>
            </a:extLst>
          </p:cNvPr>
          <p:cNvSpPr/>
          <p:nvPr/>
        </p:nvSpPr>
        <p:spPr>
          <a:xfrm>
            <a:off x="2000448" y="5035883"/>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1986013" y="1244351"/>
                <a:ext cx="8229600" cy="5112000"/>
              </a:xfrm>
            </p:spPr>
            <p:txBody>
              <a:bodyPr>
                <a:normAutofit fontScale="77500" lnSpcReduction="20000"/>
              </a:bodyPr>
              <a:lstStyle/>
              <a:p>
                <a:pPr marL="0" indent="0" algn="just">
                  <a:lnSpc>
                    <a:spcPct val="107000"/>
                  </a:lnSpc>
                  <a:spcBef>
                    <a:spcPts val="1050"/>
                  </a:spcBef>
                  <a:spcAft>
                    <a:spcPts val="1050"/>
                  </a:spcAft>
                  <a:buNone/>
                </a:pPr>
                <a:r>
                  <a:rPr lang="en-GB" sz="1900" dirty="0">
                    <a:latin typeface="Helvetica" panose="020B0604020202020204" pitchFamily="34" charset="0"/>
                    <a:ea typeface="Times New Roman" panose="02020603050405020304" pitchFamily="18" charset="0"/>
                    <a:cs typeface="Times New Roman" panose="02020603050405020304" pitchFamily="18" charset="0"/>
                  </a:rPr>
                  <a:t>Let us try this operation by horizontally concatenating a </a:t>
                </a:r>
                <a:r>
                  <a:rPr lang="en-GB" sz="1900" b="1" dirty="0">
                    <a:latin typeface="Helvetica" panose="020B0604020202020204" pitchFamily="34" charset="0"/>
                    <a:ea typeface="Times New Roman" panose="02020603050405020304" pitchFamily="18" charset="0"/>
                    <a:cs typeface="Times New Roman" panose="02020603050405020304" pitchFamily="18" charset="0"/>
                  </a:rPr>
                  <a:t>2-by-2 matrix </a:t>
                </a:r>
                <a:r>
                  <a:rPr lang="en-GB" sz="1900" dirty="0">
                    <a:latin typeface="Consolas" panose="020B0609020204030204" pitchFamily="49" charset="0"/>
                    <a:ea typeface="Times New Roman" panose="02020603050405020304" pitchFamily="18" charset="0"/>
                    <a:cs typeface="Times New Roman" panose="02020603050405020304" pitchFamily="18" charset="0"/>
                  </a:rPr>
                  <a:t>A</a:t>
                </a:r>
                <a:r>
                  <a:rPr lang="en-GB" sz="1900" dirty="0">
                    <a:latin typeface="Helvetica" panose="020B0604020202020204" pitchFamily="34" charset="0"/>
                    <a:ea typeface="Times New Roman" panose="02020603050405020304" pitchFamily="18" charset="0"/>
                    <a:cs typeface="Times New Roman" panose="02020603050405020304" pitchFamily="18" charset="0"/>
                  </a:rPr>
                  <a:t> with a </a:t>
                </a:r>
                <a:r>
                  <a:rPr lang="en-GB" sz="1900" b="1" dirty="0">
                    <a:latin typeface="Helvetica" panose="020B0604020202020204" pitchFamily="34" charset="0"/>
                    <a:ea typeface="Times New Roman" panose="02020603050405020304" pitchFamily="18" charset="0"/>
                    <a:cs typeface="Times New Roman" panose="02020603050405020304" pitchFamily="18" charset="0"/>
                  </a:rPr>
                  <a:t>2-by-1</a:t>
                </a:r>
                <a:r>
                  <a:rPr lang="en-GB" sz="1900" dirty="0">
                    <a:latin typeface="Helvetica" panose="020B0604020202020204" pitchFamily="34" charset="0"/>
                    <a:ea typeface="Times New Roman" panose="02020603050405020304" pitchFamily="18" charset="0"/>
                    <a:cs typeface="Times New Roman" panose="02020603050405020304" pitchFamily="18" charset="0"/>
                  </a:rPr>
                  <a:t> matrix (</a:t>
                </a:r>
                <a:r>
                  <a:rPr lang="en-GB" sz="1900" b="1" dirty="0">
                    <a:latin typeface="Helvetica" panose="020B0604020202020204" pitchFamily="34" charset="0"/>
                    <a:ea typeface="Times New Roman" panose="02020603050405020304" pitchFamily="18" charset="0"/>
                    <a:cs typeface="Times New Roman" panose="02020603050405020304" pitchFamily="18" charset="0"/>
                  </a:rPr>
                  <a:t>column vector</a:t>
                </a:r>
                <a:r>
                  <a:rPr lang="en-GB" sz="1900" dirty="0">
                    <a:latin typeface="Helvetica" panose="020B0604020202020204" pitchFamily="34" charset="0"/>
                    <a:ea typeface="Times New Roman" panose="02020603050405020304" pitchFamily="18" charset="0"/>
                    <a:cs typeface="Times New Roman" panose="02020603050405020304" pitchFamily="18" charset="0"/>
                  </a:rPr>
                  <a:t>) </a:t>
                </a:r>
                <a:r>
                  <a:rPr lang="en-GB" sz="1900" dirty="0">
                    <a:latin typeface="Consolas" panose="020B0609020204030204" pitchFamily="49" charset="0"/>
                    <a:ea typeface="Times New Roman" panose="02020603050405020304" pitchFamily="18" charset="0"/>
                    <a:cs typeface="Times New Roman" panose="02020603050405020304" pitchFamily="18" charset="0"/>
                  </a:rPr>
                  <a:t>x</a:t>
                </a:r>
                <a:r>
                  <a:rPr lang="en-GB" sz="1900" dirty="0">
                    <a:latin typeface="Helvetica" panose="020B0604020202020204" pitchFamily="34" charset="0"/>
                    <a:ea typeface="Times New Roman" panose="02020603050405020304" pitchFamily="18" charset="0"/>
                    <a:cs typeface="Times New Roman" panose="02020603050405020304" pitchFamily="18" charset="0"/>
                  </a:rPr>
                  <a:t>:</a:t>
                </a:r>
              </a:p>
              <a:p>
                <a:pPr marL="0" indent="0" algn="just">
                  <a:lnSpc>
                    <a:spcPct val="107000"/>
                  </a:lnSpc>
                  <a:spcBef>
                    <a:spcPts val="1050"/>
                  </a:spcBef>
                  <a:spcAft>
                    <a:spcPts val="1050"/>
                  </a:spcAft>
                  <a:buNone/>
                </a:pPr>
                <a:r>
                  <a:rPr lang="pt-BR" sz="19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syms </a:t>
                </a:r>
                <a:r>
                  <a:rPr lang="pt-BR" sz="1900"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a11 a12 a21 a22 x1 x2</a:t>
                </a:r>
                <a:endParaRPr lang="en-ZA" sz="1900" dirty="0">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GB" sz="1900" dirty="0">
                    <a:latin typeface="Helvetica" panose="020B0604020202020204" pitchFamily="34" charset="0"/>
                    <a:ea typeface="Times New Roman" panose="02020603050405020304" pitchFamily="18" charset="0"/>
                    <a:cs typeface="Times New Roman" panose="02020603050405020304" pitchFamily="18" charset="0"/>
                  </a:rPr>
                  <a:t>Aside: You can look up the Symbolic Math Toolbox for more details on the above command however, this will be covered in a future section of this course.</a:t>
                </a:r>
              </a:p>
              <a:p>
                <a:pPr marL="0" indent="0" algn="just">
                  <a:lnSpc>
                    <a:spcPct val="107000"/>
                  </a:lnSpc>
                  <a:spcBef>
                    <a:spcPts val="1050"/>
                  </a:spcBef>
                  <a:spcAft>
                    <a:spcPts val="1050"/>
                  </a:spcAft>
                  <a:buNone/>
                  <a:tabLst>
                    <a:tab pos="182563" algn="l"/>
                  </a:tabLst>
                </a:pPr>
                <a:r>
                  <a:rPr lang="en-GB"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GB" sz="19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 =[a11 a12; a21 a22]</a:t>
                </a:r>
                <a:endParaRPr lang="en-ZA" sz="1800" dirty="0">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tabLst>
                    <a:tab pos="269875" algn="l"/>
                  </a:tabLst>
                </a:pPr>
                <a:r>
                  <a:rPr lang="en-GB" sz="1800" dirty="0">
                    <a:solidFill>
                      <a:srgbClr val="404040"/>
                    </a:solidFill>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404040"/>
                    </a:solidFill>
                    <a:latin typeface="Consolas" panose="020B0609020204030204" pitchFamily="49" charset="0"/>
                    <a:ea typeface="Times New Roman" panose="02020603050405020304" pitchFamily="18" charset="0"/>
                    <a:cs typeface="Times New Roman" panose="02020603050405020304" pitchFamily="18" charset="0"/>
                  </a:rPr>
                  <a:t>A = </a:t>
                </a:r>
                <a14:m>
                  <m:oMath xmlns:m="http://schemas.openxmlformats.org/officeDocument/2006/math">
                    <m:d>
                      <m:dPr>
                        <m:ctrlPr>
                          <a:rPr lang="en-GB" sz="1400" i="1">
                            <a:solidFill>
                              <a:srgbClr val="404040"/>
                            </a:solidFill>
                            <a:latin typeface="Cambria Math" panose="02040503050406030204" pitchFamily="18" charset="0"/>
                            <a:cs typeface="Times New Roman" panose="02020603050405020304" pitchFamily="18" charset="0"/>
                          </a:rPr>
                        </m:ctrlPr>
                      </m:dPr>
                      <m:e>
                        <m:m>
                          <m:mPr>
                            <m:mcs>
                              <m:mc>
                                <m:mcPr>
                                  <m:count m:val="2"/>
                                  <m:mcJc m:val="center"/>
                                </m:mcPr>
                              </m:mc>
                            </m:mcs>
                            <m:ctrlPr>
                              <a:rPr lang="en-GB" sz="1400" i="1">
                                <a:solidFill>
                                  <a:srgbClr val="404040"/>
                                </a:solidFill>
                                <a:latin typeface="Cambria Math" panose="02040503050406030204" pitchFamily="18" charset="0"/>
                                <a:cs typeface="Times New Roman" panose="02020603050405020304" pitchFamily="18" charset="0"/>
                              </a:rPr>
                            </m:ctrlPr>
                          </m:mPr>
                          <m:mr>
                            <m:e>
                              <m:sSub>
                                <m:sSubPr>
                                  <m:ctrlPr>
                                    <a:rPr lang="en-GB" sz="1400" i="1">
                                      <a:solidFill>
                                        <a:srgbClr val="404040"/>
                                      </a:solidFill>
                                      <a:latin typeface="Cambria Math" panose="02040503050406030204" pitchFamily="18" charset="0"/>
                                      <a:cs typeface="Times New Roman" panose="02020603050405020304" pitchFamily="18" charset="0"/>
                                    </a:rPr>
                                  </m:ctrlPr>
                                </m:sSubPr>
                                <m:e>
                                  <m:r>
                                    <a:rPr lang="en-ZA" sz="1400" i="1">
                                      <a:solidFill>
                                        <a:srgbClr val="404040"/>
                                      </a:solidFill>
                                      <a:latin typeface="Cambria Math" panose="02040503050406030204" pitchFamily="18" charset="0"/>
                                      <a:cs typeface="Times New Roman" panose="02020603050405020304" pitchFamily="18" charset="0"/>
                                    </a:rPr>
                                    <m:t>𝑎</m:t>
                                  </m:r>
                                </m:e>
                                <m:sub>
                                  <m:r>
                                    <a:rPr lang="en-ZA" sz="1400" i="1">
                                      <a:solidFill>
                                        <a:srgbClr val="404040"/>
                                      </a:solidFill>
                                      <a:latin typeface="Cambria Math" panose="02040503050406030204" pitchFamily="18" charset="0"/>
                                      <a:cs typeface="Times New Roman" panose="02020603050405020304" pitchFamily="18" charset="0"/>
                                    </a:rPr>
                                    <m:t>11</m:t>
                                  </m:r>
                                </m:sub>
                              </m:sSub>
                            </m:e>
                            <m:e>
                              <m:sSub>
                                <m:sSubPr>
                                  <m:ctrlPr>
                                    <a:rPr lang="en-GB" sz="1400" i="1">
                                      <a:solidFill>
                                        <a:srgbClr val="404040"/>
                                      </a:solidFill>
                                      <a:latin typeface="Cambria Math" panose="02040503050406030204" pitchFamily="18" charset="0"/>
                                      <a:cs typeface="Times New Roman" panose="02020603050405020304" pitchFamily="18" charset="0"/>
                                    </a:rPr>
                                  </m:ctrlPr>
                                </m:sSubPr>
                                <m:e>
                                  <m:r>
                                    <a:rPr lang="en-ZA" sz="1400" i="1">
                                      <a:solidFill>
                                        <a:srgbClr val="404040"/>
                                      </a:solidFill>
                                      <a:latin typeface="Cambria Math" panose="02040503050406030204" pitchFamily="18" charset="0"/>
                                      <a:cs typeface="Times New Roman" panose="02020603050405020304" pitchFamily="18" charset="0"/>
                                    </a:rPr>
                                    <m:t>𝑎</m:t>
                                  </m:r>
                                </m:e>
                                <m:sub>
                                  <m:r>
                                    <a:rPr lang="en-ZA" sz="1400" i="1">
                                      <a:solidFill>
                                        <a:srgbClr val="404040"/>
                                      </a:solidFill>
                                      <a:latin typeface="Cambria Math" panose="02040503050406030204" pitchFamily="18" charset="0"/>
                                      <a:cs typeface="Times New Roman" panose="02020603050405020304" pitchFamily="18" charset="0"/>
                                    </a:rPr>
                                    <m:t>12</m:t>
                                  </m:r>
                                </m:sub>
                              </m:sSub>
                            </m:e>
                          </m:mr>
                          <m:mr>
                            <m:e>
                              <m:sSub>
                                <m:sSubPr>
                                  <m:ctrlPr>
                                    <a:rPr lang="en-GB" sz="1400" i="1">
                                      <a:solidFill>
                                        <a:srgbClr val="404040"/>
                                      </a:solidFill>
                                      <a:latin typeface="Cambria Math" panose="02040503050406030204" pitchFamily="18" charset="0"/>
                                      <a:cs typeface="Times New Roman" panose="02020603050405020304" pitchFamily="18" charset="0"/>
                                    </a:rPr>
                                  </m:ctrlPr>
                                </m:sSubPr>
                                <m:e>
                                  <m:r>
                                    <a:rPr lang="en-ZA" sz="1400" i="1">
                                      <a:solidFill>
                                        <a:srgbClr val="404040"/>
                                      </a:solidFill>
                                      <a:latin typeface="Cambria Math" panose="02040503050406030204" pitchFamily="18" charset="0"/>
                                      <a:cs typeface="Times New Roman" panose="02020603050405020304" pitchFamily="18" charset="0"/>
                                    </a:rPr>
                                    <m:t>𝑎</m:t>
                                  </m:r>
                                </m:e>
                                <m:sub>
                                  <m:r>
                                    <a:rPr lang="en-ZA" sz="1400" i="1">
                                      <a:solidFill>
                                        <a:srgbClr val="404040"/>
                                      </a:solidFill>
                                      <a:latin typeface="Cambria Math" panose="02040503050406030204" pitchFamily="18" charset="0"/>
                                      <a:cs typeface="Times New Roman" panose="02020603050405020304" pitchFamily="18" charset="0"/>
                                    </a:rPr>
                                    <m:t>21</m:t>
                                  </m:r>
                                </m:sub>
                              </m:sSub>
                            </m:e>
                            <m:e>
                              <m:sSub>
                                <m:sSubPr>
                                  <m:ctrlPr>
                                    <a:rPr lang="en-GB" sz="1400" i="1">
                                      <a:solidFill>
                                        <a:srgbClr val="404040"/>
                                      </a:solidFill>
                                      <a:latin typeface="Cambria Math" panose="02040503050406030204" pitchFamily="18" charset="0"/>
                                      <a:cs typeface="Times New Roman" panose="02020603050405020304" pitchFamily="18" charset="0"/>
                                    </a:rPr>
                                  </m:ctrlPr>
                                </m:sSubPr>
                                <m:e>
                                  <m:r>
                                    <a:rPr lang="en-ZA" sz="1400" i="1">
                                      <a:solidFill>
                                        <a:srgbClr val="404040"/>
                                      </a:solidFill>
                                      <a:latin typeface="Cambria Math" panose="02040503050406030204" pitchFamily="18" charset="0"/>
                                      <a:cs typeface="Times New Roman" panose="02020603050405020304" pitchFamily="18" charset="0"/>
                                    </a:rPr>
                                    <m:t>𝑎</m:t>
                                  </m:r>
                                </m:e>
                                <m:sub>
                                  <m:r>
                                    <a:rPr lang="en-ZA" sz="1400" i="1">
                                      <a:solidFill>
                                        <a:srgbClr val="404040"/>
                                      </a:solidFill>
                                      <a:latin typeface="Cambria Math" panose="02040503050406030204" pitchFamily="18" charset="0"/>
                                      <a:cs typeface="Times New Roman" panose="02020603050405020304" pitchFamily="18" charset="0"/>
                                    </a:rPr>
                                    <m:t>22</m:t>
                                  </m:r>
                                </m:sub>
                              </m:sSub>
                            </m:e>
                          </m:mr>
                        </m:m>
                      </m:e>
                    </m:d>
                  </m:oMath>
                </a14:m>
                <a:endParaRPr lang="en-ZA" sz="1800" dirty="0">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tabLst>
                    <a:tab pos="182563" algn="l"/>
                  </a:tabLst>
                </a:pPr>
                <a:r>
                  <a:rPr lang="en-GB" sz="1800" dirty="0">
                    <a:latin typeface="Consolas" panose="020B0609020204030204" pitchFamily="49" charset="0"/>
                    <a:ea typeface="Times New Roman" panose="02020603050405020304" pitchFamily="18" charset="0"/>
                    <a:cs typeface="Times New Roman" panose="02020603050405020304" pitchFamily="18" charset="0"/>
                  </a:rPr>
                  <a:t>	</a:t>
                </a:r>
                <a:r>
                  <a:rPr lang="en-GB" sz="1900" dirty="0">
                    <a:latin typeface="Consolas" panose="020B0609020204030204" pitchFamily="49" charset="0"/>
                    <a:ea typeface="Times New Roman" panose="02020603050405020304" pitchFamily="18" charset="0"/>
                    <a:cs typeface="Times New Roman" panose="02020603050405020304" pitchFamily="18" charset="0"/>
                  </a:rPr>
                  <a:t>x = [x1; x2]</a:t>
                </a:r>
                <a:endParaRPr lang="en-GB" sz="1800" dirty="0">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tabLst>
                    <a:tab pos="269875" algn="l"/>
                  </a:tabLst>
                </a:pPr>
                <a:r>
                  <a:rPr lang="en-GB" sz="1800" dirty="0">
                    <a:solidFill>
                      <a:srgbClr val="404040"/>
                    </a:solidFill>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404040"/>
                    </a:solidFill>
                    <a:latin typeface="Consolas" panose="020B0609020204030204" pitchFamily="49" charset="0"/>
                    <a:ea typeface="Times New Roman" panose="02020603050405020304" pitchFamily="18" charset="0"/>
                    <a:cs typeface="Times New Roman" panose="02020603050405020304" pitchFamily="18" charset="0"/>
                  </a:rPr>
                  <a:t>x = </a:t>
                </a:r>
                <a14:m>
                  <m:oMath xmlns:m="http://schemas.openxmlformats.org/officeDocument/2006/math">
                    <m:d>
                      <m:dPr>
                        <m:ctrlPr>
                          <a:rPr lang="en-GB" sz="1400" i="1">
                            <a:solidFill>
                              <a:srgbClr val="404040"/>
                            </a:solidFill>
                            <a:latin typeface="Cambria Math" panose="02040503050406030204" pitchFamily="18" charset="0"/>
                            <a:cs typeface="Times New Roman" panose="02020603050405020304" pitchFamily="18" charset="0"/>
                          </a:rPr>
                        </m:ctrlPr>
                      </m:dPr>
                      <m:e>
                        <m:m>
                          <m:mPr>
                            <m:mcs>
                              <m:mc>
                                <m:mcPr>
                                  <m:count m:val="1"/>
                                  <m:mcJc m:val="center"/>
                                </m:mcPr>
                              </m:mc>
                            </m:mcs>
                            <m:ctrlPr>
                              <a:rPr lang="en-GB" sz="1400" i="1">
                                <a:solidFill>
                                  <a:srgbClr val="404040"/>
                                </a:solidFill>
                                <a:latin typeface="Cambria Math" panose="02040503050406030204" pitchFamily="18" charset="0"/>
                                <a:cs typeface="Times New Roman" panose="02020603050405020304" pitchFamily="18" charset="0"/>
                              </a:rPr>
                            </m:ctrlPr>
                          </m:mPr>
                          <m:mr>
                            <m:e>
                              <m:sSub>
                                <m:sSubPr>
                                  <m:ctrlPr>
                                    <a:rPr lang="en-GB" sz="1400" i="1">
                                      <a:solidFill>
                                        <a:srgbClr val="404040"/>
                                      </a:solidFill>
                                      <a:latin typeface="Cambria Math" panose="02040503050406030204" pitchFamily="18" charset="0"/>
                                      <a:cs typeface="Times New Roman" panose="02020603050405020304" pitchFamily="18" charset="0"/>
                                    </a:rPr>
                                  </m:ctrlPr>
                                </m:sSubPr>
                                <m:e>
                                  <m:r>
                                    <a:rPr lang="en-ZA" sz="1400" i="1">
                                      <a:solidFill>
                                        <a:srgbClr val="404040"/>
                                      </a:solidFill>
                                      <a:latin typeface="Cambria Math" panose="02040503050406030204" pitchFamily="18" charset="0"/>
                                      <a:cs typeface="Times New Roman" panose="02020603050405020304" pitchFamily="18" charset="0"/>
                                    </a:rPr>
                                    <m:t>𝑥</m:t>
                                  </m:r>
                                </m:e>
                                <m:sub>
                                  <m:r>
                                    <a:rPr lang="en-ZA" sz="1400" i="1">
                                      <a:solidFill>
                                        <a:srgbClr val="404040"/>
                                      </a:solidFill>
                                      <a:latin typeface="Cambria Math" panose="02040503050406030204" pitchFamily="18" charset="0"/>
                                      <a:cs typeface="Times New Roman" panose="02020603050405020304" pitchFamily="18" charset="0"/>
                                    </a:rPr>
                                    <m:t>1</m:t>
                                  </m:r>
                                </m:sub>
                              </m:sSub>
                            </m:e>
                          </m:mr>
                          <m:mr>
                            <m:e>
                              <m:sSub>
                                <m:sSubPr>
                                  <m:ctrlPr>
                                    <a:rPr lang="en-GB" sz="1400" i="1">
                                      <a:solidFill>
                                        <a:srgbClr val="404040"/>
                                      </a:solidFill>
                                      <a:latin typeface="Cambria Math" panose="02040503050406030204" pitchFamily="18" charset="0"/>
                                      <a:cs typeface="Times New Roman" panose="02020603050405020304" pitchFamily="18" charset="0"/>
                                    </a:rPr>
                                  </m:ctrlPr>
                                </m:sSubPr>
                                <m:e>
                                  <m:r>
                                    <a:rPr lang="en-ZA" sz="1400" i="1">
                                      <a:solidFill>
                                        <a:srgbClr val="404040"/>
                                      </a:solidFill>
                                      <a:latin typeface="Cambria Math" panose="02040503050406030204" pitchFamily="18" charset="0"/>
                                      <a:cs typeface="Times New Roman" panose="02020603050405020304" pitchFamily="18" charset="0"/>
                                    </a:rPr>
                                    <m:t>𝑥</m:t>
                                  </m:r>
                                </m:e>
                                <m:sub>
                                  <m:r>
                                    <a:rPr lang="en-ZA" sz="1400" i="1">
                                      <a:solidFill>
                                        <a:srgbClr val="404040"/>
                                      </a:solidFill>
                                      <a:latin typeface="Cambria Math" panose="02040503050406030204" pitchFamily="18" charset="0"/>
                                      <a:cs typeface="Times New Roman" panose="02020603050405020304" pitchFamily="18" charset="0"/>
                                    </a:rPr>
                                    <m:t>2</m:t>
                                  </m:r>
                                </m:sub>
                              </m:sSub>
                            </m:e>
                          </m:mr>
                        </m:m>
                      </m:e>
                    </m:d>
                  </m:oMath>
                </a14:m>
                <a:endParaRPr lang="en-GB" sz="1800" dirty="0">
                  <a:solidFill>
                    <a:srgbClr val="404040"/>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tabLst>
                    <a:tab pos="182563" algn="l"/>
                  </a:tabLst>
                </a:pPr>
                <a:r>
                  <a:rPr lang="en-GB" sz="1800" dirty="0">
                    <a:latin typeface="Consolas" panose="020B0609020204030204" pitchFamily="49" charset="0"/>
                    <a:ea typeface="Times New Roman" panose="02020603050405020304" pitchFamily="18" charset="0"/>
                    <a:cs typeface="Times New Roman" panose="02020603050405020304" pitchFamily="18" charset="0"/>
                  </a:rPr>
                  <a:t>	</a:t>
                </a:r>
                <a:r>
                  <a:rPr lang="en-GB" sz="1900" dirty="0">
                    <a:latin typeface="Consolas" panose="020B0609020204030204" pitchFamily="49" charset="0"/>
                    <a:ea typeface="Times New Roman" panose="02020603050405020304" pitchFamily="18" charset="0"/>
                    <a:cs typeface="Times New Roman" panose="02020603050405020304" pitchFamily="18" charset="0"/>
                  </a:rPr>
                  <a:t>A = [A x]</a:t>
                </a:r>
                <a:endParaRPr lang="en-GB" sz="1800" dirty="0">
                  <a:solidFill>
                    <a:srgbClr val="404040"/>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tabLst>
                    <a:tab pos="269875" algn="l"/>
                  </a:tabLst>
                </a:pPr>
                <a:r>
                  <a:rPr lang="en-GB" sz="1800" dirty="0">
                    <a:solidFill>
                      <a:srgbClr val="404040"/>
                    </a:solidFill>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404040"/>
                    </a:solidFill>
                    <a:latin typeface="Consolas" panose="020B0609020204030204" pitchFamily="49" charset="0"/>
                    <a:ea typeface="Times New Roman" panose="02020603050405020304" pitchFamily="18" charset="0"/>
                    <a:cs typeface="Times New Roman" panose="02020603050405020304" pitchFamily="18" charset="0"/>
                  </a:rPr>
                  <a:t>A =</a:t>
                </a:r>
                <a14:m>
                  <m:oMath xmlns:m="http://schemas.openxmlformats.org/officeDocument/2006/math">
                    <m:d>
                      <m:dPr>
                        <m:ctrlPr>
                          <a:rPr lang="en-GB" sz="1400" i="1">
                            <a:solidFill>
                              <a:srgbClr val="404040"/>
                            </a:solidFill>
                            <a:latin typeface="Cambria Math" panose="02040503050406030204" pitchFamily="18" charset="0"/>
                            <a:cs typeface="Times New Roman" panose="02020603050405020304" pitchFamily="18" charset="0"/>
                          </a:rPr>
                        </m:ctrlPr>
                      </m:dPr>
                      <m:e>
                        <m:m>
                          <m:mPr>
                            <m:mcs>
                              <m:mc>
                                <m:mcPr>
                                  <m:count m:val="3"/>
                                  <m:mcJc m:val="center"/>
                                </m:mcPr>
                              </m:mc>
                            </m:mcs>
                            <m:ctrlPr>
                              <a:rPr lang="en-GB" sz="1400" i="1">
                                <a:solidFill>
                                  <a:srgbClr val="404040"/>
                                </a:solidFill>
                                <a:latin typeface="Cambria Math" panose="02040503050406030204" pitchFamily="18" charset="0"/>
                                <a:cs typeface="Times New Roman" panose="02020603050405020304" pitchFamily="18" charset="0"/>
                              </a:rPr>
                            </m:ctrlPr>
                          </m:mPr>
                          <m:mr>
                            <m:e>
                              <m:sSub>
                                <m:sSubPr>
                                  <m:ctrlPr>
                                    <a:rPr lang="en-GB" sz="1400" i="1">
                                      <a:solidFill>
                                        <a:srgbClr val="404040"/>
                                      </a:solidFill>
                                      <a:latin typeface="Cambria Math" panose="02040503050406030204" pitchFamily="18" charset="0"/>
                                      <a:cs typeface="Times New Roman" panose="02020603050405020304" pitchFamily="18" charset="0"/>
                                    </a:rPr>
                                  </m:ctrlPr>
                                </m:sSubPr>
                                <m:e>
                                  <m:r>
                                    <a:rPr lang="en-ZA" sz="1400" i="1">
                                      <a:solidFill>
                                        <a:srgbClr val="404040"/>
                                      </a:solidFill>
                                      <a:latin typeface="Cambria Math" panose="02040503050406030204" pitchFamily="18" charset="0"/>
                                      <a:cs typeface="Times New Roman" panose="02020603050405020304" pitchFamily="18" charset="0"/>
                                    </a:rPr>
                                    <m:t>𝑎</m:t>
                                  </m:r>
                                </m:e>
                                <m:sub>
                                  <m:r>
                                    <a:rPr lang="en-ZA" sz="1400" i="1">
                                      <a:solidFill>
                                        <a:srgbClr val="404040"/>
                                      </a:solidFill>
                                      <a:latin typeface="Cambria Math" panose="02040503050406030204" pitchFamily="18" charset="0"/>
                                      <a:cs typeface="Times New Roman" panose="02020603050405020304" pitchFamily="18" charset="0"/>
                                    </a:rPr>
                                    <m:t>11</m:t>
                                  </m:r>
                                </m:sub>
                              </m:sSub>
                            </m:e>
                            <m:e>
                              <m:sSub>
                                <m:sSubPr>
                                  <m:ctrlPr>
                                    <a:rPr lang="en-GB" sz="1400" i="1">
                                      <a:solidFill>
                                        <a:srgbClr val="404040"/>
                                      </a:solidFill>
                                      <a:latin typeface="Cambria Math" panose="02040503050406030204" pitchFamily="18" charset="0"/>
                                      <a:cs typeface="Times New Roman" panose="02020603050405020304" pitchFamily="18" charset="0"/>
                                    </a:rPr>
                                  </m:ctrlPr>
                                </m:sSubPr>
                                <m:e>
                                  <m:r>
                                    <a:rPr lang="en-ZA" sz="1400" i="1">
                                      <a:solidFill>
                                        <a:srgbClr val="404040"/>
                                      </a:solidFill>
                                      <a:latin typeface="Cambria Math" panose="02040503050406030204" pitchFamily="18" charset="0"/>
                                      <a:cs typeface="Times New Roman" panose="02020603050405020304" pitchFamily="18" charset="0"/>
                                    </a:rPr>
                                    <m:t>𝑎</m:t>
                                  </m:r>
                                </m:e>
                                <m:sub>
                                  <m:r>
                                    <a:rPr lang="en-ZA" sz="1400" i="1">
                                      <a:solidFill>
                                        <a:srgbClr val="404040"/>
                                      </a:solidFill>
                                      <a:latin typeface="Cambria Math" panose="02040503050406030204" pitchFamily="18" charset="0"/>
                                      <a:cs typeface="Times New Roman" panose="02020603050405020304" pitchFamily="18" charset="0"/>
                                    </a:rPr>
                                    <m:t>12</m:t>
                                  </m:r>
                                </m:sub>
                              </m:sSub>
                            </m:e>
                            <m:e>
                              <m:sSub>
                                <m:sSubPr>
                                  <m:ctrlPr>
                                    <a:rPr lang="en-GB" sz="1400" i="1">
                                      <a:solidFill>
                                        <a:srgbClr val="404040"/>
                                      </a:solidFill>
                                      <a:latin typeface="Cambria Math" panose="02040503050406030204" pitchFamily="18" charset="0"/>
                                      <a:cs typeface="Times New Roman" panose="02020603050405020304" pitchFamily="18" charset="0"/>
                                    </a:rPr>
                                  </m:ctrlPr>
                                </m:sSubPr>
                                <m:e>
                                  <m:r>
                                    <a:rPr lang="en-ZA" sz="1400" i="1">
                                      <a:solidFill>
                                        <a:srgbClr val="404040"/>
                                      </a:solidFill>
                                      <a:latin typeface="Cambria Math" panose="02040503050406030204" pitchFamily="18" charset="0"/>
                                      <a:cs typeface="Times New Roman" panose="02020603050405020304" pitchFamily="18" charset="0"/>
                                    </a:rPr>
                                    <m:t>𝑥</m:t>
                                  </m:r>
                                </m:e>
                                <m:sub>
                                  <m:r>
                                    <a:rPr lang="en-ZA" sz="1400" i="1">
                                      <a:solidFill>
                                        <a:srgbClr val="404040"/>
                                      </a:solidFill>
                                      <a:latin typeface="Cambria Math" panose="02040503050406030204" pitchFamily="18" charset="0"/>
                                      <a:cs typeface="Times New Roman" panose="02020603050405020304" pitchFamily="18" charset="0"/>
                                    </a:rPr>
                                    <m:t>1</m:t>
                                  </m:r>
                                </m:sub>
                              </m:sSub>
                            </m:e>
                          </m:mr>
                          <m:mr>
                            <m:e>
                              <m:sSub>
                                <m:sSubPr>
                                  <m:ctrlPr>
                                    <a:rPr lang="en-GB" sz="1400" i="1">
                                      <a:solidFill>
                                        <a:srgbClr val="404040"/>
                                      </a:solidFill>
                                      <a:latin typeface="Cambria Math" panose="02040503050406030204" pitchFamily="18" charset="0"/>
                                      <a:cs typeface="Times New Roman" panose="02020603050405020304" pitchFamily="18" charset="0"/>
                                    </a:rPr>
                                  </m:ctrlPr>
                                </m:sSubPr>
                                <m:e>
                                  <m:r>
                                    <a:rPr lang="en-ZA" sz="1400" i="1">
                                      <a:solidFill>
                                        <a:srgbClr val="404040"/>
                                      </a:solidFill>
                                      <a:latin typeface="Cambria Math" panose="02040503050406030204" pitchFamily="18" charset="0"/>
                                      <a:cs typeface="Times New Roman" panose="02020603050405020304" pitchFamily="18" charset="0"/>
                                    </a:rPr>
                                    <m:t>𝑎</m:t>
                                  </m:r>
                                </m:e>
                                <m:sub>
                                  <m:r>
                                    <a:rPr lang="en-ZA" sz="1400" i="1">
                                      <a:solidFill>
                                        <a:srgbClr val="404040"/>
                                      </a:solidFill>
                                      <a:latin typeface="Cambria Math" panose="02040503050406030204" pitchFamily="18" charset="0"/>
                                      <a:cs typeface="Times New Roman" panose="02020603050405020304" pitchFamily="18" charset="0"/>
                                    </a:rPr>
                                    <m:t>21</m:t>
                                  </m:r>
                                </m:sub>
                              </m:sSub>
                            </m:e>
                            <m:e>
                              <m:sSub>
                                <m:sSubPr>
                                  <m:ctrlPr>
                                    <a:rPr lang="en-GB" sz="1400" i="1">
                                      <a:solidFill>
                                        <a:srgbClr val="404040"/>
                                      </a:solidFill>
                                      <a:latin typeface="Cambria Math" panose="02040503050406030204" pitchFamily="18" charset="0"/>
                                      <a:cs typeface="Times New Roman" panose="02020603050405020304" pitchFamily="18" charset="0"/>
                                    </a:rPr>
                                  </m:ctrlPr>
                                </m:sSubPr>
                                <m:e>
                                  <m:r>
                                    <a:rPr lang="en-ZA" sz="1400" i="1">
                                      <a:solidFill>
                                        <a:srgbClr val="404040"/>
                                      </a:solidFill>
                                      <a:latin typeface="Cambria Math" panose="02040503050406030204" pitchFamily="18" charset="0"/>
                                      <a:cs typeface="Times New Roman" panose="02020603050405020304" pitchFamily="18" charset="0"/>
                                    </a:rPr>
                                    <m:t>𝑎</m:t>
                                  </m:r>
                                </m:e>
                                <m:sub>
                                  <m:r>
                                    <a:rPr lang="en-ZA" sz="1400" i="1">
                                      <a:solidFill>
                                        <a:srgbClr val="404040"/>
                                      </a:solidFill>
                                      <a:latin typeface="Cambria Math" panose="02040503050406030204" pitchFamily="18" charset="0"/>
                                      <a:cs typeface="Times New Roman" panose="02020603050405020304" pitchFamily="18" charset="0"/>
                                    </a:rPr>
                                    <m:t>22</m:t>
                                  </m:r>
                                </m:sub>
                              </m:sSub>
                            </m:e>
                            <m:e>
                              <m:sSub>
                                <m:sSubPr>
                                  <m:ctrlPr>
                                    <a:rPr lang="en-GB" sz="1400" i="1">
                                      <a:solidFill>
                                        <a:srgbClr val="404040"/>
                                      </a:solidFill>
                                      <a:latin typeface="Cambria Math" panose="02040503050406030204" pitchFamily="18" charset="0"/>
                                      <a:cs typeface="Times New Roman" panose="02020603050405020304" pitchFamily="18" charset="0"/>
                                    </a:rPr>
                                  </m:ctrlPr>
                                </m:sSubPr>
                                <m:e>
                                  <m:r>
                                    <a:rPr lang="en-ZA" sz="1400" i="1">
                                      <a:solidFill>
                                        <a:srgbClr val="404040"/>
                                      </a:solidFill>
                                      <a:latin typeface="Cambria Math" panose="02040503050406030204" pitchFamily="18" charset="0"/>
                                      <a:cs typeface="Times New Roman" panose="02020603050405020304" pitchFamily="18" charset="0"/>
                                    </a:rPr>
                                    <m:t>𝑥</m:t>
                                  </m:r>
                                </m:e>
                                <m:sub>
                                  <m:r>
                                    <a:rPr lang="en-ZA" sz="1400" i="1">
                                      <a:solidFill>
                                        <a:srgbClr val="404040"/>
                                      </a:solidFill>
                                      <a:latin typeface="Cambria Math" panose="02040503050406030204" pitchFamily="18" charset="0"/>
                                      <a:cs typeface="Times New Roman" panose="02020603050405020304" pitchFamily="18" charset="0"/>
                                    </a:rPr>
                                    <m:t>2</m:t>
                                  </m:r>
                                </m:sub>
                              </m:sSub>
                            </m:e>
                          </m:mr>
                        </m:m>
                      </m:e>
                    </m:d>
                    <m:r>
                      <a:rPr lang="en-ZA" sz="1800" i="1">
                        <a:solidFill>
                          <a:srgbClr val="404040"/>
                        </a:solidFill>
                        <a:latin typeface="Cambria Math" panose="02040503050406030204" pitchFamily="18" charset="0"/>
                        <a:cs typeface="Times New Roman" panose="02020603050405020304" pitchFamily="18" charset="0"/>
                      </a:rPr>
                      <m:t> </m:t>
                    </m:r>
                  </m:oMath>
                </a14:m>
                <a:r>
                  <a:rPr lang="en-GB" sz="1800" dirty="0">
                    <a:solidFill>
                      <a:srgbClr val="404040"/>
                    </a:solidFill>
                    <a:latin typeface="Consolas" panose="020B0609020204030204" pitchFamily="49" charset="0"/>
                    <a:ea typeface="Times New Roman" panose="02020603050405020304" pitchFamily="18" charset="0"/>
                    <a:cs typeface="Times New Roman" panose="02020603050405020304" pitchFamily="18" charset="0"/>
                  </a:rPr>
                  <a:t> </a:t>
                </a:r>
                <a:endParaRPr lang="en-ZA" sz="1800" dirty="0">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GB" sz="1800" dirty="0">
                    <a:latin typeface="Helvetica" panose="020B0604020202020204" pitchFamily="34" charset="0"/>
                    <a:ea typeface="Times New Roman" panose="02020603050405020304" pitchFamily="18" charset="0"/>
                    <a:cs typeface="Times New Roman" panose="02020603050405020304" pitchFamily="18" charset="0"/>
                  </a:rPr>
                  <a:t>The above is the result of horizontally combining the matrix </a:t>
                </a:r>
                <a:r>
                  <a:rPr lang="en-GB" sz="1800" dirty="0">
                    <a:latin typeface="Consolas" panose="020B0609020204030204" pitchFamily="49" charset="0"/>
                    <a:ea typeface="Times New Roman" panose="02020603050405020304" pitchFamily="18" charset="0"/>
                    <a:cs typeface="Times New Roman" panose="02020603050405020304" pitchFamily="18" charset="0"/>
                  </a:rPr>
                  <a:t>A</a:t>
                </a:r>
                <a:r>
                  <a:rPr lang="en-GB" sz="1800" dirty="0">
                    <a:latin typeface="Helvetica" panose="020B0604020202020204" pitchFamily="34" charset="0"/>
                    <a:ea typeface="Times New Roman" panose="02020603050405020304" pitchFamily="18" charset="0"/>
                    <a:cs typeface="Times New Roman" panose="02020603050405020304" pitchFamily="18" charset="0"/>
                  </a:rPr>
                  <a:t> with the column vector </a:t>
                </a:r>
                <a:r>
                  <a:rPr lang="en-GB" sz="1800" dirty="0">
                    <a:latin typeface="Consolas" panose="020B0609020204030204" pitchFamily="49" charset="0"/>
                    <a:ea typeface="Times New Roman" panose="02020603050405020304" pitchFamily="18" charset="0"/>
                    <a:cs typeface="Times New Roman" panose="02020603050405020304" pitchFamily="18" charset="0"/>
                  </a:rPr>
                  <a:t>x</a:t>
                </a:r>
                <a:r>
                  <a:rPr lang="en-GB" sz="1800" dirty="0">
                    <a:latin typeface="Helvetica" panose="020B0604020202020204" pitchFamily="34" charset="0"/>
                    <a:ea typeface="Times New Roman" panose="02020603050405020304" pitchFamily="18" charset="0"/>
                    <a:cs typeface="Times New Roman" panose="02020603050405020304" pitchFamily="18" charset="0"/>
                  </a:rPr>
                  <a:t>.</a:t>
                </a:r>
              </a:p>
            </p:txBody>
          </p:sp>
        </mc:Choice>
        <mc:Fallback xmlns="">
          <p:sp>
            <p:nvSpPr>
              <p:cNvPr id="11" name="Content Placeholder 10">
                <a:extLst>
                  <a:ext uri="{FF2B5EF4-FFF2-40B4-BE49-F238E27FC236}">
                    <a16:creationId xmlns:a16="http://schemas.microsoft.com/office/drawing/2014/main" id="{5C5DE11D-C34F-1AF3-0E76-2FFB87A30AD9}"/>
                  </a:ext>
                </a:extLst>
              </p:cNvPr>
              <p:cNvSpPr>
                <a:spLocks noGrp="1" noRot="1" noChangeAspect="1" noMove="1" noResize="1" noEditPoints="1" noAdjustHandles="1" noChangeArrowheads="1" noChangeShapeType="1" noTextEdit="1"/>
              </p:cNvSpPr>
              <p:nvPr>
                <p:ph idx="1"/>
              </p:nvPr>
            </p:nvSpPr>
            <p:spPr>
              <a:xfrm>
                <a:off x="1986013" y="1244351"/>
                <a:ext cx="8229600" cy="5112000"/>
              </a:xfrm>
              <a:blipFill>
                <a:blip r:embed="rId2"/>
                <a:stretch>
                  <a:fillRect l="-296" t="-834" r="-296" b="-1192"/>
                </a:stretch>
              </a:blipFill>
            </p:spPr>
            <p:txBody>
              <a:bodyPr/>
              <a:lstStyle/>
              <a:p>
                <a:r>
                  <a:rPr lang="en-US">
                    <a:noFill/>
                  </a:rPr>
                  <a:t> </a:t>
                </a:r>
              </a:p>
            </p:txBody>
          </p:sp>
        </mc:Fallback>
      </mc:AlternateContent>
      <p:sp>
        <p:nvSpPr>
          <p:cNvPr id="13" name="Title 1">
            <a:extLst>
              <a:ext uri="{FF2B5EF4-FFF2-40B4-BE49-F238E27FC236}">
                <a16:creationId xmlns:a16="http://schemas.microsoft.com/office/drawing/2014/main" id="{F64C6983-72D4-5B1B-B0E4-CE7065248827}"/>
              </a:ext>
            </a:extLst>
          </p:cNvPr>
          <p:cNvSpPr txBox="1">
            <a:spLocks/>
          </p:cNvSpPr>
          <p:nvPr/>
        </p:nvSpPr>
        <p:spPr>
          <a:xfrm>
            <a:off x="388307" y="0"/>
            <a:ext cx="4340447" cy="777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700"/>
              </a:spcBef>
              <a:spcAft>
                <a:spcPts val="700"/>
              </a:spcAft>
            </a:pPr>
            <a:r>
              <a:rPr lang="en-GB" sz="3200" b="1" dirty="0" smtClean="0">
                <a:latin typeface="Times New Roman" panose="02020603050405020304" pitchFamily="18" charset="0"/>
                <a:ea typeface="Times New Roman" panose="02020603050405020304" pitchFamily="18" charset="0"/>
                <a:cs typeface="Times New Roman" panose="02020603050405020304" pitchFamily="18" charset="0"/>
              </a:rPr>
              <a:t>Array concatenation</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5" name="Straight Connector 14"/>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59243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6456C3-48A8-DCF2-B757-54965590F3C9}"/>
              </a:ext>
            </a:extLst>
          </p:cNvPr>
          <p:cNvSpPr/>
          <p:nvPr/>
        </p:nvSpPr>
        <p:spPr>
          <a:xfrm>
            <a:off x="1984408" y="2826881"/>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Rectangle 2">
            <a:extLst>
              <a:ext uri="{FF2B5EF4-FFF2-40B4-BE49-F238E27FC236}">
                <a16:creationId xmlns:a16="http://schemas.microsoft.com/office/drawing/2014/main" id="{12F08BE3-C5EA-0618-8013-C3A55F803877}"/>
              </a:ext>
            </a:extLst>
          </p:cNvPr>
          <p:cNvSpPr/>
          <p:nvPr/>
        </p:nvSpPr>
        <p:spPr>
          <a:xfrm>
            <a:off x="1982802" y="3928926"/>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a:extLst>
              <a:ext uri="{FF2B5EF4-FFF2-40B4-BE49-F238E27FC236}">
                <a16:creationId xmlns:a16="http://schemas.microsoft.com/office/drawing/2014/main" id="{25DC9613-78DC-ED02-058A-A759AE8FDF66}"/>
              </a:ext>
            </a:extLst>
          </p:cNvPr>
          <p:cNvSpPr/>
          <p:nvPr/>
        </p:nvSpPr>
        <p:spPr>
          <a:xfrm>
            <a:off x="2000448" y="4990547"/>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1986013" y="1244351"/>
                <a:ext cx="8229600" cy="5112000"/>
              </a:xfrm>
            </p:spPr>
            <p:txBody>
              <a:bodyPr>
                <a:normAutofit/>
              </a:bodyPr>
              <a:lstStyle/>
              <a:p>
                <a:pPr marL="0" indent="0" algn="just">
                  <a:lnSpc>
                    <a:spcPct val="107000"/>
                  </a:lnSpc>
                  <a:spcBef>
                    <a:spcPts val="1050"/>
                  </a:spcBef>
                  <a:spcAft>
                    <a:spcPts val="1050"/>
                  </a:spcAft>
                  <a:buNone/>
                </a:pPr>
                <a:r>
                  <a:rPr lang="en-GB" sz="1600" dirty="0">
                    <a:latin typeface="Helvetica" panose="020B0604020202020204" pitchFamily="34" charset="0"/>
                    <a:ea typeface="Times New Roman" panose="02020603050405020304" pitchFamily="18" charset="0"/>
                    <a:cs typeface="Times New Roman" panose="02020603050405020304" pitchFamily="18" charset="0"/>
                  </a:rPr>
                  <a:t>To concatenate </a:t>
                </a:r>
                <a:r>
                  <a:rPr lang="en-GB" sz="1600" b="1" dirty="0">
                    <a:latin typeface="Helvetica" panose="020B0604020202020204" pitchFamily="34" charset="0"/>
                    <a:ea typeface="Times New Roman" panose="02020603050405020304" pitchFamily="18" charset="0"/>
                    <a:cs typeface="Times New Roman" panose="02020603050405020304" pitchFamily="18" charset="0"/>
                  </a:rPr>
                  <a:t>vertically</a:t>
                </a:r>
                <a:r>
                  <a:rPr lang="en-GB" sz="1600" dirty="0">
                    <a:latin typeface="Helvetica" panose="020B0604020202020204" pitchFamily="34" charset="0"/>
                    <a:ea typeface="Times New Roman" panose="02020603050405020304" pitchFamily="18" charset="0"/>
                    <a:cs typeface="Times New Roman" panose="02020603050405020304" pitchFamily="18" charset="0"/>
                  </a:rPr>
                  <a:t>, simply use the square bracket and semicolon notation used when combining elements into a column vector, i.e. </a:t>
                </a:r>
                <a:r>
                  <a:rPr lang="en-GB" sz="1600" dirty="0" err="1">
                    <a:latin typeface="Consolas" panose="020B0609020204030204" pitchFamily="49" charset="0"/>
                    <a:ea typeface="Times New Roman" panose="02020603050405020304" pitchFamily="18" charset="0"/>
                    <a:cs typeface="Times New Roman" panose="02020603050405020304" pitchFamily="18" charset="0"/>
                  </a:rPr>
                  <a:t>NewMatrix</a:t>
                </a:r>
                <a:r>
                  <a:rPr lang="en-GB" sz="1600" dirty="0">
                    <a:latin typeface="Consolas" panose="020B0609020204030204" pitchFamily="49" charset="0"/>
                    <a:ea typeface="Times New Roman" panose="02020603050405020304" pitchFamily="18" charset="0"/>
                    <a:cs typeface="Times New Roman" panose="02020603050405020304" pitchFamily="18" charset="0"/>
                  </a:rPr>
                  <a:t> = [Matrix_1; Matrix_2]</a:t>
                </a:r>
                <a:r>
                  <a:rPr lang="en-GB" sz="1600" dirty="0">
                    <a:latin typeface="Helvetica" panose="020B0604020202020204" pitchFamily="34" charset="0"/>
                    <a:ea typeface="Times New Roman" panose="02020603050405020304" pitchFamily="18" charset="0"/>
                    <a:cs typeface="Times New Roman" panose="02020603050405020304" pitchFamily="18" charset="0"/>
                  </a:rPr>
                  <a:t>. It is important that the </a:t>
                </a:r>
                <a:r>
                  <a:rPr lang="en-GB" sz="1600" b="1" dirty="0">
                    <a:latin typeface="Helvetica" panose="020B0604020202020204" pitchFamily="34" charset="0"/>
                    <a:ea typeface="Times New Roman" panose="02020603050405020304" pitchFamily="18" charset="0"/>
                    <a:cs typeface="Times New Roman" panose="02020603050405020304" pitchFamily="18" charset="0"/>
                  </a:rPr>
                  <a:t>number of rows is the same</a:t>
                </a:r>
                <a:r>
                  <a:rPr lang="en-GB" sz="1600" dirty="0">
                    <a:latin typeface="Helvetica" panose="020B0604020202020204" pitchFamily="34" charset="0"/>
                    <a:ea typeface="Times New Roman" panose="02020603050405020304" pitchFamily="18" charset="0"/>
                    <a:cs typeface="Times New Roman" panose="02020603050405020304" pitchFamily="18" charset="0"/>
                  </a:rPr>
                  <a:t> for all the arrays being concatenated. Let us try this operation by vertically concatenating a </a:t>
                </a:r>
                <a:r>
                  <a:rPr lang="en-GB" sz="1600" b="1" dirty="0">
                    <a:latin typeface="Helvetica" panose="020B0604020202020204" pitchFamily="34" charset="0"/>
                    <a:ea typeface="Times New Roman" panose="02020603050405020304" pitchFamily="18" charset="0"/>
                    <a:cs typeface="Times New Roman" panose="02020603050405020304" pitchFamily="18" charset="0"/>
                  </a:rPr>
                  <a:t>2-by-2 matrix</a:t>
                </a:r>
                <a:r>
                  <a:rPr lang="en-GB" sz="1600" dirty="0">
                    <a:latin typeface="Helvetica" panose="020B0604020202020204" pitchFamily="34" charset="0"/>
                    <a:ea typeface="Times New Roman" panose="02020603050405020304" pitchFamily="18" charset="0"/>
                    <a:cs typeface="Times New Roman" panose="02020603050405020304" pitchFamily="18" charset="0"/>
                  </a:rPr>
                  <a:t> </a:t>
                </a:r>
                <a:r>
                  <a:rPr lang="en-GB" sz="1600" dirty="0">
                    <a:latin typeface="Consolas" panose="020B0609020204030204" pitchFamily="49" charset="0"/>
                    <a:ea typeface="Times New Roman" panose="02020603050405020304" pitchFamily="18" charset="0"/>
                    <a:cs typeface="Times New Roman" panose="02020603050405020304" pitchFamily="18" charset="0"/>
                  </a:rPr>
                  <a:t>A</a:t>
                </a:r>
                <a:r>
                  <a:rPr lang="en-GB" sz="1600" dirty="0">
                    <a:latin typeface="Helvetica" panose="020B0604020202020204" pitchFamily="34" charset="0"/>
                    <a:ea typeface="Times New Roman" panose="02020603050405020304" pitchFamily="18" charset="0"/>
                    <a:cs typeface="Times New Roman" panose="02020603050405020304" pitchFamily="18" charset="0"/>
                  </a:rPr>
                  <a:t> with a </a:t>
                </a:r>
                <a:r>
                  <a:rPr lang="en-GB" sz="1600" b="1" dirty="0">
                    <a:latin typeface="Helvetica" panose="020B0604020202020204" pitchFamily="34" charset="0"/>
                    <a:ea typeface="Times New Roman" panose="02020603050405020304" pitchFamily="18" charset="0"/>
                    <a:cs typeface="Times New Roman" panose="02020603050405020304" pitchFamily="18" charset="0"/>
                  </a:rPr>
                  <a:t>1-by-2</a:t>
                </a:r>
                <a:r>
                  <a:rPr lang="en-GB" sz="1600" dirty="0">
                    <a:latin typeface="Helvetica" panose="020B0604020202020204" pitchFamily="34" charset="0"/>
                    <a:ea typeface="Times New Roman" panose="02020603050405020304" pitchFamily="18" charset="0"/>
                    <a:cs typeface="Times New Roman" panose="02020603050405020304" pitchFamily="18" charset="0"/>
                  </a:rPr>
                  <a:t> matrix (</a:t>
                </a:r>
                <a:r>
                  <a:rPr lang="en-GB" sz="1600" b="1" dirty="0">
                    <a:latin typeface="Helvetica" panose="020B0604020202020204" pitchFamily="34" charset="0"/>
                    <a:ea typeface="Times New Roman" panose="02020603050405020304" pitchFamily="18" charset="0"/>
                    <a:cs typeface="Times New Roman" panose="02020603050405020304" pitchFamily="18" charset="0"/>
                  </a:rPr>
                  <a:t>row vector</a:t>
                </a:r>
                <a:r>
                  <a:rPr lang="en-GB" sz="1600" dirty="0">
                    <a:latin typeface="Helvetica" panose="020B0604020202020204" pitchFamily="34" charset="0"/>
                    <a:ea typeface="Times New Roman" panose="02020603050405020304" pitchFamily="18" charset="0"/>
                    <a:cs typeface="Times New Roman" panose="02020603050405020304" pitchFamily="18" charset="0"/>
                  </a:rPr>
                  <a:t>) </a:t>
                </a:r>
                <a:r>
                  <a:rPr lang="en-GB" sz="1600" dirty="0">
                    <a:latin typeface="Consolas" panose="020B0609020204030204" pitchFamily="49" charset="0"/>
                    <a:ea typeface="Times New Roman" panose="02020603050405020304" pitchFamily="18" charset="0"/>
                    <a:cs typeface="Times New Roman" panose="02020603050405020304" pitchFamily="18" charset="0"/>
                  </a:rPr>
                  <a:t>x</a:t>
                </a:r>
                <a:r>
                  <a:rPr lang="en-GB" sz="1600" dirty="0">
                    <a:latin typeface="Helvetica" panose="020B0604020202020204" pitchFamily="34" charset="0"/>
                    <a:ea typeface="Times New Roman" panose="02020603050405020304" pitchFamily="18" charset="0"/>
                    <a:cs typeface="Times New Roman" panose="02020603050405020304" pitchFamily="18" charset="0"/>
                  </a:rPr>
                  <a:t>:</a:t>
                </a:r>
              </a:p>
              <a:p>
                <a:pPr marL="0" indent="0" algn="just">
                  <a:lnSpc>
                    <a:spcPct val="107000"/>
                  </a:lnSpc>
                  <a:spcBef>
                    <a:spcPts val="1050"/>
                  </a:spcBef>
                  <a:spcAft>
                    <a:spcPts val="1050"/>
                  </a:spcAft>
                  <a:buNone/>
                  <a:tabLst>
                    <a:tab pos="182563" algn="l"/>
                  </a:tabLst>
                </a:pPr>
                <a:r>
                  <a:rPr lang="en-GB"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 =[a11 a12; a21 a22]</a:t>
                </a:r>
                <a:endParaRPr lang="en-ZA" sz="1400" dirty="0">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tabLst>
                    <a:tab pos="269875" algn="l"/>
                  </a:tabLst>
                </a:pPr>
                <a:r>
                  <a:rPr lang="en-GB" sz="1400" dirty="0">
                    <a:solidFill>
                      <a:srgbClr val="404040"/>
                    </a:solidFill>
                    <a:latin typeface="Consolas" panose="020B0609020204030204" pitchFamily="49" charset="0"/>
                    <a:ea typeface="Times New Roman" panose="02020603050405020304" pitchFamily="18" charset="0"/>
                    <a:cs typeface="Times New Roman" panose="02020603050405020304" pitchFamily="18" charset="0"/>
                  </a:rPr>
                  <a:t>	</a:t>
                </a:r>
                <a:r>
                  <a:rPr lang="en-GB" sz="1100" dirty="0">
                    <a:solidFill>
                      <a:srgbClr val="404040"/>
                    </a:solidFill>
                    <a:latin typeface="Consolas" panose="020B0609020204030204" pitchFamily="49" charset="0"/>
                    <a:ea typeface="Times New Roman" panose="02020603050405020304" pitchFamily="18" charset="0"/>
                    <a:cs typeface="Times New Roman" panose="02020603050405020304" pitchFamily="18" charset="0"/>
                  </a:rPr>
                  <a:t>A =  </a:t>
                </a:r>
                <a14:m>
                  <m:oMath xmlns:m="http://schemas.openxmlformats.org/officeDocument/2006/math">
                    <m:d>
                      <m:dPr>
                        <m:ctrlPr>
                          <a:rPr lang="en-GB" sz="1100" i="1">
                            <a:solidFill>
                              <a:srgbClr val="404040"/>
                            </a:solidFill>
                            <a:latin typeface="Cambria Math" panose="02040503050406030204" pitchFamily="18" charset="0"/>
                            <a:cs typeface="Times New Roman" panose="02020603050405020304" pitchFamily="18" charset="0"/>
                          </a:rPr>
                        </m:ctrlPr>
                      </m:dPr>
                      <m:e>
                        <m:m>
                          <m:mPr>
                            <m:mcs>
                              <m:mc>
                                <m:mcPr>
                                  <m:count m:val="2"/>
                                  <m:mcJc m:val="center"/>
                                </m:mcPr>
                              </m:mc>
                            </m:mcs>
                            <m:ctrlPr>
                              <a:rPr lang="en-GB" sz="1100" i="1">
                                <a:solidFill>
                                  <a:srgbClr val="404040"/>
                                </a:solidFill>
                                <a:latin typeface="Cambria Math" panose="02040503050406030204" pitchFamily="18" charset="0"/>
                                <a:cs typeface="Times New Roman" panose="02020603050405020304" pitchFamily="18" charset="0"/>
                              </a:rPr>
                            </m:ctrlPr>
                          </m:mPr>
                          <m:mr>
                            <m:e>
                              <m:sSub>
                                <m:sSubPr>
                                  <m:ctrlPr>
                                    <a:rPr lang="en-GB"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𝑎</m:t>
                                  </m:r>
                                </m:e>
                                <m:sub>
                                  <m:r>
                                    <a:rPr lang="en-ZA" sz="1100" i="1">
                                      <a:solidFill>
                                        <a:srgbClr val="404040"/>
                                      </a:solidFill>
                                      <a:latin typeface="Cambria Math" panose="02040503050406030204" pitchFamily="18" charset="0"/>
                                      <a:cs typeface="Times New Roman" panose="02020603050405020304" pitchFamily="18" charset="0"/>
                                    </a:rPr>
                                    <m:t>11</m:t>
                                  </m:r>
                                </m:sub>
                              </m:sSub>
                            </m:e>
                            <m:e>
                              <m:sSub>
                                <m:sSubPr>
                                  <m:ctrlPr>
                                    <a:rPr lang="en-GB"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𝑎</m:t>
                                  </m:r>
                                </m:e>
                                <m:sub>
                                  <m:r>
                                    <a:rPr lang="en-ZA" sz="1100" i="1">
                                      <a:solidFill>
                                        <a:srgbClr val="404040"/>
                                      </a:solidFill>
                                      <a:latin typeface="Cambria Math" panose="02040503050406030204" pitchFamily="18" charset="0"/>
                                      <a:cs typeface="Times New Roman" panose="02020603050405020304" pitchFamily="18" charset="0"/>
                                    </a:rPr>
                                    <m:t>12</m:t>
                                  </m:r>
                                </m:sub>
                              </m:sSub>
                            </m:e>
                          </m:mr>
                          <m:mr>
                            <m:e>
                              <m:sSub>
                                <m:sSubPr>
                                  <m:ctrlPr>
                                    <a:rPr lang="en-GB"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𝑎</m:t>
                                  </m:r>
                                </m:e>
                                <m:sub>
                                  <m:r>
                                    <a:rPr lang="en-ZA" sz="1100" i="1">
                                      <a:solidFill>
                                        <a:srgbClr val="404040"/>
                                      </a:solidFill>
                                      <a:latin typeface="Cambria Math" panose="02040503050406030204" pitchFamily="18" charset="0"/>
                                      <a:cs typeface="Times New Roman" panose="02020603050405020304" pitchFamily="18" charset="0"/>
                                    </a:rPr>
                                    <m:t>21</m:t>
                                  </m:r>
                                </m:sub>
                              </m:sSub>
                            </m:e>
                            <m:e>
                              <m:sSub>
                                <m:sSubPr>
                                  <m:ctrlPr>
                                    <a:rPr lang="en-GB"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𝑎</m:t>
                                  </m:r>
                                </m:e>
                                <m:sub>
                                  <m:r>
                                    <a:rPr lang="en-ZA" sz="1100" i="1">
                                      <a:solidFill>
                                        <a:srgbClr val="404040"/>
                                      </a:solidFill>
                                      <a:latin typeface="Cambria Math" panose="02040503050406030204" pitchFamily="18" charset="0"/>
                                      <a:cs typeface="Times New Roman" panose="02020603050405020304" pitchFamily="18" charset="0"/>
                                    </a:rPr>
                                    <m:t>22</m:t>
                                  </m:r>
                                </m:sub>
                              </m:sSub>
                            </m:e>
                          </m:mr>
                        </m:m>
                      </m:e>
                    </m:d>
                  </m:oMath>
                </a14:m>
                <a:endParaRPr lang="en-GB" sz="1100" dirty="0">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tabLst>
                    <a:tab pos="182563" algn="l"/>
                  </a:tabLst>
                </a:pPr>
                <a:r>
                  <a:rPr lang="en-GB" sz="1400" dirty="0">
                    <a:latin typeface="Consolas" panose="020B0609020204030204" pitchFamily="49" charset="0"/>
                    <a:ea typeface="Times New Roman" panose="02020603050405020304" pitchFamily="18" charset="0"/>
                    <a:cs typeface="Times New Roman" panose="02020603050405020304" pitchFamily="18" charset="0"/>
                  </a:rPr>
                  <a:t>	</a:t>
                </a:r>
                <a:r>
                  <a:rPr lang="en-GB" sz="1600" dirty="0">
                    <a:latin typeface="Consolas" panose="020B0609020204030204" pitchFamily="49" charset="0"/>
                    <a:ea typeface="Times New Roman" panose="02020603050405020304" pitchFamily="18" charset="0"/>
                    <a:cs typeface="Times New Roman" panose="02020603050405020304" pitchFamily="18" charset="0"/>
                  </a:rPr>
                  <a:t>x = [x1; x2]</a:t>
                </a:r>
              </a:p>
              <a:p>
                <a:pPr marL="0" indent="0" algn="just">
                  <a:lnSpc>
                    <a:spcPct val="107000"/>
                  </a:lnSpc>
                  <a:spcBef>
                    <a:spcPts val="1050"/>
                  </a:spcBef>
                  <a:spcAft>
                    <a:spcPts val="1050"/>
                  </a:spcAft>
                  <a:buNone/>
                  <a:tabLst>
                    <a:tab pos="269875" algn="l"/>
                  </a:tabLst>
                </a:pPr>
                <a:r>
                  <a:rPr lang="en-GB" sz="1400" dirty="0">
                    <a:solidFill>
                      <a:srgbClr val="404040"/>
                    </a:solidFill>
                    <a:latin typeface="Consolas" panose="020B0609020204030204" pitchFamily="49" charset="0"/>
                    <a:ea typeface="Times New Roman" panose="02020603050405020304" pitchFamily="18" charset="0"/>
                    <a:cs typeface="Times New Roman" panose="02020603050405020304" pitchFamily="18" charset="0"/>
                  </a:rPr>
                  <a:t>	</a:t>
                </a:r>
                <a:r>
                  <a:rPr lang="en-GB" sz="1100" dirty="0">
                    <a:solidFill>
                      <a:srgbClr val="404040"/>
                    </a:solidFill>
                    <a:latin typeface="Consolas" panose="020B0609020204030204" pitchFamily="49" charset="0"/>
                    <a:ea typeface="Times New Roman" panose="02020603050405020304" pitchFamily="18" charset="0"/>
                    <a:cs typeface="Times New Roman" panose="02020603050405020304" pitchFamily="18" charset="0"/>
                  </a:rPr>
                  <a:t>x = </a:t>
                </a:r>
                <a14:m>
                  <m:oMath xmlns:m="http://schemas.openxmlformats.org/officeDocument/2006/math">
                    <m:d>
                      <m:dPr>
                        <m:ctrlPr>
                          <a:rPr lang="en-ZA" sz="1100" i="1">
                            <a:solidFill>
                              <a:srgbClr val="404040"/>
                            </a:solidFill>
                            <a:latin typeface="Cambria Math" panose="02040503050406030204" pitchFamily="18" charset="0"/>
                            <a:cs typeface="Times New Roman" panose="02020603050405020304" pitchFamily="18" charset="0"/>
                          </a:rPr>
                        </m:ctrlPr>
                      </m:dPr>
                      <m:e>
                        <m:m>
                          <m:mPr>
                            <m:mcs>
                              <m:mc>
                                <m:mcPr>
                                  <m:count m:val="2"/>
                                  <m:mcJc m:val="center"/>
                                </m:mcPr>
                              </m:mc>
                            </m:mcs>
                            <m:ctrlPr>
                              <a:rPr lang="en-ZA" sz="1100" i="1">
                                <a:solidFill>
                                  <a:srgbClr val="404040"/>
                                </a:solidFill>
                                <a:latin typeface="Cambria Math" panose="02040503050406030204" pitchFamily="18" charset="0"/>
                                <a:cs typeface="Times New Roman" panose="02020603050405020304" pitchFamily="18" charset="0"/>
                              </a:rPr>
                            </m:ctrlPr>
                          </m:mPr>
                          <m:mr>
                            <m:e>
                              <m:sSub>
                                <m:sSubPr>
                                  <m:ctrlPr>
                                    <a:rPr lang="en-ZA"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𝑥</m:t>
                                  </m:r>
                                </m:e>
                                <m:sub>
                                  <m:r>
                                    <a:rPr lang="en-ZA" sz="1100" i="1">
                                      <a:solidFill>
                                        <a:srgbClr val="404040"/>
                                      </a:solidFill>
                                      <a:latin typeface="Cambria Math" panose="02040503050406030204" pitchFamily="18" charset="0"/>
                                      <a:cs typeface="Times New Roman" panose="02020603050405020304" pitchFamily="18" charset="0"/>
                                    </a:rPr>
                                    <m:t>1</m:t>
                                  </m:r>
                                </m:sub>
                              </m:sSub>
                            </m:e>
                            <m:e>
                              <m:sSub>
                                <m:sSubPr>
                                  <m:ctrlPr>
                                    <a:rPr lang="en-ZA"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𝑥</m:t>
                                  </m:r>
                                </m:e>
                                <m:sub>
                                  <m:r>
                                    <a:rPr lang="en-ZA" sz="1100" i="1">
                                      <a:solidFill>
                                        <a:srgbClr val="404040"/>
                                      </a:solidFill>
                                      <a:latin typeface="Cambria Math" panose="02040503050406030204" pitchFamily="18" charset="0"/>
                                      <a:cs typeface="Times New Roman" panose="02020603050405020304" pitchFamily="18" charset="0"/>
                                    </a:rPr>
                                    <m:t>2</m:t>
                                  </m:r>
                                </m:sub>
                              </m:sSub>
                            </m:e>
                          </m:mr>
                        </m:m>
                      </m:e>
                    </m:d>
                  </m:oMath>
                </a14:m>
                <a:endParaRPr lang="en-GB" sz="1100" dirty="0">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tabLst>
                    <a:tab pos="182563" algn="l"/>
                  </a:tabLst>
                </a:pPr>
                <a:r>
                  <a:rPr lang="en-GB" sz="1400" dirty="0">
                    <a:latin typeface="Consolas" panose="020B0609020204030204" pitchFamily="49" charset="0"/>
                    <a:ea typeface="Times New Roman" panose="02020603050405020304" pitchFamily="18" charset="0"/>
                    <a:cs typeface="Times New Roman" panose="02020603050405020304" pitchFamily="18" charset="0"/>
                  </a:rPr>
                  <a:t>	</a:t>
                </a:r>
                <a:r>
                  <a:rPr lang="en-GB" sz="1600" dirty="0">
                    <a:latin typeface="Consolas" panose="020B0609020204030204" pitchFamily="49" charset="0"/>
                    <a:ea typeface="Times New Roman" panose="02020603050405020304" pitchFamily="18" charset="0"/>
                    <a:cs typeface="Times New Roman" panose="02020603050405020304" pitchFamily="18" charset="0"/>
                  </a:rPr>
                  <a:t>A = [A; x]</a:t>
                </a:r>
                <a:endParaRPr lang="en-GB" sz="1400" dirty="0">
                  <a:solidFill>
                    <a:srgbClr val="404040"/>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tabLst>
                    <a:tab pos="269875" algn="l"/>
                  </a:tabLst>
                </a:pPr>
                <a:r>
                  <a:rPr lang="en-GB" sz="1400" dirty="0">
                    <a:solidFill>
                      <a:srgbClr val="404040"/>
                    </a:solidFill>
                    <a:latin typeface="Consolas" panose="020B0609020204030204" pitchFamily="49" charset="0"/>
                    <a:ea typeface="Times New Roman" panose="02020603050405020304" pitchFamily="18" charset="0"/>
                    <a:cs typeface="Times New Roman" panose="02020603050405020304" pitchFamily="18" charset="0"/>
                  </a:rPr>
                  <a:t>	</a:t>
                </a:r>
                <a:r>
                  <a:rPr lang="en-GB" sz="1100" dirty="0">
                    <a:solidFill>
                      <a:srgbClr val="404040"/>
                    </a:solidFill>
                    <a:latin typeface="Consolas" panose="020B0609020204030204" pitchFamily="49" charset="0"/>
                    <a:ea typeface="Times New Roman" panose="02020603050405020304" pitchFamily="18" charset="0"/>
                    <a:cs typeface="Times New Roman" panose="02020603050405020304" pitchFamily="18" charset="0"/>
                  </a:rPr>
                  <a:t>A =</a:t>
                </a:r>
                <a:r>
                  <a:rPr lang="en-GB" sz="1400" dirty="0">
                    <a:solidFill>
                      <a:srgbClr val="404040"/>
                    </a:solidFill>
                    <a:latin typeface="Consolas" panose="020B0609020204030204" pitchFamily="49" charset="0"/>
                    <a:ea typeface="Times New Roman" panose="02020603050405020304" pitchFamily="18" charset="0"/>
                    <a:cs typeface="Times New Roman" panose="02020603050405020304" pitchFamily="18" charset="0"/>
                  </a:rPr>
                  <a:t> </a:t>
                </a:r>
                <a:r>
                  <a:rPr lang="en-ZA" sz="1400" dirty="0">
                    <a:solidFill>
                      <a:srgbClr val="404040"/>
                    </a:solidFill>
                    <a:cs typeface="Times New Roman" panose="02020603050405020304" pitchFamily="18" charset="0"/>
                  </a:rPr>
                  <a:t> </a:t>
                </a:r>
                <a14:m>
                  <m:oMath xmlns:m="http://schemas.openxmlformats.org/officeDocument/2006/math">
                    <m:d>
                      <m:dPr>
                        <m:ctrlPr>
                          <a:rPr lang="en-ZA" sz="1100" i="1">
                            <a:solidFill>
                              <a:srgbClr val="404040"/>
                            </a:solidFill>
                            <a:latin typeface="Cambria Math" panose="02040503050406030204" pitchFamily="18" charset="0"/>
                            <a:cs typeface="Times New Roman" panose="02020603050405020304" pitchFamily="18" charset="0"/>
                          </a:rPr>
                        </m:ctrlPr>
                      </m:dPr>
                      <m:e>
                        <m:m>
                          <m:mPr>
                            <m:mcs>
                              <m:mc>
                                <m:mcPr>
                                  <m:count m:val="2"/>
                                  <m:mcJc m:val="center"/>
                                </m:mcPr>
                              </m:mc>
                            </m:mcs>
                            <m:ctrlPr>
                              <a:rPr lang="en-ZA" sz="1100" i="1">
                                <a:solidFill>
                                  <a:srgbClr val="404040"/>
                                </a:solidFill>
                                <a:latin typeface="Cambria Math" panose="02040503050406030204" pitchFamily="18" charset="0"/>
                                <a:cs typeface="Times New Roman" panose="02020603050405020304" pitchFamily="18" charset="0"/>
                              </a:rPr>
                            </m:ctrlPr>
                          </m:mPr>
                          <m:mr>
                            <m:e>
                              <m:sSub>
                                <m:sSubPr>
                                  <m:ctrlPr>
                                    <a:rPr lang="en-ZA"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𝑎</m:t>
                                  </m:r>
                                </m:e>
                                <m:sub>
                                  <m:r>
                                    <a:rPr lang="en-ZA" sz="1100" i="1">
                                      <a:solidFill>
                                        <a:srgbClr val="404040"/>
                                      </a:solidFill>
                                      <a:latin typeface="Cambria Math" panose="02040503050406030204" pitchFamily="18" charset="0"/>
                                      <a:cs typeface="Times New Roman" panose="02020603050405020304" pitchFamily="18" charset="0"/>
                                    </a:rPr>
                                    <m:t>11</m:t>
                                  </m:r>
                                </m:sub>
                              </m:sSub>
                            </m:e>
                            <m:e>
                              <m:sSub>
                                <m:sSubPr>
                                  <m:ctrlPr>
                                    <a:rPr lang="en-ZA"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𝑎</m:t>
                                  </m:r>
                                </m:e>
                                <m:sub>
                                  <m:r>
                                    <a:rPr lang="en-ZA" sz="1100" i="1">
                                      <a:solidFill>
                                        <a:srgbClr val="404040"/>
                                      </a:solidFill>
                                      <a:latin typeface="Cambria Math" panose="02040503050406030204" pitchFamily="18" charset="0"/>
                                      <a:cs typeface="Times New Roman" panose="02020603050405020304" pitchFamily="18" charset="0"/>
                                    </a:rPr>
                                    <m:t>12</m:t>
                                  </m:r>
                                </m:sub>
                              </m:sSub>
                            </m:e>
                          </m:mr>
                          <m:mr>
                            <m:e>
                              <m:sSub>
                                <m:sSubPr>
                                  <m:ctrlPr>
                                    <a:rPr lang="en-ZA"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𝑎</m:t>
                                  </m:r>
                                </m:e>
                                <m:sub>
                                  <m:r>
                                    <a:rPr lang="en-ZA" sz="1100" i="1">
                                      <a:solidFill>
                                        <a:srgbClr val="404040"/>
                                      </a:solidFill>
                                      <a:latin typeface="Cambria Math" panose="02040503050406030204" pitchFamily="18" charset="0"/>
                                      <a:cs typeface="Times New Roman" panose="02020603050405020304" pitchFamily="18" charset="0"/>
                                    </a:rPr>
                                    <m:t>21</m:t>
                                  </m:r>
                                </m:sub>
                              </m:sSub>
                            </m:e>
                            <m:e>
                              <m:sSub>
                                <m:sSubPr>
                                  <m:ctrlPr>
                                    <a:rPr lang="en-ZA"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𝑎</m:t>
                                  </m:r>
                                </m:e>
                                <m:sub>
                                  <m:r>
                                    <a:rPr lang="en-ZA" sz="1100" i="1">
                                      <a:solidFill>
                                        <a:srgbClr val="404040"/>
                                      </a:solidFill>
                                      <a:latin typeface="Cambria Math" panose="02040503050406030204" pitchFamily="18" charset="0"/>
                                      <a:cs typeface="Times New Roman" panose="02020603050405020304" pitchFamily="18" charset="0"/>
                                    </a:rPr>
                                    <m:t>22</m:t>
                                  </m:r>
                                </m:sub>
                              </m:sSub>
                            </m:e>
                          </m:mr>
                          <m:mr>
                            <m:e>
                              <m:sSub>
                                <m:sSubPr>
                                  <m:ctrlPr>
                                    <a:rPr lang="en-ZA"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𝑥</m:t>
                                  </m:r>
                                </m:e>
                                <m:sub>
                                  <m:r>
                                    <a:rPr lang="en-ZA" sz="1100" i="1">
                                      <a:solidFill>
                                        <a:srgbClr val="404040"/>
                                      </a:solidFill>
                                      <a:latin typeface="Cambria Math" panose="02040503050406030204" pitchFamily="18" charset="0"/>
                                      <a:cs typeface="Times New Roman" panose="02020603050405020304" pitchFamily="18" charset="0"/>
                                    </a:rPr>
                                    <m:t>1</m:t>
                                  </m:r>
                                </m:sub>
                              </m:sSub>
                            </m:e>
                            <m:e>
                              <m:sSub>
                                <m:sSubPr>
                                  <m:ctrlPr>
                                    <a:rPr lang="en-ZA"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𝑥</m:t>
                                  </m:r>
                                </m:e>
                                <m:sub>
                                  <m:r>
                                    <a:rPr lang="en-ZA" sz="1100" i="1">
                                      <a:solidFill>
                                        <a:srgbClr val="404040"/>
                                      </a:solidFill>
                                      <a:latin typeface="Cambria Math" panose="02040503050406030204" pitchFamily="18" charset="0"/>
                                      <a:cs typeface="Times New Roman" panose="02020603050405020304" pitchFamily="18" charset="0"/>
                                    </a:rPr>
                                    <m:t>2</m:t>
                                  </m:r>
                                </m:sub>
                              </m:sSub>
                            </m:e>
                          </m:mr>
                        </m:m>
                      </m:e>
                    </m:d>
                  </m:oMath>
                </a14:m>
                <a:endParaRPr lang="en-ZA" sz="1100" dirty="0">
                  <a:latin typeface="Consolas" panose="020B0609020204030204" pitchFamily="49" charset="0"/>
                  <a:ea typeface="Times New Roman" panose="02020603050405020304" pitchFamily="18" charset="0"/>
                  <a:cs typeface="Times New Roman" panose="02020603050405020304" pitchFamily="18" charset="0"/>
                </a:endParaRPr>
              </a:p>
            </p:txBody>
          </p:sp>
        </mc:Choice>
        <mc:Fallback xmlns="">
          <p:sp>
            <p:nvSpPr>
              <p:cNvPr id="11" name="Content Placeholder 10">
                <a:extLst>
                  <a:ext uri="{FF2B5EF4-FFF2-40B4-BE49-F238E27FC236}">
                    <a16:creationId xmlns:a16="http://schemas.microsoft.com/office/drawing/2014/main" id="{5C5DE11D-C34F-1AF3-0E76-2FFB87A30AD9}"/>
                  </a:ext>
                </a:extLst>
              </p:cNvPr>
              <p:cNvSpPr>
                <a:spLocks noGrp="1" noRot="1" noChangeAspect="1" noMove="1" noResize="1" noEditPoints="1" noAdjustHandles="1" noChangeArrowheads="1" noChangeShapeType="1" noTextEdit="1"/>
              </p:cNvSpPr>
              <p:nvPr>
                <p:ph idx="1"/>
              </p:nvPr>
            </p:nvSpPr>
            <p:spPr>
              <a:xfrm>
                <a:off x="1986013" y="1244351"/>
                <a:ext cx="8229600" cy="5112000"/>
              </a:xfrm>
              <a:blipFill>
                <a:blip r:embed="rId2"/>
                <a:stretch>
                  <a:fillRect l="-444" t="-358" r="-370"/>
                </a:stretch>
              </a:blipFill>
            </p:spPr>
            <p:txBody>
              <a:bodyPr/>
              <a:lstStyle/>
              <a:p>
                <a:r>
                  <a:rPr lang="en-US">
                    <a:noFill/>
                  </a:rPr>
                  <a:t> </a:t>
                </a:r>
              </a:p>
            </p:txBody>
          </p:sp>
        </mc:Fallback>
      </mc:AlternateContent>
      <p:sp>
        <p:nvSpPr>
          <p:cNvPr id="12" name="Title 1">
            <a:extLst>
              <a:ext uri="{FF2B5EF4-FFF2-40B4-BE49-F238E27FC236}">
                <a16:creationId xmlns:a16="http://schemas.microsoft.com/office/drawing/2014/main" id="{F64C6983-72D4-5B1B-B0E4-CE7065248827}"/>
              </a:ext>
            </a:extLst>
          </p:cNvPr>
          <p:cNvSpPr txBox="1">
            <a:spLocks/>
          </p:cNvSpPr>
          <p:nvPr/>
        </p:nvSpPr>
        <p:spPr>
          <a:xfrm>
            <a:off x="388307" y="0"/>
            <a:ext cx="4340447" cy="777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700"/>
              </a:spcBef>
              <a:spcAft>
                <a:spcPts val="700"/>
              </a:spcAft>
            </a:pPr>
            <a:r>
              <a:rPr lang="en-GB" sz="3200" b="1" dirty="0" smtClean="0">
                <a:latin typeface="Times New Roman" panose="02020603050405020304" pitchFamily="18" charset="0"/>
                <a:ea typeface="Times New Roman" panose="02020603050405020304" pitchFamily="18" charset="0"/>
                <a:cs typeface="Times New Roman" panose="02020603050405020304" pitchFamily="18" charset="0"/>
              </a:rPr>
              <a:t>Array concatenation</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3" name="Straight Connector 12"/>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70924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1986013" y="1244351"/>
            <a:ext cx="8229600" cy="5112000"/>
          </a:xfrm>
        </p:spPr>
        <p:txBody>
          <a:bodyPr>
            <a:normAutofit/>
          </a:bodyPr>
          <a:lstStyle/>
          <a:p>
            <a:pPr marL="0" indent="0" algn="just">
              <a:lnSpc>
                <a:spcPct val="107000"/>
              </a:lnSpc>
              <a:spcBef>
                <a:spcPts val="1050"/>
              </a:spcBef>
              <a:spcAft>
                <a:spcPts val="1050"/>
              </a:spcAft>
              <a:buNone/>
            </a:pPr>
            <a:r>
              <a:rPr lang="en-GB" sz="1600" dirty="0">
                <a:latin typeface="Helvetica" panose="020B0604020202020204" pitchFamily="34" charset="0"/>
                <a:ea typeface="Times New Roman" panose="02020603050405020304" pitchFamily="18" charset="0"/>
                <a:cs typeface="Times New Roman" panose="02020603050405020304" pitchFamily="18" charset="0"/>
              </a:rPr>
              <a:t>Horizontal and vertical concatenation can also be combined in a single operation as long as the dimensions match, i.e. the number of rows and columns are equal when concatenating vertically and horizontally respectively. For example, consider 3 matrices, </a:t>
            </a:r>
            <a:r>
              <a:rPr lang="en-GB" sz="1600" dirty="0">
                <a:latin typeface="Consolas" panose="020B0609020204030204" pitchFamily="49" charset="0"/>
                <a:ea typeface="Times New Roman" panose="02020603050405020304" pitchFamily="18" charset="0"/>
                <a:cs typeface="Times New Roman" panose="02020603050405020304" pitchFamily="18" charset="0"/>
              </a:rPr>
              <a:t>A</a:t>
            </a:r>
            <a:r>
              <a:rPr lang="en-GB" sz="1600" dirty="0">
                <a:latin typeface="Helvetica" panose="020B0604020202020204" pitchFamily="34" charset="0"/>
                <a:ea typeface="Times New Roman" panose="02020603050405020304" pitchFamily="18" charset="0"/>
                <a:cs typeface="Times New Roman" panose="02020603050405020304" pitchFamily="18" charset="0"/>
              </a:rPr>
              <a:t>, </a:t>
            </a:r>
            <a:r>
              <a:rPr lang="en-GB" sz="1600" dirty="0">
                <a:latin typeface="Consolas" panose="020B0609020204030204" pitchFamily="49" charset="0"/>
                <a:ea typeface="Times New Roman" panose="02020603050405020304" pitchFamily="18" charset="0"/>
                <a:cs typeface="Times New Roman" panose="02020603050405020304" pitchFamily="18" charset="0"/>
              </a:rPr>
              <a:t>B</a:t>
            </a:r>
            <a:r>
              <a:rPr lang="en-GB" sz="1600" dirty="0">
                <a:latin typeface="Helvetica" panose="020B0604020202020204" pitchFamily="34" charset="0"/>
                <a:ea typeface="Times New Roman" panose="02020603050405020304" pitchFamily="18" charset="0"/>
                <a:cs typeface="Times New Roman" panose="02020603050405020304" pitchFamily="18" charset="0"/>
              </a:rPr>
              <a:t>, and </a:t>
            </a:r>
            <a:r>
              <a:rPr lang="en-GB" sz="1600" dirty="0">
                <a:latin typeface="Consolas" panose="020B0609020204030204" pitchFamily="49" charset="0"/>
                <a:ea typeface="Times New Roman" panose="02020603050405020304" pitchFamily="18" charset="0"/>
                <a:cs typeface="Times New Roman" panose="02020603050405020304" pitchFamily="18" charset="0"/>
              </a:rPr>
              <a:t>C</a:t>
            </a:r>
            <a:r>
              <a:rPr lang="en-GB" sz="1600" dirty="0">
                <a:latin typeface="Helvetica" panose="020B0604020202020204" pitchFamily="34" charset="0"/>
                <a:ea typeface="Times New Roman" panose="02020603050405020304" pitchFamily="18" charset="0"/>
                <a:cs typeface="Times New Roman" panose="02020603050405020304" pitchFamily="18" charset="0"/>
              </a:rPr>
              <a:t> which have the dimensions </a:t>
            </a:r>
            <a:r>
              <a:rPr lang="en-GB" sz="1600" dirty="0">
                <a:latin typeface="Consolas" panose="020B0609020204030204" pitchFamily="49" charset="0"/>
                <a:ea typeface="Times New Roman" panose="02020603050405020304" pitchFamily="18" charset="0"/>
                <a:cs typeface="Times New Roman" panose="02020603050405020304" pitchFamily="18" charset="0"/>
              </a:rPr>
              <a:t>4-by-4</a:t>
            </a:r>
            <a:r>
              <a:rPr lang="en-GB" sz="1600" dirty="0">
                <a:latin typeface="Helvetica" panose="020B0604020202020204" pitchFamily="34" charset="0"/>
                <a:ea typeface="Times New Roman" panose="02020603050405020304" pitchFamily="18" charset="0"/>
                <a:cs typeface="Times New Roman" panose="02020603050405020304" pitchFamily="18" charset="0"/>
              </a:rPr>
              <a:t>, </a:t>
            </a:r>
            <a:r>
              <a:rPr lang="en-GB" sz="1600" dirty="0">
                <a:latin typeface="Consolas" panose="020B0609020204030204" pitchFamily="49" charset="0"/>
                <a:ea typeface="Times New Roman" panose="02020603050405020304" pitchFamily="18" charset="0"/>
                <a:cs typeface="Times New Roman" panose="02020603050405020304" pitchFamily="18" charset="0"/>
              </a:rPr>
              <a:t>1-by-4</a:t>
            </a:r>
            <a:r>
              <a:rPr lang="en-GB" sz="1600" dirty="0">
                <a:latin typeface="Helvetica" panose="020B0604020202020204" pitchFamily="34" charset="0"/>
                <a:ea typeface="Times New Roman" panose="02020603050405020304" pitchFamily="18" charset="0"/>
                <a:cs typeface="Times New Roman" panose="02020603050405020304" pitchFamily="18" charset="0"/>
              </a:rPr>
              <a:t>, and </a:t>
            </a:r>
            <a:r>
              <a:rPr lang="en-GB" sz="1600" dirty="0">
                <a:latin typeface="Consolas" panose="020B0609020204030204" pitchFamily="49" charset="0"/>
                <a:ea typeface="Times New Roman" panose="02020603050405020304" pitchFamily="18" charset="0"/>
                <a:cs typeface="Times New Roman" panose="02020603050405020304" pitchFamily="18" charset="0"/>
              </a:rPr>
              <a:t>5-by-2</a:t>
            </a:r>
            <a:r>
              <a:rPr lang="en-GB" sz="1600" dirty="0">
                <a:latin typeface="Helvetica" panose="020B0604020202020204" pitchFamily="34" charset="0"/>
                <a:ea typeface="Times New Roman" panose="02020603050405020304" pitchFamily="18" charset="0"/>
                <a:cs typeface="Times New Roman" panose="02020603050405020304" pitchFamily="18" charset="0"/>
              </a:rPr>
              <a:t> respectively. What command will combine all three matrices into a single matrix with dimensions </a:t>
            </a:r>
            <a:r>
              <a:rPr lang="en-GB" sz="1600" dirty="0">
                <a:latin typeface="Consolas" panose="020B0609020204030204" pitchFamily="49" charset="0"/>
                <a:ea typeface="Times New Roman" panose="02020603050405020304" pitchFamily="18" charset="0"/>
                <a:cs typeface="Times New Roman" panose="02020603050405020304" pitchFamily="18" charset="0"/>
              </a:rPr>
              <a:t>6-by-6</a:t>
            </a:r>
            <a:r>
              <a:rPr lang="en-GB" sz="1600" dirty="0">
                <a:latin typeface="Helvetica" panose="020B0604020202020204" pitchFamily="34" charset="0"/>
                <a:ea typeface="Times New Roman" panose="02020603050405020304" pitchFamily="18" charset="0"/>
                <a:cs typeface="Times New Roman" panose="02020603050405020304" pitchFamily="18" charset="0"/>
              </a:rPr>
              <a:t>?</a:t>
            </a:r>
          </a:p>
          <a:p>
            <a:pPr marL="0" indent="0" algn="just">
              <a:lnSpc>
                <a:spcPct val="107000"/>
              </a:lnSpc>
              <a:spcBef>
                <a:spcPts val="1050"/>
              </a:spcBef>
              <a:spcAft>
                <a:spcPts val="1050"/>
              </a:spcAft>
              <a:buNone/>
            </a:pPr>
            <a:endParaRPr lang="en-GB"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GB"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GB"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GB"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GB" sz="1600" dirty="0">
                <a:latin typeface="Helvetica" panose="020B0604020202020204" pitchFamily="34" charset="0"/>
                <a:ea typeface="Times New Roman" panose="02020603050405020304" pitchFamily="18" charset="0"/>
                <a:cs typeface="Times New Roman" panose="02020603050405020304" pitchFamily="18" charset="0"/>
              </a:rPr>
              <a:t>The above image illustrates graphically how this operation should take place. There is a vertical concatenation of </a:t>
            </a:r>
            <a:r>
              <a:rPr lang="en-GB" sz="1600" dirty="0">
                <a:latin typeface="Consolas" panose="020B0609020204030204" pitchFamily="49" charset="0"/>
                <a:ea typeface="Times New Roman" panose="02020603050405020304" pitchFamily="18" charset="0"/>
                <a:cs typeface="Times New Roman" panose="02020603050405020304" pitchFamily="18" charset="0"/>
              </a:rPr>
              <a:t>A</a:t>
            </a:r>
            <a:r>
              <a:rPr lang="en-GB" sz="1600" dirty="0">
                <a:latin typeface="Helvetica" panose="020B0604020202020204" pitchFamily="34" charset="0"/>
                <a:ea typeface="Times New Roman" panose="02020603050405020304" pitchFamily="18" charset="0"/>
                <a:cs typeface="Times New Roman" panose="02020603050405020304" pitchFamily="18" charset="0"/>
              </a:rPr>
              <a:t> and </a:t>
            </a:r>
            <a:r>
              <a:rPr lang="en-GB" sz="1600" dirty="0">
                <a:latin typeface="Consolas" panose="020B0609020204030204" pitchFamily="49" charset="0"/>
                <a:ea typeface="Times New Roman" panose="02020603050405020304" pitchFamily="18" charset="0"/>
                <a:cs typeface="Times New Roman" panose="02020603050405020304" pitchFamily="18" charset="0"/>
              </a:rPr>
              <a:t>B</a:t>
            </a:r>
            <a:r>
              <a:rPr lang="en-GB" sz="1600" dirty="0">
                <a:latin typeface="Helvetica" panose="020B0604020202020204" pitchFamily="34" charset="0"/>
                <a:ea typeface="Times New Roman" panose="02020603050405020304" pitchFamily="18" charset="0"/>
                <a:cs typeface="Times New Roman" panose="02020603050405020304" pitchFamily="18" charset="0"/>
              </a:rPr>
              <a:t>, and then a horizontal concatenation of the result with matrix </a:t>
            </a:r>
            <a:r>
              <a:rPr lang="en-GB" sz="1600" dirty="0">
                <a:latin typeface="Consolas" panose="020B0609020204030204" pitchFamily="49" charset="0"/>
                <a:ea typeface="Times New Roman" panose="02020603050405020304" pitchFamily="18" charset="0"/>
                <a:cs typeface="Times New Roman" panose="02020603050405020304" pitchFamily="18" charset="0"/>
              </a:rPr>
              <a:t>C</a:t>
            </a:r>
            <a:r>
              <a:rPr lang="en-GB" sz="1600" dirty="0">
                <a:latin typeface="Helvetica" panose="020B0604020202020204" pitchFamily="34" charset="0"/>
                <a:ea typeface="Times New Roman" panose="02020603050405020304" pitchFamily="18" charset="0"/>
                <a:cs typeface="Times New Roman" panose="02020603050405020304" pitchFamily="18" charset="0"/>
              </a:rPr>
              <a:t>.</a:t>
            </a:r>
          </a:p>
        </p:txBody>
      </p:sp>
      <p:pic>
        <p:nvPicPr>
          <p:cNvPr id="7" name="Picture 6" descr="A picture containing text, clock">
            <a:extLst>
              <a:ext uri="{FF2B5EF4-FFF2-40B4-BE49-F238E27FC236}">
                <a16:creationId xmlns:a16="http://schemas.microsoft.com/office/drawing/2014/main" id="{6EAF9F5F-D077-BC2C-777D-610D2A3263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3798" y="3429000"/>
            <a:ext cx="4944405" cy="1296000"/>
          </a:xfrm>
          <a:prstGeom prst="rect">
            <a:avLst/>
          </a:prstGeom>
        </p:spPr>
      </p:pic>
      <p:sp>
        <p:nvSpPr>
          <p:cNvPr id="10" name="Title 1">
            <a:extLst>
              <a:ext uri="{FF2B5EF4-FFF2-40B4-BE49-F238E27FC236}">
                <a16:creationId xmlns:a16="http://schemas.microsoft.com/office/drawing/2014/main" id="{F64C6983-72D4-5B1B-B0E4-CE7065248827}"/>
              </a:ext>
            </a:extLst>
          </p:cNvPr>
          <p:cNvSpPr txBox="1">
            <a:spLocks/>
          </p:cNvSpPr>
          <p:nvPr/>
        </p:nvSpPr>
        <p:spPr>
          <a:xfrm>
            <a:off x="388307" y="0"/>
            <a:ext cx="4340447" cy="777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700"/>
              </a:spcBef>
              <a:spcAft>
                <a:spcPts val="700"/>
              </a:spcAft>
            </a:pPr>
            <a:r>
              <a:rPr lang="en-GB" sz="3200" b="1" dirty="0" smtClean="0">
                <a:latin typeface="Times New Roman" panose="02020603050405020304" pitchFamily="18" charset="0"/>
                <a:ea typeface="Times New Roman" panose="02020603050405020304" pitchFamily="18" charset="0"/>
                <a:cs typeface="Times New Roman" panose="02020603050405020304" pitchFamily="18" charset="0"/>
              </a:rPr>
              <a:t>Array concatenation</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2" name="Straight Connector 11"/>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31065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6456C3-48A8-DCF2-B757-54965590F3C9}"/>
              </a:ext>
            </a:extLst>
          </p:cNvPr>
          <p:cNvSpPr/>
          <p:nvPr/>
        </p:nvSpPr>
        <p:spPr>
          <a:xfrm>
            <a:off x="1984408" y="1730946"/>
            <a:ext cx="8229600" cy="3276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1986013" y="1244351"/>
            <a:ext cx="8229600" cy="5112000"/>
          </a:xfrm>
        </p:spPr>
        <p:txBody>
          <a:bodyPr>
            <a:normAutofit/>
          </a:bodyPr>
          <a:lstStyle/>
          <a:p>
            <a:pPr marL="0" indent="0" algn="just">
              <a:lnSpc>
                <a:spcPct val="107000"/>
              </a:lnSpc>
              <a:spcBef>
                <a:spcPts val="1050"/>
              </a:spcBef>
              <a:spcAft>
                <a:spcPts val="1050"/>
              </a:spcAft>
              <a:buNone/>
            </a:pPr>
            <a:r>
              <a:rPr lang="en-GB" sz="1600" dirty="0">
                <a:latin typeface="Helvetica" panose="020B0604020202020204" pitchFamily="34" charset="0"/>
                <a:ea typeface="Times New Roman" panose="02020603050405020304" pitchFamily="18" charset="0"/>
                <a:cs typeface="Times New Roman" panose="02020603050405020304" pitchFamily="18" charset="0"/>
              </a:rPr>
              <a:t>Let us begin by defining the three matrices:</a:t>
            </a:r>
          </a:p>
          <a:p>
            <a:pPr marL="0" indent="0" algn="just">
              <a:lnSpc>
                <a:spcPct val="107000"/>
              </a:lnSpc>
              <a:spcBef>
                <a:spcPts val="1050"/>
              </a:spcBef>
              <a:spcAft>
                <a:spcPts val="1050"/>
              </a:spcAft>
              <a:buNone/>
              <a:tabLst>
                <a:tab pos="182563" algn="l"/>
              </a:tabLst>
            </a:pPr>
            <a:r>
              <a:rPr lang="en-GB"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pt-BR" sz="1600" dirty="0">
                <a:latin typeface="Helvetica" panose="020B0604020202020204" pitchFamily="34" charset="0"/>
                <a:ea typeface="Times New Roman" panose="02020603050405020304" pitchFamily="18" charset="0"/>
                <a:cs typeface="Times New Roman" panose="02020603050405020304" pitchFamily="18" charset="0"/>
              </a:rPr>
              <a:t>syms </a:t>
            </a:r>
            <a:r>
              <a:rPr lang="pt-BR" sz="1600" dirty="0">
                <a:solidFill>
                  <a:srgbClr val="A709F5"/>
                </a:solidFill>
                <a:latin typeface="Helvetica" panose="020B0604020202020204" pitchFamily="34" charset="0"/>
                <a:ea typeface="Times New Roman" panose="02020603050405020304" pitchFamily="18" charset="0"/>
                <a:cs typeface="Times New Roman" panose="02020603050405020304" pitchFamily="18" charset="0"/>
              </a:rPr>
              <a:t>a11 a12 a13 a14 a21 a22 a23 a24 a31 a32 a33 a34 a41 a42 a43 a44 b11 b12 b13 b14 c11 c12 c21 c22 c31 c32 c41 c42 c51 c52</a:t>
            </a:r>
          </a:p>
          <a:p>
            <a:pPr marL="182563" lvl="1" indent="0">
              <a:lnSpc>
                <a:spcPts val="1400"/>
              </a:lnSpc>
              <a:spcBef>
                <a:spcPts val="700"/>
              </a:spcBef>
              <a:buNone/>
            </a:pPr>
            <a:r>
              <a:rPr lang="pt-BR"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 = [a11 a12 a13 a14;</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182563" lvl="1" indent="0">
              <a:lnSpc>
                <a:spcPts val="1400"/>
              </a:lnSpc>
              <a:buNone/>
            </a:pPr>
            <a:r>
              <a:rPr lang="pt-BR"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a21 a22 a23 a24;</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182563" lvl="1" indent="0">
              <a:lnSpc>
                <a:spcPts val="1400"/>
              </a:lnSpc>
              <a:buNone/>
            </a:pPr>
            <a:r>
              <a:rPr lang="pt-BR"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a31 a32 a33 a34;</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182563" lvl="1" indent="0">
              <a:lnSpc>
                <a:spcPts val="1400"/>
              </a:lnSpc>
              <a:buNone/>
            </a:pPr>
            <a:r>
              <a:rPr lang="pt-BR"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a41 a42 a43 a44];</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182563" lvl="1" indent="0">
              <a:lnSpc>
                <a:spcPts val="1400"/>
              </a:lnSpc>
              <a:buNone/>
            </a:pPr>
            <a:r>
              <a:rPr lang="pt-BR"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B = [b11 b12 b13 b14];</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182563" lvl="1" indent="0">
              <a:lnSpc>
                <a:spcPts val="1400"/>
              </a:lnSpc>
              <a:buNone/>
            </a:pPr>
            <a:r>
              <a:rPr lang="pt-BR"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 = [c11 c12;</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182563" lvl="1" indent="0">
              <a:lnSpc>
                <a:spcPts val="1400"/>
              </a:lnSpc>
              <a:buNone/>
            </a:pPr>
            <a:r>
              <a:rPr lang="pt-BR"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c21 c22;</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182563" lvl="1" indent="0">
              <a:lnSpc>
                <a:spcPts val="1400"/>
              </a:lnSpc>
              <a:buNone/>
            </a:pPr>
            <a:r>
              <a:rPr lang="en-GB"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c31 c32;</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182563" lvl="1" indent="0">
              <a:lnSpc>
                <a:spcPts val="1400"/>
              </a:lnSpc>
              <a:buNone/>
            </a:pPr>
            <a:r>
              <a:rPr lang="en-GB"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c41 c42;</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182563" lvl="1" indent="0">
              <a:lnSpc>
                <a:spcPts val="1400"/>
              </a:lnSpc>
              <a:spcAft>
                <a:spcPts val="700"/>
              </a:spcAft>
              <a:buNone/>
            </a:pPr>
            <a:r>
              <a:rPr lang="en-GB"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c51 c52];</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F64C6983-72D4-5B1B-B0E4-CE7065248827}"/>
              </a:ext>
            </a:extLst>
          </p:cNvPr>
          <p:cNvSpPr txBox="1">
            <a:spLocks/>
          </p:cNvSpPr>
          <p:nvPr/>
        </p:nvSpPr>
        <p:spPr>
          <a:xfrm>
            <a:off x="388307" y="0"/>
            <a:ext cx="4340447" cy="777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700"/>
              </a:spcBef>
              <a:spcAft>
                <a:spcPts val="700"/>
              </a:spcAft>
            </a:pPr>
            <a:r>
              <a:rPr lang="en-GB" sz="3200" b="1" dirty="0" smtClean="0">
                <a:latin typeface="Times New Roman" panose="02020603050405020304" pitchFamily="18" charset="0"/>
                <a:ea typeface="Times New Roman" panose="02020603050405020304" pitchFamily="18" charset="0"/>
                <a:cs typeface="Times New Roman" panose="02020603050405020304" pitchFamily="18" charset="0"/>
              </a:rPr>
              <a:t>Array concatenation</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2" name="Straight Connector 11"/>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2379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64C6983-72D4-5B1B-B0E4-CE7065248827}"/>
              </a:ext>
            </a:extLst>
          </p:cNvPr>
          <p:cNvSpPr>
            <a:spLocks noGrp="1"/>
          </p:cNvSpPr>
          <p:nvPr>
            <p:ph type="title"/>
          </p:nvPr>
        </p:nvSpPr>
        <p:spPr>
          <a:xfrm>
            <a:off x="388307" y="0"/>
            <a:ext cx="1383864" cy="777600"/>
          </a:xfrm>
        </p:spPr>
        <p:txBody>
          <a:bodyPr>
            <a:noAutofit/>
          </a:bodyPr>
          <a:lstStyle/>
          <a:p>
            <a:pPr algn="ctr">
              <a:spcBef>
                <a:spcPts val="700"/>
              </a:spcBef>
              <a:spcAft>
                <a:spcPts val="700"/>
              </a:spcAft>
            </a:pPr>
            <a:r>
              <a:rPr lang="en-ZA" sz="3200" b="1" dirty="0" smtClean="0">
                <a:latin typeface="Times New Roman" panose="02020603050405020304" pitchFamily="18" charset="0"/>
                <a:ea typeface="Times New Roman" panose="02020603050405020304" pitchFamily="18" charset="0"/>
                <a:cs typeface="Times New Roman" panose="02020603050405020304" pitchFamily="18" charset="0"/>
              </a:rPr>
              <a:t>input</a:t>
            </a:r>
            <a:endParaRPr lang="en-ZA" sz="3200" b="1"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2973925E-A732-6BBA-E3F4-6F3FB54599AA}"/>
              </a:ext>
            </a:extLst>
          </p:cNvPr>
          <p:cNvSpPr>
            <a:spLocks noGrp="1"/>
          </p:cNvSpPr>
          <p:nvPr>
            <p:ph idx="1"/>
          </p:nvPr>
        </p:nvSpPr>
        <p:spPr>
          <a:xfrm>
            <a:off x="388307" y="1002663"/>
            <a:ext cx="8229600" cy="5112000"/>
          </a:xfrm>
        </p:spPr>
        <p:txBody>
          <a:bodyPr>
            <a:noAutofit/>
          </a:bodyPr>
          <a:lstStyle/>
          <a:p>
            <a:pPr marL="0" indent="0" algn="just" eaLnBrk="0" fontAlgn="base" hangingPunct="0">
              <a:lnSpc>
                <a:spcPct val="100000"/>
              </a:lnSpc>
              <a:spcBef>
                <a:spcPct val="0"/>
              </a:spcBef>
              <a:spcAft>
                <a:spcPct val="0"/>
              </a:spcAft>
              <a:buNone/>
            </a:pPr>
            <a:r>
              <a:rPr lang="en-ZA" altLang="en-US" sz="1600" dirty="0">
                <a:latin typeface="Helvetica" panose="020B0604020202020204" pitchFamily="34" charset="0"/>
                <a:ea typeface="Times New Roman" panose="02020603050405020304" pitchFamily="18" charset="0"/>
                <a:cs typeface="Times New Roman" panose="02020603050405020304" pitchFamily="18" charset="0"/>
              </a:rPr>
              <a:t>Input and Output in programming can be understood as the communication between a computer programme and its user. The </a:t>
            </a:r>
            <a:r>
              <a:rPr lang="en-ZA" altLang="en-US" sz="1600" b="1" dirty="0">
                <a:latin typeface="Helvetica" panose="020B0604020202020204" pitchFamily="34" charset="0"/>
                <a:ea typeface="Times New Roman" panose="02020603050405020304" pitchFamily="18" charset="0"/>
                <a:cs typeface="Times New Roman" panose="02020603050405020304" pitchFamily="18" charset="0"/>
              </a:rPr>
              <a:t>Input i</a:t>
            </a:r>
            <a:r>
              <a:rPr lang="en-ZA" altLang="en-US" sz="1600" dirty="0">
                <a:latin typeface="Helvetica" panose="020B0604020202020204" pitchFamily="34" charset="0"/>
                <a:ea typeface="Times New Roman" panose="02020603050405020304" pitchFamily="18" charset="0"/>
                <a:cs typeface="Times New Roman" panose="02020603050405020304" pitchFamily="18" charset="0"/>
              </a:rPr>
              <a:t>s seen as a user providing input/data into a programme and the</a:t>
            </a:r>
            <a:r>
              <a:rPr lang="en-ZA" altLang="en-US" sz="1600" b="1" dirty="0">
                <a:latin typeface="Helvetica" panose="020B0604020202020204" pitchFamily="34" charset="0"/>
                <a:ea typeface="Times New Roman" panose="02020603050405020304" pitchFamily="18" charset="0"/>
                <a:cs typeface="Times New Roman" panose="02020603050405020304" pitchFamily="18" charset="0"/>
              </a:rPr>
              <a:t> Output</a:t>
            </a:r>
            <a:r>
              <a:rPr lang="en-ZA" altLang="en-US" sz="1600" dirty="0">
                <a:latin typeface="Helvetica" panose="020B0604020202020204" pitchFamily="34" charset="0"/>
                <a:ea typeface="Times New Roman" panose="02020603050405020304" pitchFamily="18" charset="0"/>
                <a:cs typeface="Times New Roman" panose="02020603050405020304" pitchFamily="18" charset="0"/>
              </a:rPr>
              <a:t> is understood as outputting/returning some form of processed data to the user</a:t>
            </a:r>
            <a:r>
              <a:rPr lang="en-ZA" altLang="en-US" sz="1600" b="1" dirty="0">
                <a:latin typeface="Helvetica" panose="020B0604020202020204" pitchFamily="34" charset="0"/>
                <a:ea typeface="Times New Roman" panose="02020603050405020304" pitchFamily="18" charset="0"/>
                <a:cs typeface="Times New Roman" panose="02020603050405020304" pitchFamily="18" charset="0"/>
              </a:rPr>
              <a:t>. </a:t>
            </a:r>
            <a:r>
              <a:rPr lang="en-ZA" altLang="en-US" sz="1600" dirty="0">
                <a:latin typeface="Helvetica" panose="020B0604020202020204" pitchFamily="34" charset="0"/>
                <a:ea typeface="Times New Roman" panose="02020603050405020304" pitchFamily="18" charset="0"/>
                <a:cs typeface="Times New Roman" panose="02020603050405020304" pitchFamily="18" charset="0"/>
              </a:rPr>
              <a:t> In MATLAB, the command window can be used to execute commands on inputs which is usually some form data. The MATLAB Workspace keeps track of all variables and hence the inputs and outputs from various code executions on MATLAB. This lesson will be split into two parts: part a and part b. In part a we go over the different input/output systems in MATLAB and touch on reading and writing file contents. </a:t>
            </a:r>
            <a:endParaRPr lang="en-ZA" altLang="en-US" sz="1600" dirty="0">
              <a:latin typeface="Helvetica" panose="020B0604020202020204" pitchFamily="34" charset="0"/>
              <a:cs typeface="Times New Roman" panose="02020603050405020304" pitchFamily="18" charset="0"/>
            </a:endParaRPr>
          </a:p>
          <a:p>
            <a:pPr marL="0" indent="0" eaLnBrk="0" fontAlgn="base" hangingPunct="0">
              <a:lnSpc>
                <a:spcPct val="100000"/>
              </a:lnSpc>
              <a:spcBef>
                <a:spcPct val="0"/>
              </a:spcBef>
              <a:spcAft>
                <a:spcPct val="0"/>
              </a:spcAft>
              <a:buNone/>
            </a:pPr>
            <a:endParaRPr lang="en-ZA" altLang="en-US"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ZA" altLang="en-US" sz="1600" dirty="0">
                <a:latin typeface="Helvetica" panose="020B0604020202020204" pitchFamily="34" charset="0"/>
                <a:ea typeface="Times New Roman" panose="02020603050405020304" pitchFamily="18" charset="0"/>
                <a:cs typeface="Times New Roman" panose="02020603050405020304" pitchFamily="18" charset="0"/>
              </a:rPr>
              <a:t>           Consider an example of displaying the term "Hello World!" in the command window, using the built-in MATLAB function </a:t>
            </a:r>
            <a:r>
              <a:rPr lang="en-ZA" altLang="en-US" sz="1600" dirty="0" err="1">
                <a:latin typeface="Consolas" panose="020B0609020204030204" pitchFamily="49" charset="0"/>
                <a:ea typeface="Times New Roman" panose="02020603050405020304" pitchFamily="18" charset="0"/>
                <a:cs typeface="Times New Roman" panose="02020603050405020304" pitchFamily="18" charset="0"/>
                <a:hlinkClick r:id="rId2"/>
              </a:rPr>
              <a:t>disp</a:t>
            </a:r>
            <a:r>
              <a:rPr lang="en-ZA" altLang="en-US" sz="1600" dirty="0">
                <a:latin typeface="Helvetica" panose="020B0604020202020204" pitchFamily="34" charset="0"/>
                <a:ea typeface="Times New Roman" panose="02020603050405020304" pitchFamily="18" charset="0"/>
                <a:cs typeface="Times New Roman" panose="02020603050405020304" pitchFamily="18" charset="0"/>
              </a:rPr>
              <a:t>() the input would be "Hello World!" and the output would be a text displaying the phrase.</a:t>
            </a:r>
            <a:r>
              <a:rPr lang="en-ZA" altLang="en-US" sz="1600" dirty="0"/>
              <a:t> </a:t>
            </a:r>
            <a:endParaRPr lang="en-ZA" altLang="en-US" sz="1600" dirty="0">
              <a:latin typeface="Arial" panose="020B0604020202020204" pitchFamily="34" charset="0"/>
            </a:endParaRPr>
          </a:p>
          <a:p>
            <a:pPr marL="0" indent="0" algn="just" eaLnBrk="0" fontAlgn="base" hangingPunct="0">
              <a:lnSpc>
                <a:spcPct val="100000"/>
              </a:lnSpc>
              <a:spcBef>
                <a:spcPct val="0"/>
              </a:spcBef>
              <a:spcAft>
                <a:spcPct val="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eaLnBrk="0" fontAlgn="base" hangingPunct="0">
              <a:lnSpc>
                <a:spcPct val="100000"/>
              </a:lnSpc>
              <a:spcBef>
                <a:spcPct val="0"/>
              </a:spcBef>
              <a:spcAft>
                <a:spcPct val="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This is the simplest idea of an input output relationship in programming.</a:t>
            </a:r>
          </a:p>
          <a:p>
            <a:pPr marL="36195" indent="0">
              <a:lnSpc>
                <a:spcPts val="1400"/>
              </a:lnSpc>
              <a:spcBef>
                <a:spcPts val="700"/>
              </a:spcBef>
              <a:buNone/>
              <a:tabLst>
                <a:tab pos="266700" algn="l"/>
              </a:tabLst>
            </a:pPr>
            <a:r>
              <a:rPr lang="en-ZA"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p>
          <a:p>
            <a:pPr marL="36195" indent="0">
              <a:lnSpc>
                <a:spcPts val="1400"/>
              </a:lnSpc>
              <a:spcBef>
                <a:spcPts val="700"/>
              </a:spcBef>
              <a:buNone/>
              <a:tabLst>
                <a:tab pos="266700" algn="l"/>
              </a:tabLst>
            </a:pPr>
            <a:r>
              <a:rPr lang="en-ZA"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input = </a:t>
            </a:r>
            <a:r>
              <a:rPr lang="en-ZA" sz="1600" dirty="0">
                <a:solidFill>
                  <a:srgbClr val="AA04F9"/>
                </a:solidFill>
                <a:latin typeface="Consolas" panose="020B0609020204030204" pitchFamily="49" charset="0"/>
                <a:ea typeface="Times New Roman" panose="02020603050405020304" pitchFamily="18" charset="0"/>
                <a:cs typeface="Times New Roman" panose="02020603050405020304" pitchFamily="18" charset="0"/>
              </a:rPr>
              <a:t>"Hello World!"</a:t>
            </a:r>
            <a:r>
              <a:rPr lang="en-ZA"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Aft>
                <a:spcPts val="700"/>
              </a:spcAft>
              <a:buNone/>
              <a:tabLst>
                <a:tab pos="266700" algn="l"/>
              </a:tabLst>
            </a:pPr>
            <a:r>
              <a:rPr lang="en-ZA"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ZA"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disp</a:t>
            </a:r>
            <a:r>
              <a:rPr lang="en-ZA"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(input)</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0" indent="0">
              <a:buNone/>
              <a:tabLst>
                <a:tab pos="361950" algn="l"/>
              </a:tabLst>
            </a:pPr>
            <a:r>
              <a:rPr lang="en-ZA" sz="1400" dirty="0">
                <a:solidFill>
                  <a:srgbClr val="404040"/>
                </a:solidFill>
                <a:latin typeface="Consolas" panose="020B0609020204030204" pitchFamily="49" charset="0"/>
                <a:ea typeface="Times New Roman" panose="02020603050405020304" pitchFamily="18" charset="0"/>
                <a:cs typeface="Times New Roman" panose="02020603050405020304" pitchFamily="18" charset="0"/>
              </a:rPr>
              <a:t>	Hello World!</a:t>
            </a:r>
            <a:endParaRPr lang="en-ZA" sz="14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eaLnBrk="0" fontAlgn="base" hangingPunct="0">
              <a:lnSpc>
                <a:spcPct val="100000"/>
              </a:lnSpc>
              <a:spcBef>
                <a:spcPct val="0"/>
              </a:spcBef>
              <a:spcAft>
                <a:spcPct val="0"/>
              </a:spcAft>
              <a:buNone/>
            </a:pPr>
            <a:endParaRPr lang="en-ZA" altLang="en-US" sz="1600" dirty="0">
              <a:latin typeface="Arial" panose="020B0604020202020204" pitchFamily="34" charset="0"/>
            </a:endParaRPr>
          </a:p>
        </p:txBody>
      </p:sp>
    </p:spTree>
    <p:extLst>
      <p:ext uri="{BB962C8B-B14F-4D97-AF65-F5344CB8AC3E}">
        <p14:creationId xmlns:p14="http://schemas.microsoft.com/office/powerpoint/2010/main" val="26609392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CD0925-3556-A037-C26C-9D7C98C54583}"/>
              </a:ext>
            </a:extLst>
          </p:cNvPr>
          <p:cNvSpPr/>
          <p:nvPr/>
        </p:nvSpPr>
        <p:spPr>
          <a:xfrm>
            <a:off x="1982802" y="1994031"/>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a:extLst>
              <a:ext uri="{FF2B5EF4-FFF2-40B4-BE49-F238E27FC236}">
                <a16:creationId xmlns:a16="http://schemas.microsoft.com/office/drawing/2014/main" id="{25DC9613-78DC-ED02-058A-A759AE8FDF66}"/>
              </a:ext>
            </a:extLst>
          </p:cNvPr>
          <p:cNvSpPr/>
          <p:nvPr/>
        </p:nvSpPr>
        <p:spPr>
          <a:xfrm>
            <a:off x="2000448" y="4900920"/>
            <a:ext cx="8229600" cy="972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1986013" y="1244351"/>
                <a:ext cx="8229600" cy="5112000"/>
              </a:xfrm>
            </p:spPr>
            <p:txBody>
              <a:bodyPr>
                <a:normAutofit lnSpcReduction="10000"/>
              </a:bodyPr>
              <a:lstStyle/>
              <a:p>
                <a:pPr marL="0" indent="0" algn="just">
                  <a:lnSpc>
                    <a:spcPct val="107000"/>
                  </a:lnSpc>
                  <a:spcBef>
                    <a:spcPts val="1050"/>
                  </a:spcBef>
                  <a:spcAft>
                    <a:spcPts val="1050"/>
                  </a:spcAft>
                  <a:buNone/>
                </a:pPr>
                <a:r>
                  <a:rPr lang="en-GB" sz="1600" dirty="0">
                    <a:latin typeface="Helvetica" panose="020B0604020202020204" pitchFamily="34" charset="0"/>
                    <a:ea typeface="Times New Roman" panose="02020603050405020304" pitchFamily="18" charset="0"/>
                    <a:cs typeface="Times New Roman" panose="02020603050405020304" pitchFamily="18" charset="0"/>
                  </a:rPr>
                  <a:t>As described above, concatenate matrix </a:t>
                </a:r>
                <a:r>
                  <a:rPr lang="en-GB" sz="1600" dirty="0">
                    <a:latin typeface="Consolas" panose="020B0609020204030204" pitchFamily="49" charset="0"/>
                    <a:ea typeface="Times New Roman" panose="02020603050405020304" pitchFamily="18" charset="0"/>
                    <a:cs typeface="Times New Roman" panose="02020603050405020304" pitchFamily="18" charset="0"/>
                  </a:rPr>
                  <a:t>A</a:t>
                </a:r>
                <a:r>
                  <a:rPr lang="en-GB" sz="1600" dirty="0">
                    <a:latin typeface="Helvetica" panose="020B0604020202020204" pitchFamily="34" charset="0"/>
                    <a:ea typeface="Times New Roman" panose="02020603050405020304" pitchFamily="18" charset="0"/>
                    <a:cs typeface="Times New Roman" panose="02020603050405020304" pitchFamily="18" charset="0"/>
                  </a:rPr>
                  <a:t> and </a:t>
                </a:r>
                <a:r>
                  <a:rPr lang="en-GB" sz="1600" dirty="0">
                    <a:latin typeface="Consolas" panose="020B0609020204030204" pitchFamily="49" charset="0"/>
                    <a:ea typeface="Times New Roman" panose="02020603050405020304" pitchFamily="18" charset="0"/>
                    <a:cs typeface="Times New Roman" panose="02020603050405020304" pitchFamily="18" charset="0"/>
                  </a:rPr>
                  <a:t>B</a:t>
                </a:r>
                <a:r>
                  <a:rPr lang="en-GB" sz="1600" dirty="0">
                    <a:latin typeface="Helvetica" panose="020B0604020202020204" pitchFamily="34" charset="0"/>
                    <a:ea typeface="Times New Roman" panose="02020603050405020304" pitchFamily="18" charset="0"/>
                    <a:cs typeface="Times New Roman" panose="02020603050405020304" pitchFamily="18" charset="0"/>
                  </a:rPr>
                  <a:t> vertically (</a:t>
                </a:r>
                <a:r>
                  <a:rPr lang="en-GB" sz="1600" dirty="0">
                    <a:latin typeface="Consolas" panose="020B0609020204030204" pitchFamily="49" charset="0"/>
                    <a:ea typeface="Times New Roman" panose="02020603050405020304" pitchFamily="18" charset="0"/>
                    <a:cs typeface="Times New Roman" panose="02020603050405020304" pitchFamily="18" charset="0"/>
                  </a:rPr>
                  <a:t>[A; B]</a:t>
                </a:r>
                <a:r>
                  <a:rPr lang="en-GB" sz="1600" dirty="0">
                    <a:latin typeface="Helvetica" panose="020B0604020202020204" pitchFamily="34" charset="0"/>
                    <a:ea typeface="Times New Roman" panose="02020603050405020304" pitchFamily="18" charset="0"/>
                    <a:cs typeface="Times New Roman" panose="02020603050405020304" pitchFamily="18" charset="0"/>
                  </a:rPr>
                  <a:t>) and then horizontally concatenate that resulting matrix with matrix </a:t>
                </a:r>
                <a:r>
                  <a:rPr lang="en-GB" sz="1600" dirty="0">
                    <a:latin typeface="Consolas" panose="020B0609020204030204" pitchFamily="49" charset="0"/>
                    <a:ea typeface="Times New Roman" panose="02020603050405020304" pitchFamily="18" charset="0"/>
                    <a:cs typeface="Times New Roman" panose="02020603050405020304" pitchFamily="18" charset="0"/>
                  </a:rPr>
                  <a:t>C (</a:t>
                </a:r>
                <a:r>
                  <a:rPr lang="en-GB" sz="1600" dirty="0" err="1">
                    <a:latin typeface="Consolas" panose="020B0609020204030204" pitchFamily="49" charset="0"/>
                    <a:ea typeface="Times New Roman" panose="02020603050405020304" pitchFamily="18" charset="0"/>
                    <a:cs typeface="Times New Roman" panose="02020603050405020304" pitchFamily="18" charset="0"/>
                  </a:rPr>
                  <a:t>NewMatrix</a:t>
                </a:r>
                <a:r>
                  <a:rPr lang="en-GB" sz="1600" dirty="0">
                    <a:latin typeface="Consolas" panose="020B0609020204030204" pitchFamily="49" charset="0"/>
                    <a:ea typeface="Times New Roman" panose="02020603050405020304" pitchFamily="18" charset="0"/>
                    <a:cs typeface="Times New Roman" panose="02020603050405020304" pitchFamily="18" charset="0"/>
                  </a:rPr>
                  <a:t> = [[A; B] C]):</a:t>
                </a:r>
                <a:endParaRPr lang="en-GB"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fr-FR" sz="1700" dirty="0" err="1">
                    <a:latin typeface="Consolas" panose="020B0609020204030204" pitchFamily="49" charset="0"/>
                    <a:ea typeface="Times New Roman" panose="02020603050405020304" pitchFamily="18" charset="0"/>
                    <a:cs typeface="Times New Roman" panose="02020603050405020304" pitchFamily="18" charset="0"/>
                  </a:rPr>
                  <a:t>NewMatrix</a:t>
                </a:r>
                <a:r>
                  <a:rPr lang="fr-FR" sz="1700" dirty="0">
                    <a:latin typeface="Consolas" panose="020B0609020204030204" pitchFamily="49" charset="0"/>
                    <a:ea typeface="Times New Roman" panose="02020603050405020304" pitchFamily="18" charset="0"/>
                    <a:cs typeface="Times New Roman" panose="02020603050405020304" pitchFamily="18" charset="0"/>
                  </a:rPr>
                  <a:t> = [[A; B] C]</a:t>
                </a:r>
                <a:endParaRPr lang="en-ZA" sz="1700" dirty="0">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tabLst>
                    <a:tab pos="182563" algn="l"/>
                  </a:tabLst>
                </a:pPr>
                <a:r>
                  <a:rPr lang="fr-FR" sz="1700" dirty="0">
                    <a:solidFill>
                      <a:srgbClr val="404040"/>
                    </a:solidFill>
                    <a:latin typeface="Consolas" panose="020B0609020204030204" pitchFamily="49" charset="0"/>
                    <a:ea typeface="Times New Roman" panose="02020603050405020304" pitchFamily="18" charset="0"/>
                    <a:cs typeface="Times New Roman" panose="02020603050405020304" pitchFamily="18" charset="0"/>
                  </a:rPr>
                  <a:t>	</a:t>
                </a:r>
                <a:r>
                  <a:rPr lang="fr-FR" sz="1700" dirty="0" err="1">
                    <a:solidFill>
                      <a:srgbClr val="404040"/>
                    </a:solidFill>
                    <a:latin typeface="Consolas" panose="020B0609020204030204" pitchFamily="49" charset="0"/>
                    <a:ea typeface="Times New Roman" panose="02020603050405020304" pitchFamily="18" charset="0"/>
                    <a:cs typeface="Times New Roman" panose="02020603050405020304" pitchFamily="18" charset="0"/>
                  </a:rPr>
                  <a:t>NewMatrix</a:t>
                </a:r>
                <a:r>
                  <a:rPr lang="fr-FR" sz="1700" dirty="0">
                    <a:solidFill>
                      <a:srgbClr val="404040"/>
                    </a:solidFill>
                    <a:latin typeface="Consolas" panose="020B0609020204030204" pitchFamily="49" charset="0"/>
                    <a:ea typeface="Times New Roman" panose="02020603050405020304" pitchFamily="18" charset="0"/>
                    <a:cs typeface="Times New Roman" panose="02020603050405020304" pitchFamily="18" charset="0"/>
                  </a:rPr>
                  <a:t> = </a:t>
                </a:r>
                <a14:m>
                  <m:oMath xmlns:m="http://schemas.openxmlformats.org/officeDocument/2006/math">
                    <m:d>
                      <m:dPr>
                        <m:ctrlPr>
                          <a:rPr lang="en-ZA" sz="1700" i="1">
                            <a:solidFill>
                              <a:srgbClr val="404040"/>
                            </a:solidFill>
                            <a:latin typeface="Cambria Math" panose="02040503050406030204" pitchFamily="18" charset="0"/>
                            <a:cs typeface="Times New Roman" panose="02020603050405020304" pitchFamily="18" charset="0"/>
                          </a:rPr>
                        </m:ctrlPr>
                      </m:dPr>
                      <m:e>
                        <m:m>
                          <m:mPr>
                            <m:mcs>
                              <m:mc>
                                <m:mcPr>
                                  <m:count m:val="6"/>
                                  <m:mcJc m:val="center"/>
                                </m:mcPr>
                              </m:mc>
                            </m:mcs>
                            <m:ctrlPr>
                              <a:rPr lang="en-ZA" sz="1700" i="1">
                                <a:solidFill>
                                  <a:srgbClr val="404040"/>
                                </a:solidFill>
                                <a:latin typeface="Cambria Math" panose="02040503050406030204" pitchFamily="18" charset="0"/>
                                <a:cs typeface="Times New Roman" panose="02020603050405020304" pitchFamily="18" charset="0"/>
                              </a:rPr>
                            </m:ctrlPr>
                          </m:mPr>
                          <m:mr>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𝑎</m:t>
                                  </m:r>
                                </m:e>
                                <m:sub>
                                  <m:r>
                                    <a:rPr lang="en-ZA" sz="1700" i="1">
                                      <a:solidFill>
                                        <a:srgbClr val="404040"/>
                                      </a:solidFill>
                                      <a:latin typeface="Cambria Math" panose="02040503050406030204" pitchFamily="18" charset="0"/>
                                      <a:cs typeface="Times New Roman" panose="02020603050405020304" pitchFamily="18" charset="0"/>
                                    </a:rPr>
                                    <m:t>11</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𝑎</m:t>
                                  </m:r>
                                </m:e>
                                <m:sub>
                                  <m:r>
                                    <a:rPr lang="en-ZA" sz="1700" i="1">
                                      <a:solidFill>
                                        <a:srgbClr val="404040"/>
                                      </a:solidFill>
                                      <a:latin typeface="Cambria Math" panose="02040503050406030204" pitchFamily="18" charset="0"/>
                                      <a:cs typeface="Times New Roman" panose="02020603050405020304" pitchFamily="18" charset="0"/>
                                    </a:rPr>
                                    <m:t>12</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𝑎</m:t>
                                  </m:r>
                                </m:e>
                                <m:sub>
                                  <m:r>
                                    <a:rPr lang="en-ZA" sz="1700" i="1">
                                      <a:solidFill>
                                        <a:srgbClr val="404040"/>
                                      </a:solidFill>
                                      <a:latin typeface="Cambria Math" panose="02040503050406030204" pitchFamily="18" charset="0"/>
                                      <a:cs typeface="Times New Roman" panose="02020603050405020304" pitchFamily="18" charset="0"/>
                                    </a:rPr>
                                    <m:t>13</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𝑎</m:t>
                                  </m:r>
                                </m:e>
                                <m:sub>
                                  <m:r>
                                    <a:rPr lang="en-ZA" sz="1700" i="1">
                                      <a:solidFill>
                                        <a:srgbClr val="404040"/>
                                      </a:solidFill>
                                      <a:latin typeface="Cambria Math" panose="02040503050406030204" pitchFamily="18" charset="0"/>
                                      <a:cs typeface="Times New Roman" panose="02020603050405020304" pitchFamily="18" charset="0"/>
                                    </a:rPr>
                                    <m:t>14</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𝑐</m:t>
                                  </m:r>
                                </m:e>
                                <m:sub>
                                  <m:r>
                                    <a:rPr lang="en-ZA" sz="1700" i="1">
                                      <a:solidFill>
                                        <a:srgbClr val="404040"/>
                                      </a:solidFill>
                                      <a:latin typeface="Cambria Math" panose="02040503050406030204" pitchFamily="18" charset="0"/>
                                      <a:cs typeface="Times New Roman" panose="02020603050405020304" pitchFamily="18" charset="0"/>
                                    </a:rPr>
                                    <m:t>11</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𝑐</m:t>
                                  </m:r>
                                </m:e>
                                <m:sub>
                                  <m:r>
                                    <a:rPr lang="en-ZA" sz="1700" i="1">
                                      <a:solidFill>
                                        <a:srgbClr val="404040"/>
                                      </a:solidFill>
                                      <a:latin typeface="Cambria Math" panose="02040503050406030204" pitchFamily="18" charset="0"/>
                                      <a:cs typeface="Times New Roman" panose="02020603050405020304" pitchFamily="18" charset="0"/>
                                    </a:rPr>
                                    <m:t>12</m:t>
                                  </m:r>
                                </m:sub>
                              </m:sSub>
                            </m:e>
                          </m:mr>
                          <m:mr>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𝑎</m:t>
                                  </m:r>
                                </m:e>
                                <m:sub>
                                  <m:r>
                                    <a:rPr lang="en-ZA" sz="1700" i="1">
                                      <a:solidFill>
                                        <a:srgbClr val="404040"/>
                                      </a:solidFill>
                                      <a:latin typeface="Cambria Math" panose="02040503050406030204" pitchFamily="18" charset="0"/>
                                      <a:cs typeface="Times New Roman" panose="02020603050405020304" pitchFamily="18" charset="0"/>
                                    </a:rPr>
                                    <m:t>21</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𝑎</m:t>
                                  </m:r>
                                </m:e>
                                <m:sub>
                                  <m:r>
                                    <a:rPr lang="en-ZA" sz="1700" i="1">
                                      <a:solidFill>
                                        <a:srgbClr val="404040"/>
                                      </a:solidFill>
                                      <a:latin typeface="Cambria Math" panose="02040503050406030204" pitchFamily="18" charset="0"/>
                                      <a:cs typeface="Times New Roman" panose="02020603050405020304" pitchFamily="18" charset="0"/>
                                    </a:rPr>
                                    <m:t>22</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𝑎</m:t>
                                  </m:r>
                                </m:e>
                                <m:sub>
                                  <m:r>
                                    <a:rPr lang="en-ZA" sz="1700" i="1">
                                      <a:solidFill>
                                        <a:srgbClr val="404040"/>
                                      </a:solidFill>
                                      <a:latin typeface="Cambria Math" panose="02040503050406030204" pitchFamily="18" charset="0"/>
                                      <a:cs typeface="Times New Roman" panose="02020603050405020304" pitchFamily="18" charset="0"/>
                                    </a:rPr>
                                    <m:t>23</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𝑎</m:t>
                                  </m:r>
                                </m:e>
                                <m:sub>
                                  <m:r>
                                    <a:rPr lang="en-ZA" sz="1700" i="1">
                                      <a:solidFill>
                                        <a:srgbClr val="404040"/>
                                      </a:solidFill>
                                      <a:latin typeface="Cambria Math" panose="02040503050406030204" pitchFamily="18" charset="0"/>
                                      <a:cs typeface="Times New Roman" panose="02020603050405020304" pitchFamily="18" charset="0"/>
                                    </a:rPr>
                                    <m:t>24</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𝑐</m:t>
                                  </m:r>
                                </m:e>
                                <m:sub>
                                  <m:r>
                                    <a:rPr lang="en-ZA" sz="1700" i="1">
                                      <a:solidFill>
                                        <a:srgbClr val="404040"/>
                                      </a:solidFill>
                                      <a:latin typeface="Cambria Math" panose="02040503050406030204" pitchFamily="18" charset="0"/>
                                      <a:cs typeface="Times New Roman" panose="02020603050405020304" pitchFamily="18" charset="0"/>
                                    </a:rPr>
                                    <m:t>21</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𝑐</m:t>
                                  </m:r>
                                </m:e>
                                <m:sub>
                                  <m:r>
                                    <a:rPr lang="en-ZA" sz="1700" i="1">
                                      <a:solidFill>
                                        <a:srgbClr val="404040"/>
                                      </a:solidFill>
                                      <a:latin typeface="Cambria Math" panose="02040503050406030204" pitchFamily="18" charset="0"/>
                                      <a:cs typeface="Times New Roman" panose="02020603050405020304" pitchFamily="18" charset="0"/>
                                    </a:rPr>
                                    <m:t>22</m:t>
                                  </m:r>
                                </m:sub>
                              </m:sSub>
                            </m:e>
                          </m:mr>
                          <m:mr>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𝑎</m:t>
                                  </m:r>
                                </m:e>
                                <m:sub>
                                  <m:r>
                                    <a:rPr lang="en-ZA" sz="1700" i="1">
                                      <a:solidFill>
                                        <a:srgbClr val="404040"/>
                                      </a:solidFill>
                                      <a:latin typeface="Cambria Math" panose="02040503050406030204" pitchFamily="18" charset="0"/>
                                      <a:cs typeface="Times New Roman" panose="02020603050405020304" pitchFamily="18" charset="0"/>
                                    </a:rPr>
                                    <m:t>31</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𝑎</m:t>
                                  </m:r>
                                </m:e>
                                <m:sub>
                                  <m:r>
                                    <a:rPr lang="en-ZA" sz="1700" i="1">
                                      <a:solidFill>
                                        <a:srgbClr val="404040"/>
                                      </a:solidFill>
                                      <a:latin typeface="Cambria Math" panose="02040503050406030204" pitchFamily="18" charset="0"/>
                                      <a:cs typeface="Times New Roman" panose="02020603050405020304" pitchFamily="18" charset="0"/>
                                    </a:rPr>
                                    <m:t>32</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𝑎</m:t>
                                  </m:r>
                                </m:e>
                                <m:sub>
                                  <m:r>
                                    <a:rPr lang="en-ZA" sz="1700" i="1">
                                      <a:solidFill>
                                        <a:srgbClr val="404040"/>
                                      </a:solidFill>
                                      <a:latin typeface="Cambria Math" panose="02040503050406030204" pitchFamily="18" charset="0"/>
                                      <a:cs typeface="Times New Roman" panose="02020603050405020304" pitchFamily="18" charset="0"/>
                                    </a:rPr>
                                    <m:t>33</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𝑎</m:t>
                                  </m:r>
                                </m:e>
                                <m:sub>
                                  <m:r>
                                    <a:rPr lang="en-ZA" sz="1700" i="1">
                                      <a:solidFill>
                                        <a:srgbClr val="404040"/>
                                      </a:solidFill>
                                      <a:latin typeface="Cambria Math" panose="02040503050406030204" pitchFamily="18" charset="0"/>
                                      <a:cs typeface="Times New Roman" panose="02020603050405020304" pitchFamily="18" charset="0"/>
                                    </a:rPr>
                                    <m:t>34</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𝑐</m:t>
                                  </m:r>
                                </m:e>
                                <m:sub>
                                  <m:r>
                                    <a:rPr lang="en-ZA" sz="1700" i="1">
                                      <a:solidFill>
                                        <a:srgbClr val="404040"/>
                                      </a:solidFill>
                                      <a:latin typeface="Cambria Math" panose="02040503050406030204" pitchFamily="18" charset="0"/>
                                      <a:cs typeface="Times New Roman" panose="02020603050405020304" pitchFamily="18" charset="0"/>
                                    </a:rPr>
                                    <m:t>31</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𝑐</m:t>
                                  </m:r>
                                </m:e>
                                <m:sub>
                                  <m:r>
                                    <a:rPr lang="en-ZA" sz="1700" i="1">
                                      <a:solidFill>
                                        <a:srgbClr val="404040"/>
                                      </a:solidFill>
                                      <a:latin typeface="Cambria Math" panose="02040503050406030204" pitchFamily="18" charset="0"/>
                                      <a:cs typeface="Times New Roman" panose="02020603050405020304" pitchFamily="18" charset="0"/>
                                    </a:rPr>
                                    <m:t>32</m:t>
                                  </m:r>
                                </m:sub>
                              </m:sSub>
                            </m:e>
                          </m:mr>
                          <m:mr>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𝑎</m:t>
                                  </m:r>
                                </m:e>
                                <m:sub>
                                  <m:r>
                                    <a:rPr lang="en-ZA" sz="1700" i="1">
                                      <a:solidFill>
                                        <a:srgbClr val="404040"/>
                                      </a:solidFill>
                                      <a:latin typeface="Cambria Math" panose="02040503050406030204" pitchFamily="18" charset="0"/>
                                      <a:cs typeface="Times New Roman" panose="02020603050405020304" pitchFamily="18" charset="0"/>
                                    </a:rPr>
                                    <m:t>41</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𝑎</m:t>
                                  </m:r>
                                </m:e>
                                <m:sub>
                                  <m:r>
                                    <a:rPr lang="en-ZA" sz="1700" i="1">
                                      <a:solidFill>
                                        <a:srgbClr val="404040"/>
                                      </a:solidFill>
                                      <a:latin typeface="Cambria Math" panose="02040503050406030204" pitchFamily="18" charset="0"/>
                                      <a:cs typeface="Times New Roman" panose="02020603050405020304" pitchFamily="18" charset="0"/>
                                    </a:rPr>
                                    <m:t>42</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𝑎</m:t>
                                  </m:r>
                                </m:e>
                                <m:sub>
                                  <m:r>
                                    <a:rPr lang="en-ZA" sz="1700" i="1">
                                      <a:solidFill>
                                        <a:srgbClr val="404040"/>
                                      </a:solidFill>
                                      <a:latin typeface="Cambria Math" panose="02040503050406030204" pitchFamily="18" charset="0"/>
                                      <a:cs typeface="Times New Roman" panose="02020603050405020304" pitchFamily="18" charset="0"/>
                                    </a:rPr>
                                    <m:t>43</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𝑎</m:t>
                                  </m:r>
                                </m:e>
                                <m:sub>
                                  <m:r>
                                    <a:rPr lang="en-ZA" sz="1700" i="1">
                                      <a:solidFill>
                                        <a:srgbClr val="404040"/>
                                      </a:solidFill>
                                      <a:latin typeface="Cambria Math" panose="02040503050406030204" pitchFamily="18" charset="0"/>
                                      <a:cs typeface="Times New Roman" panose="02020603050405020304" pitchFamily="18" charset="0"/>
                                    </a:rPr>
                                    <m:t>44</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𝑐</m:t>
                                  </m:r>
                                </m:e>
                                <m:sub>
                                  <m:r>
                                    <a:rPr lang="en-ZA" sz="1700" i="1">
                                      <a:solidFill>
                                        <a:srgbClr val="404040"/>
                                      </a:solidFill>
                                      <a:latin typeface="Cambria Math" panose="02040503050406030204" pitchFamily="18" charset="0"/>
                                      <a:cs typeface="Times New Roman" panose="02020603050405020304" pitchFamily="18" charset="0"/>
                                    </a:rPr>
                                    <m:t>41</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𝑐</m:t>
                                  </m:r>
                                </m:e>
                                <m:sub>
                                  <m:r>
                                    <a:rPr lang="en-ZA" sz="1700" i="1">
                                      <a:solidFill>
                                        <a:srgbClr val="404040"/>
                                      </a:solidFill>
                                      <a:latin typeface="Cambria Math" panose="02040503050406030204" pitchFamily="18" charset="0"/>
                                      <a:cs typeface="Times New Roman" panose="02020603050405020304" pitchFamily="18" charset="0"/>
                                    </a:rPr>
                                    <m:t>42</m:t>
                                  </m:r>
                                </m:sub>
                              </m:sSub>
                            </m:e>
                          </m:mr>
                          <m:mr>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𝑏</m:t>
                                  </m:r>
                                </m:e>
                                <m:sub>
                                  <m:r>
                                    <a:rPr lang="en-ZA" sz="1700" i="1">
                                      <a:solidFill>
                                        <a:srgbClr val="404040"/>
                                      </a:solidFill>
                                      <a:latin typeface="Cambria Math" panose="02040503050406030204" pitchFamily="18" charset="0"/>
                                      <a:cs typeface="Times New Roman" panose="02020603050405020304" pitchFamily="18" charset="0"/>
                                    </a:rPr>
                                    <m:t>11</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𝑏</m:t>
                                  </m:r>
                                </m:e>
                                <m:sub>
                                  <m:r>
                                    <a:rPr lang="en-ZA" sz="1700" i="1">
                                      <a:solidFill>
                                        <a:srgbClr val="404040"/>
                                      </a:solidFill>
                                      <a:latin typeface="Cambria Math" panose="02040503050406030204" pitchFamily="18" charset="0"/>
                                      <a:cs typeface="Times New Roman" panose="02020603050405020304" pitchFamily="18" charset="0"/>
                                    </a:rPr>
                                    <m:t>12</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𝑏</m:t>
                                  </m:r>
                                </m:e>
                                <m:sub>
                                  <m:r>
                                    <a:rPr lang="en-ZA" sz="1700" i="1">
                                      <a:solidFill>
                                        <a:srgbClr val="404040"/>
                                      </a:solidFill>
                                      <a:latin typeface="Cambria Math" panose="02040503050406030204" pitchFamily="18" charset="0"/>
                                      <a:cs typeface="Times New Roman" panose="02020603050405020304" pitchFamily="18" charset="0"/>
                                    </a:rPr>
                                    <m:t>13</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𝑏</m:t>
                                  </m:r>
                                </m:e>
                                <m:sub>
                                  <m:r>
                                    <a:rPr lang="en-ZA" sz="1700" i="1">
                                      <a:solidFill>
                                        <a:srgbClr val="404040"/>
                                      </a:solidFill>
                                      <a:latin typeface="Cambria Math" panose="02040503050406030204" pitchFamily="18" charset="0"/>
                                      <a:cs typeface="Times New Roman" panose="02020603050405020304" pitchFamily="18" charset="0"/>
                                    </a:rPr>
                                    <m:t>14</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𝑐</m:t>
                                  </m:r>
                                </m:e>
                                <m:sub>
                                  <m:r>
                                    <a:rPr lang="en-ZA" sz="1700" i="1">
                                      <a:solidFill>
                                        <a:srgbClr val="404040"/>
                                      </a:solidFill>
                                      <a:latin typeface="Cambria Math" panose="02040503050406030204" pitchFamily="18" charset="0"/>
                                      <a:cs typeface="Times New Roman" panose="02020603050405020304" pitchFamily="18" charset="0"/>
                                    </a:rPr>
                                    <m:t>51</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𝑐</m:t>
                                  </m:r>
                                </m:e>
                                <m:sub>
                                  <m:r>
                                    <a:rPr lang="en-ZA" sz="1700" i="1">
                                      <a:solidFill>
                                        <a:srgbClr val="404040"/>
                                      </a:solidFill>
                                      <a:latin typeface="Cambria Math" panose="02040503050406030204" pitchFamily="18" charset="0"/>
                                      <a:cs typeface="Times New Roman" panose="02020603050405020304" pitchFamily="18" charset="0"/>
                                    </a:rPr>
                                    <m:t>52</m:t>
                                  </m:r>
                                </m:sub>
                              </m:sSub>
                            </m:e>
                          </m:mr>
                        </m:m>
                      </m:e>
                    </m:d>
                  </m:oMath>
                </a14:m>
                <a:r>
                  <a:rPr lang="en-GB" sz="17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p>
              <a:p>
                <a:pPr marL="0" indent="0" algn="just">
                  <a:lnSpc>
                    <a:spcPct val="107000"/>
                  </a:lnSpc>
                  <a:spcBef>
                    <a:spcPts val="1050"/>
                  </a:spcBef>
                  <a:spcAft>
                    <a:spcPts val="1050"/>
                  </a:spcAft>
                  <a:buNone/>
                  <a:tabLst>
                    <a:tab pos="182563" algn="l"/>
                    <a:tab pos="539750" algn="l"/>
                  </a:tabLst>
                </a:pPr>
                <a:r>
                  <a:rPr lang="en-GB" sz="1700" dirty="0">
                    <a:latin typeface="Helvetica" panose="020B0604020202020204" pitchFamily="34" charset="0"/>
                    <a:ea typeface="Times New Roman" panose="02020603050405020304" pitchFamily="18" charset="0"/>
                    <a:cs typeface="Times New Roman" panose="02020603050405020304" pitchFamily="18" charset="0"/>
                  </a:rPr>
                  <a:t>          Now you try! Create a matrix array, </a:t>
                </a:r>
                <a:r>
                  <a:rPr lang="en-GB" sz="1700" dirty="0">
                    <a:latin typeface="Consolas" panose="020B0609020204030204" pitchFamily="49" charset="0"/>
                    <a:ea typeface="Times New Roman" panose="02020603050405020304" pitchFamily="18" charset="0"/>
                    <a:cs typeface="Times New Roman" panose="02020603050405020304" pitchFamily="18" charset="0"/>
                  </a:rPr>
                  <a:t>A</a:t>
                </a:r>
                <a:r>
                  <a:rPr lang="en-GB" sz="1700" dirty="0">
                    <a:latin typeface="Helvetica" panose="020B0604020202020204" pitchFamily="34" charset="0"/>
                    <a:ea typeface="Times New Roman" panose="02020603050405020304" pitchFamily="18" charset="0"/>
                    <a:cs typeface="Times New Roman" panose="02020603050405020304" pitchFamily="18" charset="0"/>
                  </a:rPr>
                  <a:t>, with element values </a:t>
                </a:r>
                <a:r>
                  <a:rPr lang="en-GB" sz="1700" dirty="0">
                    <a:latin typeface="Consolas" panose="020B0609020204030204" pitchFamily="49" charset="0"/>
                    <a:ea typeface="Times New Roman" panose="02020603050405020304" pitchFamily="18" charset="0"/>
                    <a:cs typeface="Times New Roman" panose="02020603050405020304" pitchFamily="18" charset="0"/>
                  </a:rPr>
                  <a:t>1</a:t>
                </a:r>
                <a:r>
                  <a:rPr lang="en-GB" sz="1700" dirty="0">
                    <a:latin typeface="Helvetica" panose="020B0604020202020204" pitchFamily="34" charset="0"/>
                    <a:ea typeface="Times New Roman" panose="02020603050405020304" pitchFamily="18" charset="0"/>
                    <a:cs typeface="Times New Roman" panose="02020603050405020304" pitchFamily="18" charset="0"/>
                  </a:rPr>
                  <a:t>, </a:t>
                </a:r>
                <a:r>
                  <a:rPr lang="en-GB" sz="1700" dirty="0">
                    <a:latin typeface="Consolas" panose="020B0609020204030204" pitchFamily="49" charset="0"/>
                    <a:ea typeface="Times New Roman" panose="02020603050405020304" pitchFamily="18" charset="0"/>
                    <a:cs typeface="Times New Roman" panose="02020603050405020304" pitchFamily="18" charset="0"/>
                  </a:rPr>
                  <a:t>2</a:t>
                </a:r>
                <a:r>
                  <a:rPr lang="en-GB" sz="1700" dirty="0">
                    <a:latin typeface="Helvetica" panose="020B0604020202020204" pitchFamily="34" charset="0"/>
                    <a:ea typeface="Times New Roman" panose="02020603050405020304" pitchFamily="18" charset="0"/>
                    <a:cs typeface="Times New Roman" panose="02020603050405020304" pitchFamily="18" charset="0"/>
                  </a:rPr>
                  <a:t>, </a:t>
                </a:r>
                <a:r>
                  <a:rPr lang="en-GB" sz="1700" dirty="0">
                    <a:latin typeface="Consolas" panose="020B0609020204030204" pitchFamily="49" charset="0"/>
                    <a:ea typeface="Times New Roman" panose="02020603050405020304" pitchFamily="18" charset="0"/>
                    <a:cs typeface="Times New Roman" panose="02020603050405020304" pitchFamily="18" charset="0"/>
                  </a:rPr>
                  <a:t>4</a:t>
                </a:r>
                <a:r>
                  <a:rPr lang="en-GB" sz="1700" dirty="0">
                    <a:latin typeface="Helvetica" panose="020B0604020202020204" pitchFamily="34" charset="0"/>
                    <a:ea typeface="Times New Roman" panose="02020603050405020304" pitchFamily="18" charset="0"/>
                    <a:cs typeface="Times New Roman" panose="02020603050405020304" pitchFamily="18" charset="0"/>
                  </a:rPr>
                  <a:t>, and </a:t>
                </a:r>
                <a:r>
                  <a:rPr lang="en-GB" sz="1700" dirty="0">
                    <a:latin typeface="Consolas" panose="020B0609020204030204" pitchFamily="49" charset="0"/>
                    <a:ea typeface="Times New Roman" panose="02020603050405020304" pitchFamily="18" charset="0"/>
                    <a:cs typeface="Times New Roman" panose="02020603050405020304" pitchFamily="18" charset="0"/>
                  </a:rPr>
                  <a:t>5</a:t>
                </a:r>
                <a:r>
                  <a:rPr lang="en-GB" sz="1700" dirty="0">
                    <a:latin typeface="Helvetica" panose="020B0604020202020204" pitchFamily="34" charset="0"/>
                    <a:ea typeface="Times New Roman" panose="02020603050405020304" pitchFamily="18" charset="0"/>
                    <a:cs typeface="Times New Roman" panose="02020603050405020304" pitchFamily="18" charset="0"/>
                  </a:rPr>
                  <a:t>, and a column vector array, </a:t>
                </a:r>
                <a:r>
                  <a:rPr lang="en-GB" sz="1700" dirty="0">
                    <a:latin typeface="Consolas" panose="020B0609020204030204" pitchFamily="49" charset="0"/>
                    <a:ea typeface="Times New Roman" panose="02020603050405020304" pitchFamily="18" charset="0"/>
                    <a:cs typeface="Times New Roman" panose="02020603050405020304" pitchFamily="18" charset="0"/>
                  </a:rPr>
                  <a:t>b</a:t>
                </a:r>
                <a:r>
                  <a:rPr lang="en-GB" sz="1700" dirty="0">
                    <a:latin typeface="Helvetica" panose="020B0604020202020204" pitchFamily="34" charset="0"/>
                    <a:ea typeface="Times New Roman" panose="02020603050405020304" pitchFamily="18" charset="0"/>
                    <a:cs typeface="Times New Roman" panose="02020603050405020304" pitchFamily="18" charset="0"/>
                  </a:rPr>
                  <a:t>, with element values </a:t>
                </a:r>
                <a:r>
                  <a:rPr lang="en-GB" sz="1700" dirty="0">
                    <a:latin typeface="Consolas" panose="020B0609020204030204" pitchFamily="49" charset="0"/>
                    <a:ea typeface="Times New Roman" panose="02020603050405020304" pitchFamily="18" charset="0"/>
                    <a:cs typeface="Times New Roman" panose="02020603050405020304" pitchFamily="18" charset="0"/>
                  </a:rPr>
                  <a:t>3</a:t>
                </a:r>
                <a:r>
                  <a:rPr lang="en-GB" sz="1700" dirty="0">
                    <a:latin typeface="Helvetica" panose="020B0604020202020204" pitchFamily="34" charset="0"/>
                    <a:ea typeface="Times New Roman" panose="02020603050405020304" pitchFamily="18" charset="0"/>
                    <a:cs typeface="Times New Roman" panose="02020603050405020304" pitchFamily="18" charset="0"/>
                  </a:rPr>
                  <a:t>, and </a:t>
                </a:r>
                <a:r>
                  <a:rPr lang="en-GB" sz="1700" dirty="0">
                    <a:latin typeface="Consolas" panose="020B0609020204030204" pitchFamily="49" charset="0"/>
                    <a:ea typeface="Times New Roman" panose="02020603050405020304" pitchFamily="18" charset="0"/>
                    <a:cs typeface="Times New Roman" panose="02020603050405020304" pitchFamily="18" charset="0"/>
                  </a:rPr>
                  <a:t>6</a:t>
                </a:r>
                <a:r>
                  <a:rPr lang="en-GB" sz="1700" dirty="0">
                    <a:latin typeface="Helvetica" panose="020B0604020202020204" pitchFamily="34" charset="0"/>
                    <a:ea typeface="Times New Roman" panose="02020603050405020304" pitchFamily="18" charset="0"/>
                    <a:cs typeface="Times New Roman" panose="02020603050405020304" pitchFamily="18" charset="0"/>
                  </a:rPr>
                  <a:t>. Horizontally concatenate the vector array to the right-hand side of the matrix array.</a:t>
                </a:r>
              </a:p>
              <a:p>
                <a:pPr marL="36195" indent="0">
                  <a:lnSpc>
                    <a:spcPts val="1400"/>
                  </a:lnSpc>
                  <a:spcBef>
                    <a:spcPts val="700"/>
                  </a:spcBef>
                  <a:buNone/>
                </a:pPr>
                <a:r>
                  <a:rPr lang="en-GB" sz="17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 =[1 2; 4 5];</a:t>
                </a:r>
                <a:endParaRPr lang="en-ZA" sz="1700" dirty="0">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pPr>
                <a:r>
                  <a:rPr lang="en-GB" sz="17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b = [3; 6];</a:t>
                </a:r>
                <a:endParaRPr lang="en-ZA" sz="1700" dirty="0">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Aft>
                    <a:spcPts val="700"/>
                  </a:spcAft>
                  <a:buNone/>
                </a:pPr>
                <a:r>
                  <a:rPr lang="en-GB" sz="17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 b]</a:t>
                </a:r>
                <a:endParaRPr lang="en-ZA" sz="1700" dirty="0">
                  <a:latin typeface="Consolas" panose="020B0609020204030204" pitchFamily="49" charset="0"/>
                  <a:ea typeface="Times New Roman" panose="02020603050405020304" pitchFamily="18" charset="0"/>
                  <a:cs typeface="Times New Roman" panose="02020603050405020304" pitchFamily="18" charset="0"/>
                </a:endParaRPr>
              </a:p>
              <a:p>
                <a:pPr marL="182563" lvl="1" indent="0" eaLnBrk="0" fontAlgn="base" hangingPunct="0">
                  <a:lnSpc>
                    <a:spcPct val="100000"/>
                  </a:lnSpc>
                  <a:spcBef>
                    <a:spcPct val="0"/>
                  </a:spcBef>
                  <a:spcAft>
                    <a:spcPct val="0"/>
                  </a:spcAft>
                  <a:buNone/>
                  <a:tabLst>
                    <a:tab pos="182563" algn="l"/>
                  </a:tabLst>
                </a:pPr>
                <a:r>
                  <a:rPr lang="en-GB" altLang="en-US" sz="1100" dirty="0" err="1">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ans</a:t>
                </a:r>
                <a:r>
                  <a:rPr lang="en-GB" altLang="en-US" sz="11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 = </a:t>
                </a:r>
                <a:r>
                  <a:rPr lang="en-GB" altLang="en-US" sz="1100" dirty="0">
                    <a:solidFill>
                      <a:srgbClr val="B3B3B3"/>
                    </a:solidFill>
                    <a:latin typeface="Consolas" panose="020B0609020204030204" pitchFamily="49" charset="0"/>
                    <a:ea typeface="Times New Roman" panose="02020603050405020304" pitchFamily="18" charset="0"/>
                    <a:cs typeface="Times New Roman" panose="02020603050405020304" pitchFamily="18" charset="0"/>
                  </a:rPr>
                  <a:t>2×3</a:t>
                </a:r>
                <a:endParaRPr lang="en-GB" altLang="en-US" sz="1100" dirty="0">
                  <a:solidFill>
                    <a:srgbClr val="212121"/>
                  </a:solidFill>
                  <a:latin typeface="Arial Unicode MS"/>
                  <a:ea typeface="Times New Roman" panose="02020603050405020304" pitchFamily="18" charset="0"/>
                  <a:cs typeface="Courier New" panose="02070309020205020404" pitchFamily="49" charset="0"/>
                </a:endParaRPr>
              </a:p>
              <a:p>
                <a:pPr marL="182563" lvl="1" indent="0" eaLnBrk="0" fontAlgn="base" hangingPunct="0">
                  <a:lnSpc>
                    <a:spcPct val="100000"/>
                  </a:lnSpc>
                  <a:spcBef>
                    <a:spcPct val="0"/>
                  </a:spcBef>
                  <a:spcAft>
                    <a:spcPct val="0"/>
                  </a:spcAft>
                  <a:buNone/>
                  <a:tabLst>
                    <a:tab pos="182563" algn="l"/>
                  </a:tabLst>
                </a:pPr>
                <a:r>
                  <a:rPr lang="en-GB" altLang="en-US" sz="1100" dirty="0">
                    <a:solidFill>
                      <a:srgbClr val="212121"/>
                    </a:solidFill>
                    <a:latin typeface="Arial Unicode MS"/>
                    <a:ea typeface="Times New Roman" panose="02020603050405020304" pitchFamily="18" charset="0"/>
                    <a:cs typeface="Courier New" panose="02070309020205020404" pitchFamily="49" charset="0"/>
                  </a:rPr>
                  <a:t>     1     2     3     4     5     6</a:t>
                </a:r>
                <a:r>
                  <a:rPr lang="en-ZA" altLang="en-US" sz="1100" dirty="0"/>
                  <a:t> </a:t>
                </a:r>
                <a:endParaRPr lang="en-ZA" altLang="en-US" sz="1100" dirty="0">
                  <a:latin typeface="Arial" panose="020B0604020202020204" pitchFamily="34" charset="0"/>
                </a:endParaRPr>
              </a:p>
            </p:txBody>
          </p:sp>
        </mc:Choice>
        <mc:Fallback xmlns="">
          <p:sp>
            <p:nvSpPr>
              <p:cNvPr id="11" name="Content Placeholder 10">
                <a:extLst>
                  <a:ext uri="{FF2B5EF4-FFF2-40B4-BE49-F238E27FC236}">
                    <a16:creationId xmlns:a16="http://schemas.microsoft.com/office/drawing/2014/main" id="{5C5DE11D-C34F-1AF3-0E76-2FFB87A30AD9}"/>
                  </a:ext>
                </a:extLst>
              </p:cNvPr>
              <p:cNvSpPr>
                <a:spLocks noGrp="1" noRot="1" noChangeAspect="1" noMove="1" noResize="1" noEditPoints="1" noAdjustHandles="1" noChangeArrowheads="1" noChangeShapeType="1" noTextEdit="1"/>
              </p:cNvSpPr>
              <p:nvPr>
                <p:ph idx="1"/>
              </p:nvPr>
            </p:nvSpPr>
            <p:spPr>
              <a:xfrm>
                <a:off x="1986013" y="1244351"/>
                <a:ext cx="8229600" cy="5112000"/>
              </a:xfrm>
              <a:blipFill>
                <a:blip r:embed="rId2"/>
                <a:stretch>
                  <a:fillRect l="-519" t="-596" r="-444"/>
                </a:stretch>
              </a:blipFill>
            </p:spPr>
            <p:txBody>
              <a:bodyPr/>
              <a:lstStyle/>
              <a:p>
                <a:r>
                  <a:rPr lang="en-US">
                    <a:noFill/>
                  </a:rPr>
                  <a:t> </a:t>
                </a:r>
              </a:p>
            </p:txBody>
          </p:sp>
        </mc:Fallback>
      </mc:AlternateContent>
      <p:pic>
        <p:nvPicPr>
          <p:cNvPr id="16" name="Untitled">
            <a:extLst>
              <a:ext uri="{FF2B5EF4-FFF2-40B4-BE49-F238E27FC236}">
                <a16:creationId xmlns:a16="http://schemas.microsoft.com/office/drawing/2014/main" id="{C5072415-3C9D-5D04-46D6-A3DD6C32DFEB}"/>
              </a:ext>
            </a:extLst>
          </p:cNvPr>
          <p:cNvPicPr>
            <a:picLocks noChangeAspect="1"/>
          </p:cNvPicPr>
          <p:nvPr/>
        </p:nvPicPr>
        <p:blipFill>
          <a:blip r:embed="rId3"/>
          <a:stretch>
            <a:fillRect/>
          </a:stretch>
        </p:blipFill>
        <p:spPr>
          <a:xfrm>
            <a:off x="2094900" y="3645212"/>
            <a:ext cx="567000" cy="540000"/>
          </a:xfrm>
          <a:prstGeom prst="rect">
            <a:avLst/>
          </a:prstGeom>
        </p:spPr>
      </p:pic>
      <p:sp>
        <p:nvSpPr>
          <p:cNvPr id="12" name="Title 1">
            <a:extLst>
              <a:ext uri="{FF2B5EF4-FFF2-40B4-BE49-F238E27FC236}">
                <a16:creationId xmlns:a16="http://schemas.microsoft.com/office/drawing/2014/main" id="{F64C6983-72D4-5B1B-B0E4-CE7065248827}"/>
              </a:ext>
            </a:extLst>
          </p:cNvPr>
          <p:cNvSpPr txBox="1">
            <a:spLocks/>
          </p:cNvSpPr>
          <p:nvPr/>
        </p:nvSpPr>
        <p:spPr>
          <a:xfrm>
            <a:off x="388307" y="0"/>
            <a:ext cx="4340447" cy="777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700"/>
              </a:spcBef>
              <a:spcAft>
                <a:spcPts val="700"/>
              </a:spcAft>
            </a:pPr>
            <a:r>
              <a:rPr lang="en-GB" sz="3200" b="1" dirty="0" smtClean="0">
                <a:latin typeface="Times New Roman" panose="02020603050405020304" pitchFamily="18" charset="0"/>
                <a:ea typeface="Times New Roman" panose="02020603050405020304" pitchFamily="18" charset="0"/>
                <a:cs typeface="Times New Roman" panose="02020603050405020304" pitchFamily="18" charset="0"/>
              </a:rPr>
              <a:t>Array concatenation</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3" name="Straight Connector 12"/>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51324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80D0DE-76E3-98F5-4688-715C8ECBD4B6}"/>
              </a:ext>
            </a:extLst>
          </p:cNvPr>
          <p:cNvSpPr/>
          <p:nvPr/>
        </p:nvSpPr>
        <p:spPr>
          <a:xfrm>
            <a:off x="1992427" y="3053645"/>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Rectangle 2">
            <a:extLst>
              <a:ext uri="{FF2B5EF4-FFF2-40B4-BE49-F238E27FC236}">
                <a16:creationId xmlns:a16="http://schemas.microsoft.com/office/drawing/2014/main" id="{DA0FD745-092B-9EA8-BB63-BB93912A7C28}"/>
              </a:ext>
            </a:extLst>
          </p:cNvPr>
          <p:cNvSpPr/>
          <p:nvPr/>
        </p:nvSpPr>
        <p:spPr>
          <a:xfrm>
            <a:off x="1986013" y="2067028"/>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1986013" y="1244351"/>
            <a:ext cx="8229600" cy="5112000"/>
          </a:xfrm>
        </p:spPr>
        <p:txBody>
          <a:bodyPr>
            <a:noAutofit/>
          </a:bodyPr>
          <a:lstStyle/>
          <a:p>
            <a:pPr marL="0" indent="0" algn="just">
              <a:buNone/>
            </a:pPr>
            <a:r>
              <a:rPr lang="en-GB" sz="1600" dirty="0">
                <a:latin typeface="Helvetica" panose="020B0604020202020204" pitchFamily="34" charset="0"/>
                <a:ea typeface="Times New Roman" panose="02020603050405020304" pitchFamily="18" charset="0"/>
                <a:cs typeface="Times New Roman" panose="02020603050405020304" pitchFamily="18" charset="0"/>
              </a:rPr>
              <a:t>To get us started, let us define 2 vector arrays </a:t>
            </a:r>
            <a:r>
              <a:rPr lang="en-GB" sz="1600" dirty="0">
                <a:latin typeface="Consolas" panose="020B0609020204030204" pitchFamily="49" charset="0"/>
                <a:ea typeface="Times New Roman" panose="02020603050405020304" pitchFamily="18" charset="0"/>
                <a:cs typeface="Times New Roman" panose="02020603050405020304" pitchFamily="18" charset="0"/>
              </a:rPr>
              <a:t>a</a:t>
            </a:r>
            <a:r>
              <a:rPr lang="en-GB" sz="1600" dirty="0">
                <a:latin typeface="Helvetica" panose="020B0604020202020204" pitchFamily="34" charset="0"/>
                <a:ea typeface="Times New Roman" panose="02020603050405020304" pitchFamily="18" charset="0"/>
                <a:cs typeface="Times New Roman" panose="02020603050405020304" pitchFamily="18" charset="0"/>
              </a:rPr>
              <a:t> and </a:t>
            </a:r>
            <a:r>
              <a:rPr lang="en-GB" sz="1600" dirty="0">
                <a:latin typeface="Consolas" panose="020B0609020204030204" pitchFamily="49" charset="0"/>
                <a:ea typeface="Times New Roman" panose="02020603050405020304" pitchFamily="18" charset="0"/>
                <a:cs typeface="Times New Roman" panose="02020603050405020304" pitchFamily="18" charset="0"/>
              </a:rPr>
              <a:t>b</a:t>
            </a:r>
            <a:r>
              <a:rPr lang="en-GB" sz="1600" dirty="0">
                <a:latin typeface="Helvetica" panose="020B0604020202020204" pitchFamily="34" charset="0"/>
                <a:ea typeface="Times New Roman" panose="02020603050405020304" pitchFamily="18" charset="0"/>
                <a:cs typeface="Times New Roman" panose="02020603050405020304" pitchFamily="18" charset="0"/>
              </a:rPr>
              <a:t> with </a:t>
            </a:r>
            <a:r>
              <a:rPr lang="en-GB" sz="1600" dirty="0">
                <a:latin typeface="Consolas" panose="020B0609020204030204" pitchFamily="49" charset="0"/>
                <a:ea typeface="Times New Roman" panose="02020603050405020304" pitchFamily="18" charset="0"/>
                <a:cs typeface="Times New Roman" panose="02020603050405020304" pitchFamily="18" charset="0"/>
              </a:rPr>
              <a:t>5</a:t>
            </a:r>
            <a:r>
              <a:rPr lang="en-GB" sz="1600" dirty="0">
                <a:latin typeface="Helvetica" panose="020B0604020202020204" pitchFamily="34" charset="0"/>
                <a:ea typeface="Times New Roman" panose="02020603050405020304" pitchFamily="18" charset="0"/>
                <a:cs typeface="Times New Roman" panose="02020603050405020304" pitchFamily="18" charset="0"/>
              </a:rPr>
              <a:t> equally spaced element values as follows:</a:t>
            </a:r>
          </a:p>
          <a:p>
            <a:pPr marL="0" indent="0" algn="just">
              <a:buNone/>
            </a:pPr>
            <a:endParaRPr lang="en-ZA" sz="1500" dirty="0">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ct val="100000"/>
              </a:lnSpc>
              <a:spcBef>
                <a:spcPts val="700"/>
              </a:spcBef>
              <a:spcAft>
                <a:spcPts val="700"/>
              </a:spcAft>
              <a:buNone/>
              <a:tabLst>
                <a:tab pos="269875" algn="l"/>
              </a:tabLst>
            </a:pPr>
            <a:r>
              <a:rPr lang="en-GB" sz="1600" dirty="0">
                <a:latin typeface="Consolas" panose="020B0609020204030204" pitchFamily="49" charset="0"/>
                <a:ea typeface="Times New Roman" panose="02020603050405020304" pitchFamily="18" charset="0"/>
                <a:cs typeface="Times New Roman" panose="02020603050405020304" pitchFamily="18" charset="0"/>
              </a:rPr>
              <a:t>	a = 10:10:50</a:t>
            </a:r>
          </a:p>
          <a:p>
            <a:pPr marL="457200" lvl="1" indent="0">
              <a:lnSpc>
                <a:spcPct val="100000"/>
              </a:lnSpc>
              <a:spcBef>
                <a:spcPts val="0"/>
              </a:spcBef>
              <a:buNone/>
            </a:pPr>
            <a:r>
              <a:rPr lang="en-GB" sz="105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 = </a:t>
            </a:r>
            <a:r>
              <a:rPr lang="en-GB" sz="1050" dirty="0">
                <a:solidFill>
                  <a:srgbClr val="B3B3B3"/>
                </a:solidFill>
                <a:latin typeface="Consolas" panose="020B0609020204030204" pitchFamily="49" charset="0"/>
                <a:ea typeface="Times New Roman" panose="02020603050405020304" pitchFamily="18" charset="0"/>
                <a:cs typeface="Times New Roman" panose="02020603050405020304" pitchFamily="18" charset="0"/>
              </a:rPr>
              <a:t>1×5</a:t>
            </a:r>
          </a:p>
          <a:p>
            <a:pPr marL="457200" lvl="1" indent="0">
              <a:lnSpc>
                <a:spcPct val="100000"/>
              </a:lnSpc>
              <a:spcBef>
                <a:spcPts val="0"/>
              </a:spcBef>
              <a:buNone/>
            </a:pPr>
            <a:r>
              <a:rPr lang="en-GB" altLang="en-US" sz="1050" dirty="0">
                <a:solidFill>
                  <a:srgbClr val="B3B3B3"/>
                </a:solidFill>
                <a:latin typeface="Consolas" panose="020B0609020204030204" pitchFamily="49" charset="0"/>
                <a:ea typeface="Times New Roman" panose="02020603050405020304" pitchFamily="18" charset="0"/>
                <a:cs typeface="Times New Roman" panose="02020603050405020304" pitchFamily="18" charset="0"/>
              </a:rPr>
              <a:t>	</a:t>
            </a:r>
            <a:r>
              <a:rPr lang="en-GB" altLang="en-US" sz="1050" dirty="0">
                <a:latin typeface="Consolas" panose="020B0609020204030204" pitchFamily="49" charset="0"/>
                <a:ea typeface="Times New Roman" panose="02020603050405020304" pitchFamily="18" charset="0"/>
                <a:cs typeface="Times New Roman" panose="02020603050405020304" pitchFamily="18" charset="0"/>
              </a:rPr>
              <a:t>10</a:t>
            </a:r>
            <a:r>
              <a:rPr lang="en-GB" altLang="en-US" sz="1050" dirty="0">
                <a:solidFill>
                  <a:srgbClr val="212121"/>
                </a:solidFill>
                <a:latin typeface="Consolas" panose="020B0609020204030204" pitchFamily="49" charset="0"/>
                <a:ea typeface="Times New Roman" panose="02020603050405020304" pitchFamily="18" charset="0"/>
                <a:cs typeface="Courier New" panose="02070309020205020404" pitchFamily="49" charset="0"/>
              </a:rPr>
              <a:t>   20    30    40    50</a:t>
            </a:r>
            <a:r>
              <a:rPr lang="en-ZA" altLang="en-US" sz="1050" dirty="0">
                <a:latin typeface="Consolas" panose="020B0609020204030204" pitchFamily="49" charset="0"/>
              </a:rPr>
              <a:t> </a:t>
            </a:r>
          </a:p>
          <a:p>
            <a:pPr marL="457200" lvl="1" indent="0">
              <a:lnSpc>
                <a:spcPct val="100000"/>
              </a:lnSpc>
              <a:spcBef>
                <a:spcPts val="0"/>
              </a:spcBef>
              <a:buNone/>
            </a:pPr>
            <a:endParaRPr lang="en-ZA" altLang="en-US" sz="1050" dirty="0">
              <a:latin typeface="Consolas" panose="020B0609020204030204" pitchFamily="49" charset="0"/>
            </a:endParaRPr>
          </a:p>
          <a:p>
            <a:pPr marL="457200" lvl="1" indent="0">
              <a:lnSpc>
                <a:spcPct val="100000"/>
              </a:lnSpc>
              <a:spcBef>
                <a:spcPts val="0"/>
              </a:spcBef>
              <a:buNone/>
            </a:pPr>
            <a:endParaRPr lang="en-ZA" altLang="en-US" sz="1050" dirty="0">
              <a:latin typeface="Consolas" panose="020B0609020204030204" pitchFamily="49" charset="0"/>
            </a:endParaRPr>
          </a:p>
          <a:p>
            <a:pPr marL="0" indent="71438" eaLnBrk="0" fontAlgn="base" hangingPunct="0">
              <a:lnSpc>
                <a:spcPct val="100000"/>
              </a:lnSpc>
              <a:spcBef>
                <a:spcPct val="0"/>
              </a:spcBef>
              <a:spcAft>
                <a:spcPct val="0"/>
              </a:spcAft>
              <a:buNone/>
              <a:tabLst>
                <a:tab pos="269875" algn="l"/>
              </a:tabLst>
            </a:pPr>
            <a:r>
              <a:rPr lang="en-GB" alt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b = 5:-1:1</a:t>
            </a:r>
          </a:p>
          <a:p>
            <a:pPr marL="0" indent="71438" eaLnBrk="0" fontAlgn="base" hangingPunct="0">
              <a:lnSpc>
                <a:spcPct val="100000"/>
              </a:lnSpc>
              <a:spcBef>
                <a:spcPct val="0"/>
              </a:spcBef>
              <a:spcAft>
                <a:spcPct val="0"/>
              </a:spcAft>
              <a:buNone/>
              <a:tabLst>
                <a:tab pos="269875" algn="l"/>
              </a:tabLst>
            </a:pPr>
            <a:r>
              <a:rPr lang="en-GB" altLang="en-US" sz="9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 </a:t>
            </a:r>
          </a:p>
          <a:p>
            <a:pPr marL="0" indent="71438" eaLnBrk="0" fontAlgn="base" hangingPunct="0">
              <a:lnSpc>
                <a:spcPct val="100000"/>
              </a:lnSpc>
              <a:spcBef>
                <a:spcPct val="0"/>
              </a:spcBef>
              <a:spcAft>
                <a:spcPct val="0"/>
              </a:spcAft>
              <a:buNone/>
              <a:tabLst>
                <a:tab pos="452438" algn="l"/>
              </a:tabLst>
            </a:pPr>
            <a:r>
              <a:rPr lang="en-GB" altLang="en-US" sz="12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	b = </a:t>
            </a:r>
            <a:r>
              <a:rPr lang="en-GB" altLang="en-US" sz="1200" dirty="0">
                <a:solidFill>
                  <a:srgbClr val="B3B3B3"/>
                </a:solidFill>
                <a:latin typeface="Consolas" panose="020B0609020204030204" pitchFamily="49" charset="0"/>
                <a:ea typeface="Times New Roman" panose="02020603050405020304" pitchFamily="18" charset="0"/>
                <a:cs typeface="Times New Roman" panose="02020603050405020304" pitchFamily="18" charset="0"/>
              </a:rPr>
              <a:t>1×5</a:t>
            </a:r>
            <a:endParaRPr lang="en-GB" altLang="en-US" sz="1200" dirty="0">
              <a:solidFill>
                <a:srgbClr val="212121"/>
              </a:solidFill>
              <a:latin typeface="Consolas" panose="020B0609020204030204" pitchFamily="49" charset="0"/>
              <a:ea typeface="Times New Roman" panose="02020603050405020304" pitchFamily="18" charset="0"/>
              <a:cs typeface="Courier New" panose="02070309020205020404" pitchFamily="49" charset="0"/>
            </a:endParaRPr>
          </a:p>
          <a:p>
            <a:pPr marL="0" indent="71438" eaLnBrk="0" fontAlgn="base" hangingPunct="0">
              <a:lnSpc>
                <a:spcPct val="100000"/>
              </a:lnSpc>
              <a:spcBef>
                <a:spcPct val="0"/>
              </a:spcBef>
              <a:spcAft>
                <a:spcPct val="0"/>
              </a:spcAft>
              <a:buNone/>
            </a:pPr>
            <a:r>
              <a:rPr lang="en-GB" altLang="en-US" sz="1200" dirty="0">
                <a:solidFill>
                  <a:srgbClr val="212121"/>
                </a:solidFill>
                <a:latin typeface="Consolas" panose="020B0609020204030204" pitchFamily="49" charset="0"/>
                <a:ea typeface="Times New Roman" panose="02020603050405020304" pitchFamily="18" charset="0"/>
                <a:cs typeface="Courier New" panose="02070309020205020404" pitchFamily="49" charset="0"/>
              </a:rPr>
              <a:t>     	5     4     3     2     1</a:t>
            </a:r>
            <a:endParaRPr lang="en-ZA" altLang="en-US" sz="1200" dirty="0">
              <a:latin typeface="Consolas" panose="020B0609020204030204" pitchFamily="49" charset="0"/>
            </a:endParaRPr>
          </a:p>
        </p:txBody>
      </p:sp>
      <p:sp>
        <p:nvSpPr>
          <p:cNvPr id="10" name="Title 1">
            <a:extLst>
              <a:ext uri="{FF2B5EF4-FFF2-40B4-BE49-F238E27FC236}">
                <a16:creationId xmlns:a16="http://schemas.microsoft.com/office/drawing/2014/main" id="{F64C6983-72D4-5B1B-B0E4-CE7065248827}"/>
              </a:ext>
            </a:extLst>
          </p:cNvPr>
          <p:cNvSpPr txBox="1">
            <a:spLocks/>
          </p:cNvSpPr>
          <p:nvPr/>
        </p:nvSpPr>
        <p:spPr>
          <a:xfrm>
            <a:off x="0" y="-4019"/>
            <a:ext cx="6678699" cy="777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700"/>
              </a:spcBef>
              <a:spcAft>
                <a:spcPts val="700"/>
              </a:spcAft>
            </a:pPr>
            <a:r>
              <a:rPr lang="en-GB" sz="3200" b="1" dirty="0" smtClean="0">
                <a:latin typeface="Times New Roman" panose="02020603050405020304" pitchFamily="18" charset="0"/>
                <a:ea typeface="Times New Roman" panose="02020603050405020304" pitchFamily="18" charset="0"/>
                <a:cs typeface="Times New Roman" panose="02020603050405020304" pitchFamily="18" charset="0"/>
              </a:rPr>
              <a:t>Operate with functions on arrays</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2" name="Straight Connector 11"/>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36909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80D0DE-76E3-98F5-4688-715C8ECBD4B6}"/>
              </a:ext>
            </a:extLst>
          </p:cNvPr>
          <p:cNvSpPr/>
          <p:nvPr/>
        </p:nvSpPr>
        <p:spPr>
          <a:xfrm>
            <a:off x="1992427" y="3043194"/>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Rectangle 2">
            <a:extLst>
              <a:ext uri="{FF2B5EF4-FFF2-40B4-BE49-F238E27FC236}">
                <a16:creationId xmlns:a16="http://schemas.microsoft.com/office/drawing/2014/main" id="{DA0FD745-092B-9EA8-BB63-BB93912A7C28}"/>
              </a:ext>
            </a:extLst>
          </p:cNvPr>
          <p:cNvSpPr/>
          <p:nvPr/>
        </p:nvSpPr>
        <p:spPr>
          <a:xfrm>
            <a:off x="1986013" y="1903397"/>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1986013" y="1244351"/>
            <a:ext cx="8229600" cy="5112000"/>
          </a:xfrm>
        </p:spPr>
        <p:txBody>
          <a:bodyPr>
            <a:noAutofit/>
          </a:bodyPr>
          <a:lstStyle/>
          <a:p>
            <a:pPr marL="36195" indent="0">
              <a:lnSpc>
                <a:spcPct val="100000"/>
              </a:lnSpc>
              <a:spcBef>
                <a:spcPts val="700"/>
              </a:spcBef>
              <a:spcAft>
                <a:spcPts val="700"/>
              </a:spcAft>
              <a:buNone/>
              <a:tabLst>
                <a:tab pos="87313" algn="l"/>
              </a:tabLst>
            </a:pPr>
            <a:r>
              <a:rPr lang="en-GB" sz="1600" dirty="0">
                <a:latin typeface="Helvetica" panose="020B0604020202020204" pitchFamily="34" charset="0"/>
                <a:ea typeface="Times New Roman" panose="02020603050405020304" pitchFamily="18" charset="0"/>
                <a:cs typeface="Times New Roman" panose="02020603050405020304" pitchFamily="18" charset="0"/>
              </a:rPr>
              <a:t>Let us consider the element-wise multiplication and division of the vector arrays </a:t>
            </a:r>
            <a:r>
              <a:rPr lang="en-GB" sz="1600" dirty="0">
                <a:latin typeface="Consolas" panose="020B0609020204030204" pitchFamily="49" charset="0"/>
                <a:ea typeface="Times New Roman" panose="02020603050405020304" pitchFamily="18" charset="0"/>
                <a:cs typeface="Times New Roman" panose="02020603050405020304" pitchFamily="18" charset="0"/>
              </a:rPr>
              <a:t>a</a:t>
            </a:r>
            <a:r>
              <a:rPr lang="en-GB" sz="1600" dirty="0">
                <a:latin typeface="Helvetica" panose="020B0604020202020204" pitchFamily="34" charset="0"/>
                <a:ea typeface="Times New Roman" panose="02020603050405020304" pitchFamily="18" charset="0"/>
                <a:cs typeface="Times New Roman" panose="02020603050405020304" pitchFamily="18" charset="0"/>
              </a:rPr>
              <a:t> and </a:t>
            </a:r>
            <a:r>
              <a:rPr lang="en-GB" sz="1600" dirty="0">
                <a:latin typeface="Consolas" panose="020B0609020204030204" pitchFamily="49" charset="0"/>
                <a:ea typeface="Times New Roman" panose="02020603050405020304" pitchFamily="18" charset="0"/>
                <a:cs typeface="Times New Roman" panose="02020603050405020304" pitchFamily="18" charset="0"/>
              </a:rPr>
              <a:t>b</a:t>
            </a:r>
            <a:r>
              <a:rPr lang="en-GB" sz="1600" dirty="0">
                <a:latin typeface="Helvetica" panose="020B0604020202020204" pitchFamily="34" charset="0"/>
                <a:ea typeface="Times New Roman" panose="02020603050405020304" pitchFamily="18" charset="0"/>
                <a:cs typeface="Times New Roman" panose="02020603050405020304" pitchFamily="18" charset="0"/>
              </a:rPr>
              <a:t>, denoted respectively by the operators </a:t>
            </a:r>
            <a:r>
              <a:rPr lang="en-GB" sz="1600" dirty="0">
                <a:latin typeface="Consolas" panose="020B0609020204030204" pitchFamily="49" charset="0"/>
                <a:ea typeface="Times New Roman" panose="02020603050405020304" pitchFamily="18" charset="0"/>
                <a:cs typeface="Times New Roman" panose="02020603050405020304" pitchFamily="18" charset="0"/>
              </a:rPr>
              <a:t>.*</a:t>
            </a:r>
            <a:r>
              <a:rPr lang="en-GB" sz="1600" dirty="0">
                <a:latin typeface="Helvetica" panose="020B0604020202020204" pitchFamily="34" charset="0"/>
                <a:ea typeface="Times New Roman" panose="02020603050405020304" pitchFamily="18" charset="0"/>
                <a:cs typeface="Times New Roman" panose="02020603050405020304" pitchFamily="18" charset="0"/>
              </a:rPr>
              <a:t> and </a:t>
            </a:r>
            <a:r>
              <a:rPr lang="en-GB" sz="1600" dirty="0">
                <a:latin typeface="Consolas" panose="020B0609020204030204" pitchFamily="49" charset="0"/>
                <a:ea typeface="Times New Roman" panose="02020603050405020304" pitchFamily="18" charset="0"/>
                <a:cs typeface="Times New Roman" panose="02020603050405020304" pitchFamily="18" charset="0"/>
              </a:rPr>
              <a:t>./</a:t>
            </a:r>
            <a:r>
              <a:rPr lang="en-GB" sz="1600" dirty="0">
                <a:latin typeface="Helvetica" panose="020B0604020202020204" pitchFamily="34" charset="0"/>
                <a:ea typeface="Times New Roman" panose="02020603050405020304" pitchFamily="18" charset="0"/>
                <a:cs typeface="Times New Roman" panose="02020603050405020304" pitchFamily="18" charset="0"/>
              </a:rPr>
              <a:t> </a:t>
            </a: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492125" lvl="1" indent="-222250">
              <a:lnSpc>
                <a:spcPct val="100000"/>
              </a:lnSpc>
              <a:spcBef>
                <a:spcPts val="700"/>
              </a:spcBef>
              <a:spcAft>
                <a:spcPts val="700"/>
              </a:spcAft>
              <a:buNone/>
              <a:tabLst>
                <a:tab pos="87313" algn="l"/>
              </a:tabLst>
            </a:pPr>
            <a:r>
              <a:rPr lang="fr-FR" sz="1600" dirty="0">
                <a:latin typeface="Consolas" panose="020B0609020204030204" pitchFamily="49" charset="0"/>
                <a:ea typeface="Times New Roman" panose="02020603050405020304" pitchFamily="18" charset="0"/>
                <a:cs typeface="Times New Roman" panose="02020603050405020304" pitchFamily="18" charset="0"/>
              </a:rPr>
              <a:t>a.*b</a:t>
            </a:r>
            <a:endParaRPr lang="fr-FR" sz="1100" dirty="0">
              <a:latin typeface="Consolas" panose="020B0609020204030204" pitchFamily="49" charset="0"/>
              <a:ea typeface="Times New Roman" panose="02020603050405020304" pitchFamily="18" charset="0"/>
              <a:cs typeface="Times New Roman" panose="02020603050405020304" pitchFamily="18" charset="0"/>
            </a:endParaRPr>
          </a:p>
          <a:p>
            <a:pPr marL="492125" lvl="1" indent="-222250">
              <a:lnSpc>
                <a:spcPct val="100000"/>
              </a:lnSpc>
              <a:spcBef>
                <a:spcPts val="700"/>
              </a:spcBef>
              <a:spcAft>
                <a:spcPts val="700"/>
              </a:spcAft>
              <a:buNone/>
              <a:tabLst>
                <a:tab pos="87313" algn="l"/>
              </a:tabLst>
            </a:pPr>
            <a:r>
              <a:rPr lang="fr-FR" sz="105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	</a:t>
            </a:r>
            <a:r>
              <a:rPr lang="fr-FR" sz="12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ans = </a:t>
            </a:r>
            <a:r>
              <a:rPr lang="fr-FR" sz="1200" dirty="0">
                <a:solidFill>
                  <a:srgbClr val="B3B3B3"/>
                </a:solidFill>
                <a:latin typeface="Consolas" panose="020B0609020204030204" pitchFamily="49" charset="0"/>
                <a:ea typeface="Times New Roman" panose="02020603050405020304" pitchFamily="18" charset="0"/>
                <a:cs typeface="Times New Roman" panose="02020603050405020304" pitchFamily="18" charset="0"/>
              </a:rPr>
              <a:t>1×5</a:t>
            </a:r>
            <a:endParaRPr lang="en-ZA" altLang="en-US" sz="1200" dirty="0">
              <a:latin typeface="Consolas" panose="020B0609020204030204" pitchFamily="49" charset="0"/>
            </a:endParaRPr>
          </a:p>
          <a:p>
            <a:pPr marL="492125" lvl="1" indent="-222250">
              <a:lnSpc>
                <a:spcPct val="100000"/>
              </a:lnSpc>
              <a:spcBef>
                <a:spcPts val="700"/>
              </a:spcBef>
              <a:spcAft>
                <a:spcPts val="700"/>
              </a:spcAft>
              <a:buNone/>
              <a:tabLst>
                <a:tab pos="87313" algn="l"/>
              </a:tabLst>
            </a:pPr>
            <a:r>
              <a:rPr lang="fr-FR" altLang="en-US" sz="1200" dirty="0">
                <a:solidFill>
                  <a:srgbClr val="212121"/>
                </a:solidFill>
                <a:latin typeface="Consolas" panose="020B0609020204030204" pitchFamily="49" charset="0"/>
                <a:ea typeface="Times New Roman" panose="02020603050405020304" pitchFamily="18" charset="0"/>
                <a:cs typeface="Courier New" panose="02070309020205020404" pitchFamily="49" charset="0"/>
              </a:rPr>
              <a:t>		50    80    90    80    50</a:t>
            </a:r>
            <a:r>
              <a:rPr lang="en-ZA" altLang="en-US" sz="1200" dirty="0">
                <a:latin typeface="Consolas" panose="020B0609020204030204" pitchFamily="49" charset="0"/>
              </a:rPr>
              <a:t> </a:t>
            </a:r>
          </a:p>
          <a:p>
            <a:pPr marL="492125" lvl="1" indent="-222250">
              <a:lnSpc>
                <a:spcPct val="100000"/>
              </a:lnSpc>
              <a:spcBef>
                <a:spcPts val="700"/>
              </a:spcBef>
              <a:spcAft>
                <a:spcPts val="700"/>
              </a:spcAft>
              <a:buNone/>
              <a:tabLst>
                <a:tab pos="87313" algn="l"/>
              </a:tabLst>
            </a:pPr>
            <a:r>
              <a:rPr lang="fr-FR"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a./b</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492125" lvl="1" indent="-222250">
              <a:lnSpc>
                <a:spcPct val="100000"/>
              </a:lnSpc>
              <a:spcBef>
                <a:spcPts val="700"/>
              </a:spcBef>
              <a:spcAft>
                <a:spcPts val="700"/>
              </a:spcAft>
              <a:buNone/>
              <a:tabLst>
                <a:tab pos="87313" algn="l"/>
              </a:tabLst>
            </a:pPr>
            <a:r>
              <a:rPr lang="fr-FR" sz="105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	</a:t>
            </a:r>
            <a:r>
              <a:rPr lang="fr-FR" sz="12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ans = </a:t>
            </a:r>
            <a:r>
              <a:rPr lang="fr-FR" sz="1200" dirty="0">
                <a:solidFill>
                  <a:srgbClr val="B3B3B3"/>
                </a:solidFill>
                <a:latin typeface="Consolas" panose="020B0609020204030204" pitchFamily="49" charset="0"/>
                <a:ea typeface="Times New Roman" panose="02020603050405020304" pitchFamily="18" charset="0"/>
                <a:cs typeface="Times New Roman" panose="02020603050405020304" pitchFamily="18" charset="0"/>
              </a:rPr>
              <a:t>1×5</a:t>
            </a:r>
            <a:endParaRPr lang="en-ZA" sz="1200" dirty="0">
              <a:latin typeface="Consolas" panose="020B0609020204030204" pitchFamily="49" charset="0"/>
              <a:ea typeface="Times New Roman" panose="02020603050405020304" pitchFamily="18" charset="0"/>
              <a:cs typeface="Times New Roman" panose="02020603050405020304" pitchFamily="18" charset="0"/>
            </a:endParaRPr>
          </a:p>
          <a:p>
            <a:pPr marL="492125" lvl="1" indent="-222250">
              <a:lnSpc>
                <a:spcPct val="100000"/>
              </a:lnSpc>
              <a:spcBef>
                <a:spcPts val="700"/>
              </a:spcBef>
              <a:spcAft>
                <a:spcPts val="700"/>
              </a:spcAft>
              <a:buNone/>
              <a:tabLst>
                <a:tab pos="87313" algn="l"/>
              </a:tabLst>
            </a:pPr>
            <a:r>
              <a:rPr lang="en-GB" altLang="en-US" sz="1200" dirty="0">
                <a:solidFill>
                  <a:srgbClr val="212121"/>
                </a:solidFill>
                <a:latin typeface="Consolas" panose="020B0609020204030204" pitchFamily="49" charset="0"/>
                <a:ea typeface="Times New Roman" panose="02020603050405020304" pitchFamily="18" charset="0"/>
                <a:cs typeface="Courier New" panose="02070309020205020404" pitchFamily="49" charset="0"/>
              </a:rPr>
              <a:t>		2     5    10    20    50</a:t>
            </a:r>
            <a:r>
              <a:rPr lang="en-ZA" altLang="en-US" sz="1200" dirty="0">
                <a:latin typeface="Consolas" panose="020B0609020204030204" pitchFamily="49" charset="0"/>
              </a:rPr>
              <a:t> </a:t>
            </a:r>
          </a:p>
          <a:p>
            <a:pPr marL="36195" indent="0">
              <a:lnSpc>
                <a:spcPct val="100000"/>
              </a:lnSpc>
              <a:spcBef>
                <a:spcPts val="700"/>
              </a:spcBef>
              <a:spcAft>
                <a:spcPts val="700"/>
              </a:spcAft>
              <a:buNone/>
              <a:tabLst>
                <a:tab pos="87313" algn="l"/>
              </a:tabLst>
            </a:pPr>
            <a:r>
              <a:rPr lang="en-GB" sz="1600" dirty="0">
                <a:latin typeface="Helvetica" panose="020B0604020202020204" pitchFamily="34" charset="0"/>
                <a:ea typeface="Times New Roman" panose="02020603050405020304" pitchFamily="18" charset="0"/>
                <a:cs typeface="Times New Roman" panose="02020603050405020304" pitchFamily="18" charset="0"/>
              </a:rPr>
              <a:t>Note that the vector arrays, </a:t>
            </a:r>
            <a:r>
              <a:rPr lang="en-GB" sz="1600" dirty="0">
                <a:latin typeface="Consolas" panose="020B0609020204030204" pitchFamily="49" charset="0"/>
                <a:ea typeface="Times New Roman" panose="02020603050405020304" pitchFamily="18" charset="0"/>
                <a:cs typeface="Times New Roman" panose="02020603050405020304" pitchFamily="18" charset="0"/>
              </a:rPr>
              <a:t>a</a:t>
            </a:r>
            <a:r>
              <a:rPr lang="en-GB" sz="1600" dirty="0">
                <a:latin typeface="Helvetica" panose="020B0604020202020204" pitchFamily="34" charset="0"/>
                <a:ea typeface="Times New Roman" panose="02020603050405020304" pitchFamily="18" charset="0"/>
                <a:cs typeface="Times New Roman" panose="02020603050405020304" pitchFamily="18" charset="0"/>
              </a:rPr>
              <a:t> and </a:t>
            </a:r>
            <a:r>
              <a:rPr lang="en-GB" sz="1600" dirty="0">
                <a:latin typeface="Consolas" panose="020B0609020204030204" pitchFamily="49" charset="0"/>
                <a:ea typeface="Times New Roman" panose="02020603050405020304" pitchFamily="18" charset="0"/>
                <a:cs typeface="Times New Roman" panose="02020603050405020304" pitchFamily="18" charset="0"/>
              </a:rPr>
              <a:t>b</a:t>
            </a:r>
            <a:r>
              <a:rPr lang="en-GB" sz="1600" dirty="0">
                <a:latin typeface="Helvetica" panose="020B0604020202020204" pitchFamily="34" charset="0"/>
                <a:ea typeface="Times New Roman" panose="02020603050405020304" pitchFamily="18" charset="0"/>
                <a:cs typeface="Times New Roman" panose="02020603050405020304" pitchFamily="18" charset="0"/>
              </a:rPr>
              <a:t>, have the same dimensions, and the output has the same dimensions as the input arrays. Consult the documentation for </a:t>
            </a:r>
            <a:r>
              <a:rPr lang="en-GB" sz="1600" dirty="0">
                <a:solidFill>
                  <a:srgbClr val="005FCE"/>
                </a:solidFill>
                <a:latin typeface="Consolas" panose="020B0609020204030204" pitchFamily="49" charset="0"/>
                <a:ea typeface="Times New Roman" panose="02020603050405020304" pitchFamily="18" charset="0"/>
                <a:cs typeface="Times New Roman" panose="02020603050405020304" pitchFamily="18" charset="0"/>
                <a:hlinkClick r:id="rId2"/>
              </a:rPr>
              <a:t>times</a:t>
            </a:r>
            <a:r>
              <a:rPr lang="en-GB" sz="1600" dirty="0">
                <a:latin typeface="Helvetica" panose="020B0604020202020204" pitchFamily="34" charset="0"/>
                <a:ea typeface="Times New Roman" panose="02020603050405020304" pitchFamily="18" charset="0"/>
                <a:cs typeface="Times New Roman" panose="02020603050405020304" pitchFamily="18" charset="0"/>
              </a:rPr>
              <a:t> and </a:t>
            </a:r>
            <a:r>
              <a:rPr lang="en-GB" sz="1600" dirty="0" err="1">
                <a:solidFill>
                  <a:srgbClr val="005FCE"/>
                </a:solidFill>
                <a:latin typeface="Consolas" panose="020B0609020204030204" pitchFamily="49" charset="0"/>
                <a:ea typeface="Times New Roman" panose="02020603050405020304" pitchFamily="18" charset="0"/>
                <a:cs typeface="Times New Roman" panose="02020603050405020304" pitchFamily="18" charset="0"/>
                <a:hlinkClick r:id="rId3"/>
              </a:rPr>
              <a:t>rdivide</a:t>
            </a:r>
            <a:r>
              <a:rPr lang="en-GB" sz="1600" dirty="0">
                <a:latin typeface="Helvetica" panose="020B0604020202020204" pitchFamily="34" charset="0"/>
                <a:ea typeface="Times New Roman" panose="02020603050405020304" pitchFamily="18" charset="0"/>
                <a:cs typeface="Times New Roman" panose="02020603050405020304" pitchFamily="18" charset="0"/>
              </a:rPr>
              <a:t> for more information about their other operating properties.</a:t>
            </a: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F64C6983-72D4-5B1B-B0E4-CE7065248827}"/>
              </a:ext>
            </a:extLst>
          </p:cNvPr>
          <p:cNvSpPr txBox="1">
            <a:spLocks/>
          </p:cNvSpPr>
          <p:nvPr/>
        </p:nvSpPr>
        <p:spPr>
          <a:xfrm>
            <a:off x="0" y="-4019"/>
            <a:ext cx="6678699" cy="777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700"/>
              </a:spcBef>
              <a:spcAft>
                <a:spcPts val="700"/>
              </a:spcAft>
            </a:pPr>
            <a:r>
              <a:rPr lang="en-GB" sz="3200" b="1" dirty="0" smtClean="0">
                <a:latin typeface="Times New Roman" panose="02020603050405020304" pitchFamily="18" charset="0"/>
                <a:ea typeface="Times New Roman" panose="02020603050405020304" pitchFamily="18" charset="0"/>
                <a:cs typeface="Times New Roman" panose="02020603050405020304" pitchFamily="18" charset="0"/>
              </a:rPr>
              <a:t>Operate with functions on arrays</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3" name="Straight Connector 12"/>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39953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80D0DE-76E3-98F5-4688-715C8ECBD4B6}"/>
              </a:ext>
            </a:extLst>
          </p:cNvPr>
          <p:cNvSpPr/>
          <p:nvPr/>
        </p:nvSpPr>
        <p:spPr>
          <a:xfrm>
            <a:off x="1992427" y="4236731"/>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Rectangle 2">
            <a:extLst>
              <a:ext uri="{FF2B5EF4-FFF2-40B4-BE49-F238E27FC236}">
                <a16:creationId xmlns:a16="http://schemas.microsoft.com/office/drawing/2014/main" id="{DA0FD745-092B-9EA8-BB63-BB93912A7C28}"/>
              </a:ext>
            </a:extLst>
          </p:cNvPr>
          <p:cNvSpPr/>
          <p:nvPr/>
        </p:nvSpPr>
        <p:spPr>
          <a:xfrm>
            <a:off x="1986013" y="2201782"/>
            <a:ext cx="8229600" cy="108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1986013" y="1244351"/>
            <a:ext cx="8229600" cy="5112000"/>
          </a:xfrm>
        </p:spPr>
        <p:txBody>
          <a:bodyPr>
            <a:normAutofit/>
          </a:bodyPr>
          <a:lstStyle/>
          <a:p>
            <a:pPr marL="0" indent="0" algn="just">
              <a:buNone/>
            </a:pPr>
            <a:r>
              <a:rPr lang="en-ZA" sz="1800" dirty="0">
                <a:latin typeface="Helvetica" panose="020B0604020202020204" pitchFamily="34" charset="0"/>
                <a:cs typeface="Helvetica" panose="020B0604020202020204" pitchFamily="34" charset="0"/>
              </a:rPr>
              <a:t>        </a:t>
            </a:r>
            <a:r>
              <a:rPr lang="en-GB" sz="1600" dirty="0">
                <a:latin typeface="Helvetica" panose="020B0604020202020204" pitchFamily="34" charset="0"/>
                <a:ea typeface="Times New Roman" panose="02020603050405020304" pitchFamily="18" charset="0"/>
                <a:cs typeface="Times New Roman" panose="02020603050405020304" pitchFamily="18" charset="0"/>
              </a:rPr>
              <a:t>Now you try! Consider the following 2 vector arrays, </a:t>
            </a:r>
            <a:r>
              <a:rPr lang="en-GB" sz="1600" dirty="0">
                <a:latin typeface="Consolas" panose="020B0609020204030204" pitchFamily="49" charset="0"/>
                <a:ea typeface="Times New Roman" panose="02020603050405020304" pitchFamily="18" charset="0"/>
                <a:cs typeface="Times New Roman" panose="02020603050405020304" pitchFamily="18" charset="0"/>
              </a:rPr>
              <a:t>quantity</a:t>
            </a:r>
            <a:r>
              <a:rPr lang="en-GB" sz="1600" dirty="0">
                <a:latin typeface="Helvetica" panose="020B0604020202020204" pitchFamily="34" charset="0"/>
                <a:ea typeface="Times New Roman" panose="02020603050405020304" pitchFamily="18" charset="0"/>
                <a:cs typeface="Times New Roman" panose="02020603050405020304" pitchFamily="18" charset="0"/>
              </a:rPr>
              <a:t>, </a:t>
            </a:r>
            <a:r>
              <a:rPr lang="en-GB" sz="1600" dirty="0" err="1">
                <a:latin typeface="Consolas" panose="020B0609020204030204" pitchFamily="49" charset="0"/>
                <a:ea typeface="Times New Roman" panose="02020603050405020304" pitchFamily="18" charset="0"/>
                <a:cs typeface="Times New Roman" panose="02020603050405020304" pitchFamily="18" charset="0"/>
              </a:rPr>
              <a:t>price_per_pack</a:t>
            </a:r>
            <a:r>
              <a:rPr lang="en-GB" sz="1600" dirty="0">
                <a:latin typeface="Helvetica" panose="020B0604020202020204" pitchFamily="34" charset="0"/>
                <a:ea typeface="Times New Roman" panose="02020603050405020304" pitchFamily="18" charset="0"/>
                <a:cs typeface="Times New Roman" panose="02020603050405020304" pitchFamily="18" charset="0"/>
              </a:rPr>
              <a:t>, which represent the number of pears in a fruit pack, and its corresponding selling price in ZAR per fruit pack, respectively.</a:t>
            </a:r>
            <a:endParaRPr lang="en-ZA" sz="1600" dirty="0">
              <a:latin typeface="Helvetica" panose="020B0604020202020204" pitchFamily="34" charset="0"/>
              <a:cs typeface="Helvetica" panose="020B0604020202020204" pitchFamily="34" charset="0"/>
            </a:endParaRPr>
          </a:p>
          <a:p>
            <a:pPr marL="36195" indent="0">
              <a:lnSpc>
                <a:spcPts val="1400"/>
              </a:lnSpc>
              <a:spcBef>
                <a:spcPts val="700"/>
              </a:spcBef>
              <a:buNone/>
            </a:pPr>
            <a:endParaRPr lang="en-GB"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ct val="100000"/>
              </a:lnSpc>
              <a:spcBef>
                <a:spcPts val="700"/>
              </a:spcBef>
              <a:spcAft>
                <a:spcPts val="700"/>
              </a:spcAft>
              <a:buNone/>
              <a:tabLst>
                <a:tab pos="87313" algn="l"/>
              </a:tabLst>
            </a:pPr>
            <a:r>
              <a:rPr lang="en-GB"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quantity = 2:2:8;</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0000"/>
              </a:lnSpc>
              <a:buNone/>
              <a:tabLst>
                <a:tab pos="87313" algn="l"/>
              </a:tabLst>
            </a:pPr>
            <a:r>
              <a:rPr lang="en-GB" sz="1600" dirty="0">
                <a:latin typeface="Consolas" panose="020B0609020204030204" pitchFamily="49" charset="0"/>
                <a:ea typeface="Times New Roman" panose="02020603050405020304" pitchFamily="18" charset="0"/>
                <a:cs typeface="Times New Roman" panose="02020603050405020304" pitchFamily="18" charset="0"/>
              </a:rPr>
              <a:t>	</a:t>
            </a:r>
            <a:r>
              <a:rPr lang="en-GB" sz="1600" dirty="0" err="1">
                <a:latin typeface="Consolas" panose="020B0609020204030204" pitchFamily="49" charset="0"/>
                <a:ea typeface="Times New Roman" panose="02020603050405020304" pitchFamily="18" charset="0"/>
                <a:cs typeface="Times New Roman" panose="02020603050405020304" pitchFamily="18" charset="0"/>
              </a:rPr>
              <a:t>price_per_pack</a:t>
            </a:r>
            <a:r>
              <a:rPr lang="en-GB" sz="1600" dirty="0">
                <a:latin typeface="Consolas" panose="020B0609020204030204" pitchFamily="49" charset="0"/>
                <a:ea typeface="Times New Roman" panose="02020603050405020304" pitchFamily="18" charset="0"/>
                <a:cs typeface="Times New Roman" panose="02020603050405020304" pitchFamily="18" charset="0"/>
              </a:rPr>
              <a:t> = [10 18 25.5 30];</a:t>
            </a:r>
          </a:p>
          <a:p>
            <a:pPr marL="0" indent="0">
              <a:buNone/>
              <a:tabLst>
                <a:tab pos="87313" algn="l"/>
              </a:tabLst>
            </a:pPr>
            <a:endParaRPr lang="en-ZA" sz="1800" dirty="0">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GB" sz="1600" dirty="0">
                <a:latin typeface="Helvetica" panose="020B0604020202020204" pitchFamily="34" charset="0"/>
                <a:ea typeface="Times New Roman" panose="02020603050405020304" pitchFamily="18" charset="0"/>
                <a:cs typeface="Times New Roman" panose="02020603050405020304" pitchFamily="18" charset="0"/>
              </a:rPr>
              <a:t>Determine the selling price per unit (pear) when a fruit pack is chosen, i.e. use element-wise division of </a:t>
            </a:r>
            <a:r>
              <a:rPr lang="en-GB" sz="1600" dirty="0" err="1">
                <a:latin typeface="Consolas" panose="020B0609020204030204" pitchFamily="49" charset="0"/>
                <a:ea typeface="Times New Roman" panose="02020603050405020304" pitchFamily="18" charset="0"/>
                <a:cs typeface="Times New Roman" panose="02020603050405020304" pitchFamily="18" charset="0"/>
              </a:rPr>
              <a:t>price_per_pack</a:t>
            </a:r>
            <a:r>
              <a:rPr lang="en-GB" sz="1600" dirty="0">
                <a:latin typeface="Helvetica" panose="020B0604020202020204" pitchFamily="34" charset="0"/>
                <a:ea typeface="Times New Roman" panose="02020603050405020304" pitchFamily="18" charset="0"/>
                <a:cs typeface="Times New Roman" panose="02020603050405020304" pitchFamily="18" charset="0"/>
              </a:rPr>
              <a:t> by </a:t>
            </a:r>
            <a:r>
              <a:rPr lang="en-GB" sz="1600" dirty="0">
                <a:latin typeface="Consolas" panose="020B0609020204030204" pitchFamily="49" charset="0"/>
                <a:ea typeface="Times New Roman" panose="02020603050405020304" pitchFamily="18" charset="0"/>
                <a:cs typeface="Times New Roman" panose="02020603050405020304" pitchFamily="18" charset="0"/>
              </a:rPr>
              <a:t>quantity</a:t>
            </a:r>
            <a:r>
              <a:rPr lang="en-GB" sz="1600" dirty="0">
                <a:latin typeface="Helvetica" panose="020B0604020202020204" pitchFamily="34" charset="0"/>
                <a:ea typeface="Times New Roman" panose="02020603050405020304" pitchFamily="18" charset="0"/>
                <a:cs typeface="Times New Roman" panose="02020603050405020304" pitchFamily="18" charset="0"/>
              </a:rPr>
              <a:t>.</a:t>
            </a:r>
            <a:endParaRPr lang="en-GB"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tabLst>
                <a:tab pos="87313" algn="l"/>
              </a:tabLst>
            </a:pPr>
            <a:r>
              <a:rPr lang="en-GB"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price_per_pack</a:t>
            </a:r>
            <a:r>
              <a:rPr lang="en-GB"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./quantity</a:t>
            </a:r>
          </a:p>
          <a:p>
            <a:pPr marL="36195" indent="0">
              <a:lnSpc>
                <a:spcPts val="1400"/>
              </a:lnSpc>
              <a:spcBef>
                <a:spcPts val="700"/>
              </a:spcBef>
              <a:spcAft>
                <a:spcPts val="700"/>
              </a:spcAft>
              <a:buNone/>
              <a:tabLst>
                <a:tab pos="182563" algn="l"/>
              </a:tabLst>
            </a:pPr>
            <a:r>
              <a:rPr lang="en-GB"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	</a:t>
            </a:r>
            <a:r>
              <a:rPr lang="en-GB" sz="1200" dirty="0" err="1">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ans</a:t>
            </a:r>
            <a:r>
              <a:rPr lang="en-GB" sz="12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 = </a:t>
            </a:r>
            <a:r>
              <a:rPr lang="en-GB" sz="1200" dirty="0">
                <a:solidFill>
                  <a:srgbClr val="B3B3B3"/>
                </a:solidFill>
                <a:latin typeface="Consolas" panose="020B0609020204030204" pitchFamily="49" charset="0"/>
                <a:ea typeface="Times New Roman" panose="02020603050405020304" pitchFamily="18" charset="0"/>
                <a:cs typeface="Times New Roman" panose="02020603050405020304" pitchFamily="18" charset="0"/>
              </a:rPr>
              <a:t>1×4</a:t>
            </a:r>
            <a:r>
              <a:rPr lang="en-GB" altLang="en-US" sz="1200" dirty="0">
                <a:solidFill>
                  <a:srgbClr val="212121"/>
                </a:solidFill>
                <a:latin typeface="Consolas" panose="020B0609020204030204" pitchFamily="49" charset="0"/>
                <a:ea typeface="Times New Roman" panose="02020603050405020304" pitchFamily="18" charset="0"/>
                <a:cs typeface="Courier New" panose="02070309020205020404" pitchFamily="49" charset="0"/>
              </a:rPr>
              <a:t> </a:t>
            </a:r>
          </a:p>
          <a:p>
            <a:pPr marL="36195" indent="0">
              <a:lnSpc>
                <a:spcPts val="1400"/>
              </a:lnSpc>
              <a:spcBef>
                <a:spcPts val="700"/>
              </a:spcBef>
              <a:spcAft>
                <a:spcPts val="700"/>
              </a:spcAft>
              <a:buNone/>
              <a:tabLst>
                <a:tab pos="87313" algn="l"/>
                <a:tab pos="539750" algn="l"/>
              </a:tabLst>
            </a:pPr>
            <a:r>
              <a:rPr lang="en-GB" altLang="en-US" sz="1200" dirty="0">
                <a:solidFill>
                  <a:srgbClr val="212121"/>
                </a:solidFill>
                <a:latin typeface="Consolas" panose="020B0609020204030204" pitchFamily="49" charset="0"/>
                <a:ea typeface="Times New Roman" panose="02020603050405020304" pitchFamily="18" charset="0"/>
                <a:cs typeface="Courier New" panose="02070309020205020404" pitchFamily="49" charset="0"/>
              </a:rPr>
              <a:t>		5.000000000000000   4.500000000000000   4.250000000000000 </a:t>
            </a:r>
            <a:r>
              <a:rPr lang="en-GB" altLang="en-US" sz="1200" dirty="0">
                <a:solidFill>
                  <a:srgbClr val="212121"/>
                </a:solidFill>
                <a:latin typeface="Consolas" panose="020B0609020204030204" pitchFamily="49" charset="0"/>
                <a:ea typeface="Times New Roman" panose="02020603050405020304" pitchFamily="18" charset="0"/>
                <a:cs typeface="Cambria Math" panose="02040503050406030204" pitchFamily="18" charset="0"/>
              </a:rPr>
              <a:t>⋯</a:t>
            </a:r>
            <a:r>
              <a:rPr lang="en-ZA" altLang="en-US" sz="1200" dirty="0">
                <a:latin typeface="Consolas" panose="020B0609020204030204" pitchFamily="49" charset="0"/>
              </a:rPr>
              <a:t> </a:t>
            </a:r>
            <a:endParaRPr lang="en-ZA" sz="1200" dirty="0">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tabLst>
                <a:tab pos="87313" algn="l"/>
              </a:tabLst>
            </a:pPr>
            <a:endParaRPr lang="en-ZA" sz="1800" dirty="0">
              <a:latin typeface="Consolas" panose="020B0609020204030204" pitchFamily="49" charset="0"/>
              <a:ea typeface="Times New Roman" panose="02020603050405020304" pitchFamily="18" charset="0"/>
              <a:cs typeface="Times New Roman" panose="02020603050405020304" pitchFamily="18" charset="0"/>
            </a:endParaRPr>
          </a:p>
        </p:txBody>
      </p:sp>
      <p:pic>
        <p:nvPicPr>
          <p:cNvPr id="13" name="Untitled">
            <a:extLst>
              <a:ext uri="{FF2B5EF4-FFF2-40B4-BE49-F238E27FC236}">
                <a16:creationId xmlns:a16="http://schemas.microsoft.com/office/drawing/2014/main" id="{A47A83CE-6629-EB85-885E-AA1D553F782E}"/>
              </a:ext>
            </a:extLst>
          </p:cNvPr>
          <p:cNvPicPr>
            <a:picLocks noChangeAspect="1"/>
          </p:cNvPicPr>
          <p:nvPr/>
        </p:nvPicPr>
        <p:blipFill>
          <a:blip r:embed="rId2"/>
          <a:stretch>
            <a:fillRect/>
          </a:stretch>
        </p:blipFill>
        <p:spPr>
          <a:xfrm>
            <a:off x="2024013" y="946981"/>
            <a:ext cx="567000" cy="540000"/>
          </a:xfrm>
          <a:prstGeom prst="rect">
            <a:avLst/>
          </a:prstGeom>
        </p:spPr>
      </p:pic>
      <p:sp>
        <p:nvSpPr>
          <p:cNvPr id="12" name="Title 1">
            <a:extLst>
              <a:ext uri="{FF2B5EF4-FFF2-40B4-BE49-F238E27FC236}">
                <a16:creationId xmlns:a16="http://schemas.microsoft.com/office/drawing/2014/main" id="{F64C6983-72D4-5B1B-B0E4-CE7065248827}"/>
              </a:ext>
            </a:extLst>
          </p:cNvPr>
          <p:cNvSpPr txBox="1">
            <a:spLocks/>
          </p:cNvSpPr>
          <p:nvPr/>
        </p:nvSpPr>
        <p:spPr>
          <a:xfrm>
            <a:off x="0" y="-4019"/>
            <a:ext cx="6678699" cy="777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700"/>
              </a:spcBef>
              <a:spcAft>
                <a:spcPts val="700"/>
              </a:spcAft>
            </a:pPr>
            <a:r>
              <a:rPr lang="en-GB" sz="3200" b="1" dirty="0" smtClean="0">
                <a:latin typeface="Times New Roman" panose="02020603050405020304" pitchFamily="18" charset="0"/>
                <a:ea typeface="Times New Roman" panose="02020603050405020304" pitchFamily="18" charset="0"/>
                <a:cs typeface="Times New Roman" panose="02020603050405020304" pitchFamily="18" charset="0"/>
              </a:rPr>
              <a:t>Operate with functions on arrays</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4" name="Straight Connector 13"/>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30144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AFF7711-10A7-3478-1C1C-E3159614C34F}"/>
              </a:ext>
            </a:extLst>
          </p:cNvPr>
          <p:cNvSpPr/>
          <p:nvPr/>
        </p:nvSpPr>
        <p:spPr>
          <a:xfrm>
            <a:off x="2018095" y="5311549"/>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7" name="Rectangle 16">
            <a:extLst>
              <a:ext uri="{FF2B5EF4-FFF2-40B4-BE49-F238E27FC236}">
                <a16:creationId xmlns:a16="http://schemas.microsoft.com/office/drawing/2014/main" id="{21EC99EC-522F-C6AF-7DA1-B37E4213CE0D}"/>
              </a:ext>
            </a:extLst>
          </p:cNvPr>
          <p:cNvSpPr/>
          <p:nvPr/>
        </p:nvSpPr>
        <p:spPr>
          <a:xfrm>
            <a:off x="2010074" y="4360252"/>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a:extLst>
              <a:ext uri="{FF2B5EF4-FFF2-40B4-BE49-F238E27FC236}">
                <a16:creationId xmlns:a16="http://schemas.microsoft.com/office/drawing/2014/main" id="{1180D0DE-76E3-98F5-4688-715C8ECBD4B6}"/>
              </a:ext>
            </a:extLst>
          </p:cNvPr>
          <p:cNvSpPr/>
          <p:nvPr/>
        </p:nvSpPr>
        <p:spPr>
          <a:xfrm>
            <a:off x="1992427" y="3399328"/>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Rectangle 6">
            <a:extLst>
              <a:ext uri="{FF2B5EF4-FFF2-40B4-BE49-F238E27FC236}">
                <a16:creationId xmlns:a16="http://schemas.microsoft.com/office/drawing/2014/main" id="{F4E26D1F-723B-858E-7950-8A7D1549AB8F}"/>
              </a:ext>
            </a:extLst>
          </p:cNvPr>
          <p:cNvSpPr/>
          <p:nvPr/>
        </p:nvSpPr>
        <p:spPr>
          <a:xfrm>
            <a:off x="1984408" y="2462472"/>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1984409" y="1244351"/>
            <a:ext cx="8237619" cy="5112000"/>
          </a:xfrm>
        </p:spPr>
        <p:txBody>
          <a:bodyPr>
            <a:normAutofit lnSpcReduction="10000"/>
          </a:bodyPr>
          <a:lstStyle/>
          <a:p>
            <a:pPr marL="0" indent="0" algn="just">
              <a:lnSpc>
                <a:spcPct val="107000"/>
              </a:lnSpc>
              <a:spcBef>
                <a:spcPts val="1050"/>
              </a:spcBef>
              <a:spcAft>
                <a:spcPts val="105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There are many operators that can be applied directly to arrays, including trigonometric, logarithmic, and other mathematical functions. Let us demonstrate this by first creating an array of values in the interval </a:t>
            </a:r>
            <a:r>
              <a:rPr lang="en-ZA" sz="1600" dirty="0">
                <a:latin typeface="Times New Roman" panose="02020603050405020304" pitchFamily="18" charset="0"/>
                <a:ea typeface="Times New Roman" panose="02020603050405020304" pitchFamily="18" charset="0"/>
                <a:cs typeface="Times New Roman" panose="02020603050405020304" pitchFamily="18" charset="0"/>
              </a:rPr>
              <a:t>[0, 2</a:t>
            </a:r>
            <a:r>
              <a:rPr lang="el-GR" sz="1600" i="1" dirty="0">
                <a:latin typeface="Times New Roman" panose="02020603050405020304" pitchFamily="18" charset="0"/>
                <a:cs typeface="Times New Roman" panose="02020603050405020304" pitchFamily="18" charset="0"/>
              </a:rPr>
              <a:t>π</a:t>
            </a:r>
            <a:r>
              <a:rPr lang="en-ZA" sz="1600" dirty="0">
                <a:latin typeface="Times New Roman" panose="02020603050405020304" pitchFamily="18" charset="0"/>
                <a:cs typeface="Times New Roman" panose="02020603050405020304" pitchFamily="18" charset="0"/>
              </a:rPr>
              <a:t>]</a:t>
            </a:r>
            <a:r>
              <a:rPr lang="en-ZA" sz="1600" dirty="0">
                <a:latin typeface="Helvetica" panose="020B0604020202020204" pitchFamily="34" charset="0"/>
                <a:ea typeface="Times New Roman" panose="02020603050405020304" pitchFamily="18" charset="0"/>
                <a:cs typeface="Times New Roman" panose="02020603050405020304" pitchFamily="18" charset="0"/>
              </a:rPr>
              <a:t>, and then operating on the array with the </a:t>
            </a:r>
            <a:r>
              <a:rPr lang="en-ZA" sz="1600" dirty="0">
                <a:latin typeface="Consolas" panose="020B0609020204030204" pitchFamily="49" charset="0"/>
                <a:ea typeface="Times New Roman" panose="02020603050405020304" pitchFamily="18" charset="0"/>
                <a:cs typeface="Times New Roman" panose="02020603050405020304" pitchFamily="18" charset="0"/>
              </a:rPr>
              <a:t>sin</a:t>
            </a:r>
            <a:r>
              <a:rPr lang="en-ZA" sz="1600" dirty="0">
                <a:latin typeface="Helvetica" panose="020B0604020202020204" pitchFamily="34" charset="0"/>
                <a:ea typeface="Times New Roman" panose="02020603050405020304" pitchFamily="18" charset="0"/>
                <a:cs typeface="Times New Roman" panose="02020603050405020304" pitchFamily="18" charset="0"/>
              </a:rPr>
              <a:t>, </a:t>
            </a:r>
            <a:r>
              <a:rPr lang="en-ZA" sz="1600" dirty="0">
                <a:latin typeface="Consolas" panose="020B0609020204030204" pitchFamily="49" charset="0"/>
                <a:ea typeface="Times New Roman" panose="02020603050405020304" pitchFamily="18" charset="0"/>
                <a:cs typeface="Times New Roman" panose="02020603050405020304" pitchFamily="18" charset="0"/>
              </a:rPr>
              <a:t>tan</a:t>
            </a:r>
            <a:r>
              <a:rPr lang="en-ZA" sz="1600" dirty="0">
                <a:latin typeface="Helvetica" panose="020B0604020202020204" pitchFamily="34" charset="0"/>
                <a:ea typeface="Times New Roman" panose="02020603050405020304" pitchFamily="18" charset="0"/>
                <a:cs typeface="Times New Roman" panose="02020603050405020304" pitchFamily="18" charset="0"/>
              </a:rPr>
              <a:t>, and </a:t>
            </a:r>
            <a:r>
              <a:rPr lang="en-ZA" sz="1600" dirty="0">
                <a:latin typeface="Consolas" panose="020B0609020204030204" pitchFamily="49" charset="0"/>
                <a:ea typeface="Times New Roman" panose="02020603050405020304" pitchFamily="18" charset="0"/>
                <a:cs typeface="Times New Roman" panose="02020603050405020304" pitchFamily="18" charset="0"/>
              </a:rPr>
              <a:t>log</a:t>
            </a:r>
            <a:r>
              <a:rPr lang="en-ZA" sz="1600" dirty="0">
                <a:latin typeface="Helvetica" panose="020B0604020202020204" pitchFamily="34" charset="0"/>
                <a:ea typeface="Times New Roman" panose="02020603050405020304" pitchFamily="18" charset="0"/>
                <a:cs typeface="Times New Roman" panose="02020603050405020304" pitchFamily="18" charset="0"/>
              </a:rPr>
              <a:t> functions.</a:t>
            </a:r>
          </a:p>
          <a:p>
            <a:pPr marL="0" indent="0" algn="just">
              <a:lnSpc>
                <a:spcPct val="107000"/>
              </a:lnSpc>
              <a:spcBef>
                <a:spcPts val="1050"/>
              </a:spcBef>
              <a:spcAft>
                <a:spcPts val="1050"/>
              </a:spcAft>
              <a:buNone/>
            </a:pPr>
            <a:r>
              <a:rPr lang="fr-FR" sz="1600" dirty="0">
                <a:latin typeface="Consolas" panose="020B0609020204030204" pitchFamily="49" charset="0"/>
                <a:ea typeface="Times New Roman" panose="02020603050405020304" pitchFamily="18" charset="0"/>
                <a:cs typeface="Times New Roman" panose="02020603050405020304" pitchFamily="18" charset="0"/>
              </a:rPr>
              <a:t>x = </a:t>
            </a:r>
            <a:r>
              <a:rPr lang="fr-FR" sz="1600" dirty="0" err="1">
                <a:latin typeface="Consolas" panose="020B0609020204030204" pitchFamily="49" charset="0"/>
                <a:ea typeface="Times New Roman" panose="02020603050405020304" pitchFamily="18" charset="0"/>
                <a:cs typeface="Times New Roman" panose="02020603050405020304" pitchFamily="18" charset="0"/>
              </a:rPr>
              <a:t>linspace</a:t>
            </a:r>
            <a:r>
              <a:rPr lang="fr-FR" sz="1600" dirty="0">
                <a:latin typeface="Consolas" panose="020B0609020204030204" pitchFamily="49" charset="0"/>
                <a:ea typeface="Times New Roman" panose="02020603050405020304" pitchFamily="18" charset="0"/>
                <a:cs typeface="Times New Roman" panose="02020603050405020304" pitchFamily="18" charset="0"/>
              </a:rPr>
              <a:t>(0,2*pi)</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457200" lvl="1" indent="-369888" algn="just">
              <a:lnSpc>
                <a:spcPct val="120000"/>
              </a:lnSpc>
              <a:spcBef>
                <a:spcPts val="0"/>
              </a:spcBef>
              <a:buNone/>
            </a:pPr>
            <a:r>
              <a:rPr lang="fr-FR" sz="13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x = </a:t>
            </a:r>
            <a:r>
              <a:rPr lang="fr-FR" sz="1300" dirty="0">
                <a:solidFill>
                  <a:srgbClr val="B3B3B3"/>
                </a:solidFill>
                <a:latin typeface="Consolas" panose="020B0609020204030204" pitchFamily="49" charset="0"/>
                <a:ea typeface="Times New Roman" panose="02020603050405020304" pitchFamily="18" charset="0"/>
                <a:cs typeface="Times New Roman" panose="02020603050405020304" pitchFamily="18" charset="0"/>
              </a:rPr>
              <a:t>1×100</a:t>
            </a:r>
            <a:endParaRPr lang="en-ZA" sz="1300" dirty="0">
              <a:latin typeface="Consolas" panose="020B0609020204030204" pitchFamily="49" charset="0"/>
              <a:ea typeface="Times New Roman" panose="02020603050405020304" pitchFamily="18" charset="0"/>
              <a:cs typeface="Times New Roman" panose="02020603050405020304" pitchFamily="18" charset="0"/>
            </a:endParaRPr>
          </a:p>
          <a:p>
            <a:pPr marL="457200" lvl="1" indent="-369888" algn="just">
              <a:lnSpc>
                <a:spcPct val="120000"/>
              </a:lnSpc>
              <a:spcBef>
                <a:spcPts val="0"/>
              </a:spcBef>
              <a:buNone/>
            </a:pPr>
            <a:r>
              <a:rPr lang="fr-FR" sz="13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0    0.0635    0.1269    0.1904    0.2539    0.3173    0.3808 </a:t>
            </a:r>
            <a:r>
              <a:rPr lang="fr-FR" sz="1300" dirty="0">
                <a:solidFill>
                  <a:srgbClr val="212121"/>
                </a:solidFill>
                <a:latin typeface="Consolas" panose="020B0609020204030204" pitchFamily="49" charset="0"/>
                <a:ea typeface="Times New Roman" panose="02020603050405020304" pitchFamily="18" charset="0"/>
                <a:cs typeface="Cambria Math" panose="02040503050406030204" pitchFamily="18" charset="0"/>
              </a:rPr>
              <a:t>⋯</a:t>
            </a:r>
          </a:p>
          <a:p>
            <a:pPr marL="0" indent="0" algn="just">
              <a:lnSpc>
                <a:spcPct val="107000"/>
              </a:lnSpc>
              <a:spcBef>
                <a:spcPts val="1050"/>
              </a:spcBef>
              <a:spcAft>
                <a:spcPts val="1050"/>
              </a:spcAft>
              <a:buNone/>
            </a:pPr>
            <a:r>
              <a:rPr lang="fr-FR" sz="1600" dirty="0">
                <a:latin typeface="Consolas" panose="020B0609020204030204" pitchFamily="49" charset="0"/>
                <a:ea typeface="Times New Roman" panose="02020603050405020304" pitchFamily="18" charset="0"/>
                <a:cs typeface="Times New Roman" panose="02020603050405020304" pitchFamily="18" charset="0"/>
              </a:rPr>
              <a:t>y_1 = sin(x)</a:t>
            </a:r>
            <a:endParaRPr lang="fr-FR"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endParaRPr>
          </a:p>
          <a:p>
            <a:pPr marL="457200" lvl="1" indent="-369888" algn="just">
              <a:lnSpc>
                <a:spcPct val="120000"/>
              </a:lnSpc>
              <a:spcBef>
                <a:spcPts val="0"/>
              </a:spcBef>
              <a:buNone/>
            </a:pPr>
            <a:r>
              <a:rPr lang="fr-FR" sz="13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y_1 = </a:t>
            </a:r>
            <a:r>
              <a:rPr lang="fr-FR" sz="1300" dirty="0">
                <a:solidFill>
                  <a:srgbClr val="B3B3B3"/>
                </a:solidFill>
                <a:latin typeface="Consolas" panose="020B0609020204030204" pitchFamily="49" charset="0"/>
                <a:ea typeface="Times New Roman" panose="02020603050405020304" pitchFamily="18" charset="0"/>
                <a:cs typeface="Times New Roman" panose="02020603050405020304" pitchFamily="18" charset="0"/>
              </a:rPr>
              <a:t>1×100</a:t>
            </a:r>
          </a:p>
          <a:p>
            <a:pPr marL="457200" lvl="1" indent="-369888" algn="just">
              <a:lnSpc>
                <a:spcPct val="120000"/>
              </a:lnSpc>
              <a:spcBef>
                <a:spcPts val="0"/>
              </a:spcBef>
              <a:buNone/>
            </a:pPr>
            <a:r>
              <a:rPr lang="fr-FR" sz="13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0    0.0634    0.1266    0.1893    0.2511    0.3120    0.3717 </a:t>
            </a:r>
            <a:r>
              <a:rPr lang="fr-FR" sz="1300" dirty="0">
                <a:solidFill>
                  <a:srgbClr val="212121"/>
                </a:solidFill>
                <a:latin typeface="Consolas" panose="020B0609020204030204" pitchFamily="49" charset="0"/>
                <a:ea typeface="Times New Roman" panose="02020603050405020304" pitchFamily="18" charset="0"/>
                <a:cs typeface="Cambria Math" panose="02040503050406030204" pitchFamily="18" charset="0"/>
              </a:rPr>
              <a:t>⋯</a:t>
            </a:r>
          </a:p>
          <a:p>
            <a:pPr marL="0" indent="0" algn="just">
              <a:lnSpc>
                <a:spcPct val="107000"/>
              </a:lnSpc>
              <a:spcBef>
                <a:spcPts val="1050"/>
              </a:spcBef>
              <a:spcAft>
                <a:spcPts val="1050"/>
              </a:spcAft>
              <a:buNone/>
            </a:pPr>
            <a:r>
              <a:rPr lang="fr-FR" sz="1600" dirty="0">
                <a:latin typeface="Consolas" panose="020B0609020204030204" pitchFamily="49" charset="0"/>
                <a:ea typeface="Times New Roman" panose="02020603050405020304" pitchFamily="18" charset="0"/>
                <a:cs typeface="Times New Roman" panose="02020603050405020304" pitchFamily="18" charset="0"/>
              </a:rPr>
              <a:t>y_2 = tan(x)</a:t>
            </a:r>
            <a:endParaRPr lang="fr-FR" sz="1600" dirty="0">
              <a:solidFill>
                <a:srgbClr val="212121"/>
              </a:solidFill>
              <a:latin typeface="Consolas" panose="020B0609020204030204" pitchFamily="49" charset="0"/>
              <a:ea typeface="Times New Roman" panose="02020603050405020304" pitchFamily="18" charset="0"/>
              <a:cs typeface="Cambria Math" panose="02040503050406030204" pitchFamily="18" charset="0"/>
            </a:endParaRPr>
          </a:p>
          <a:p>
            <a:pPr marL="87313" indent="0" algn="just">
              <a:lnSpc>
                <a:spcPct val="120000"/>
              </a:lnSpc>
              <a:spcBef>
                <a:spcPts val="0"/>
              </a:spcBef>
              <a:buNone/>
              <a:tabLst>
                <a:tab pos="87313" algn="l"/>
              </a:tabLst>
            </a:pPr>
            <a:r>
              <a:rPr lang="fr-FR" sz="13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y_2 = </a:t>
            </a:r>
            <a:r>
              <a:rPr lang="fr-FR" sz="1300" dirty="0">
                <a:solidFill>
                  <a:srgbClr val="B3B3B3"/>
                </a:solidFill>
                <a:latin typeface="Consolas" panose="020B0609020204030204" pitchFamily="49" charset="0"/>
                <a:ea typeface="Times New Roman" panose="02020603050405020304" pitchFamily="18" charset="0"/>
                <a:cs typeface="Times New Roman" panose="02020603050405020304" pitchFamily="18" charset="0"/>
              </a:rPr>
              <a:t>1×100</a:t>
            </a:r>
          </a:p>
          <a:p>
            <a:pPr marL="87313" indent="0" algn="just">
              <a:lnSpc>
                <a:spcPct val="120000"/>
              </a:lnSpc>
              <a:spcBef>
                <a:spcPts val="0"/>
              </a:spcBef>
              <a:buNone/>
              <a:tabLst>
                <a:tab pos="87313" algn="l"/>
              </a:tabLst>
            </a:pPr>
            <a:r>
              <a:rPr lang="fr-FR" sz="13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0    0.0636    0.1276    0.1927    0.2595    0.3284    0.4003 </a:t>
            </a:r>
            <a:r>
              <a:rPr lang="fr-FR" sz="1300" dirty="0">
                <a:solidFill>
                  <a:srgbClr val="212121"/>
                </a:solidFill>
                <a:latin typeface="Consolas" panose="020B0609020204030204" pitchFamily="49" charset="0"/>
                <a:ea typeface="Times New Roman" panose="02020603050405020304" pitchFamily="18" charset="0"/>
                <a:cs typeface="Cambria Math" panose="02040503050406030204" pitchFamily="18" charset="0"/>
              </a:rPr>
              <a:t>⋯</a:t>
            </a:r>
          </a:p>
          <a:p>
            <a:pPr marL="0" indent="0" algn="just">
              <a:lnSpc>
                <a:spcPct val="107000"/>
              </a:lnSpc>
              <a:spcBef>
                <a:spcPts val="1050"/>
              </a:spcBef>
              <a:spcAft>
                <a:spcPts val="1050"/>
              </a:spcAft>
              <a:buNone/>
            </a:pPr>
            <a:r>
              <a:rPr lang="fr-FR" sz="1600" dirty="0">
                <a:latin typeface="Consolas" panose="020B0609020204030204" pitchFamily="49" charset="0"/>
                <a:ea typeface="Times New Roman" panose="02020603050405020304" pitchFamily="18" charset="0"/>
                <a:cs typeface="Times New Roman" panose="02020603050405020304" pitchFamily="18" charset="0"/>
              </a:rPr>
              <a:t>y_3 = log(x)</a:t>
            </a:r>
          </a:p>
          <a:p>
            <a:pPr marL="457200" lvl="1" indent="-369888" algn="just">
              <a:lnSpc>
                <a:spcPct val="120000"/>
              </a:lnSpc>
              <a:spcBef>
                <a:spcPts val="0"/>
              </a:spcBef>
              <a:buNone/>
            </a:pPr>
            <a:r>
              <a:rPr lang="en-GB" sz="14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y_3 = </a:t>
            </a:r>
            <a:r>
              <a:rPr lang="en-GB" sz="1400" dirty="0">
                <a:solidFill>
                  <a:srgbClr val="B3B3B3"/>
                </a:solidFill>
                <a:latin typeface="Consolas" panose="020B0609020204030204" pitchFamily="49" charset="0"/>
                <a:ea typeface="Times New Roman" panose="02020603050405020304" pitchFamily="18" charset="0"/>
                <a:cs typeface="Times New Roman" panose="02020603050405020304" pitchFamily="18" charset="0"/>
              </a:rPr>
              <a:t>1×100</a:t>
            </a:r>
          </a:p>
          <a:p>
            <a:pPr marL="457200" lvl="1" indent="-369888" algn="just">
              <a:lnSpc>
                <a:spcPct val="120000"/>
              </a:lnSpc>
              <a:spcBef>
                <a:spcPts val="0"/>
              </a:spcBef>
              <a:buNone/>
            </a:pPr>
            <a:r>
              <a:rPr lang="en-GB" sz="14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-Inf   -2.7572   -2.0641   </a:t>
            </a:r>
            <a:r>
              <a:rPr lang="en-GB" sz="1400" dirty="0" smtClean="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-1.6586   </a:t>
            </a:r>
            <a:r>
              <a:rPr lang="en-GB" sz="14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-1.3709   -1.1478   -0.9655 </a:t>
            </a:r>
            <a:r>
              <a:rPr lang="en-GB" sz="1400" dirty="0">
                <a:solidFill>
                  <a:srgbClr val="212121"/>
                </a:solidFill>
                <a:latin typeface="Consolas" panose="020B0609020204030204" pitchFamily="49" charset="0"/>
                <a:ea typeface="Times New Roman" panose="02020603050405020304" pitchFamily="18" charset="0"/>
                <a:cs typeface="Cambria Math" panose="02040503050406030204" pitchFamily="18" charset="0"/>
              </a:rPr>
              <a:t>⋯</a:t>
            </a:r>
            <a:endParaRPr lang="en-ZA" sz="1400" dirty="0">
              <a:latin typeface="Consolas" panose="020B0609020204030204" pitchFamily="49" charset="0"/>
              <a:ea typeface="Times New Roman" panose="02020603050405020304" pitchFamily="18" charset="0"/>
              <a:cs typeface="Times New Roman" panose="02020603050405020304" pitchFamily="18" charset="0"/>
            </a:endParaRPr>
          </a:p>
        </p:txBody>
      </p:sp>
      <p:sp>
        <p:nvSpPr>
          <p:cNvPr id="13" name="Title 1">
            <a:extLst>
              <a:ext uri="{FF2B5EF4-FFF2-40B4-BE49-F238E27FC236}">
                <a16:creationId xmlns:a16="http://schemas.microsoft.com/office/drawing/2014/main" id="{F64C6983-72D4-5B1B-B0E4-CE7065248827}"/>
              </a:ext>
            </a:extLst>
          </p:cNvPr>
          <p:cNvSpPr txBox="1">
            <a:spLocks/>
          </p:cNvSpPr>
          <p:nvPr/>
        </p:nvSpPr>
        <p:spPr>
          <a:xfrm>
            <a:off x="0" y="-4019"/>
            <a:ext cx="6678699" cy="777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700"/>
              </a:spcBef>
              <a:spcAft>
                <a:spcPts val="700"/>
              </a:spcAft>
            </a:pPr>
            <a:r>
              <a:rPr lang="en-GB" sz="3200" b="1" dirty="0" smtClean="0">
                <a:latin typeface="Times New Roman" panose="02020603050405020304" pitchFamily="18" charset="0"/>
                <a:ea typeface="Times New Roman" panose="02020603050405020304" pitchFamily="18" charset="0"/>
                <a:cs typeface="Times New Roman" panose="02020603050405020304" pitchFamily="18" charset="0"/>
              </a:rPr>
              <a:t>Operate with functions on arrays</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4" name="Straight Connector 13"/>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4463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C78B47E-7379-6CF3-EB47-97F2099068D8}"/>
              </a:ext>
            </a:extLst>
          </p:cNvPr>
          <p:cNvSpPr/>
          <p:nvPr/>
        </p:nvSpPr>
        <p:spPr>
          <a:xfrm>
            <a:off x="1973176" y="2183712"/>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dirty="0">
              <a:latin typeface="Consolas" panose="020B0609020204030204" pitchFamily="49" charset="0"/>
              <a:ea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411D35F9-1196-F88B-C1C9-3EEE40E6EA29}"/>
              </a:ext>
            </a:extLst>
          </p:cNvPr>
          <p:cNvSpPr/>
          <p:nvPr/>
        </p:nvSpPr>
        <p:spPr>
          <a:xfrm>
            <a:off x="1984408" y="4200951"/>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dirty="0">
              <a:latin typeface="Consolas" panose="020B0609020204030204" pitchFamily="49" charset="0"/>
              <a:ea typeface="Times New Roman" panose="02020603050405020304" pitchFamily="18"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1986013" y="1244351"/>
            <a:ext cx="8229600" cy="5112000"/>
          </a:xfrm>
        </p:spPr>
        <p:txBody>
          <a:bodyPr>
            <a:noAutofit/>
          </a:bodyPr>
          <a:lstStyle/>
          <a:p>
            <a:pPr marL="0" indent="0" algn="just">
              <a:lnSpc>
                <a:spcPct val="107000"/>
              </a:lnSpc>
              <a:spcBef>
                <a:spcPts val="1050"/>
              </a:spcBef>
              <a:spcAft>
                <a:spcPts val="1050"/>
              </a:spcAft>
              <a:buNone/>
            </a:pPr>
            <a:r>
              <a:rPr lang="en-GB" sz="1600" dirty="0">
                <a:latin typeface="Helvetica" panose="020B0604020202020204" pitchFamily="34" charset="0"/>
                <a:ea typeface="Times New Roman" panose="02020603050405020304" pitchFamily="18" charset="0"/>
                <a:cs typeface="Times New Roman" panose="02020603050405020304" pitchFamily="18" charset="0"/>
              </a:rPr>
              <a:t>Next, let us create a vector or values drawn from a uniform distribution in the interval   </a:t>
            </a:r>
            <a:r>
              <a:rPr lang="en-GB" sz="1600" dirty="0">
                <a:latin typeface="Consolas" panose="020B0609020204030204" pitchFamily="49" charset="0"/>
                <a:ea typeface="Times New Roman" panose="02020603050405020304" pitchFamily="18" charset="0"/>
                <a:cs typeface="Times New Roman" panose="02020603050405020304" pitchFamily="18" charset="0"/>
              </a:rPr>
              <a:t>(0, 1)</a:t>
            </a:r>
            <a:r>
              <a:rPr lang="en-GB" sz="1600" dirty="0">
                <a:latin typeface="Helvetica" panose="020B0604020202020204" pitchFamily="34" charset="0"/>
                <a:ea typeface="Times New Roman" panose="02020603050405020304" pitchFamily="18" charset="0"/>
                <a:cs typeface="Times New Roman" panose="02020603050405020304" pitchFamily="18" charset="0"/>
              </a:rPr>
              <a:t>. The function </a:t>
            </a:r>
            <a:r>
              <a:rPr lang="en-GB" sz="1600" dirty="0">
                <a:latin typeface="Consolas" panose="020B0609020204030204" pitchFamily="49" charset="0"/>
                <a:ea typeface="Times New Roman" panose="02020603050405020304" pitchFamily="18" charset="0"/>
                <a:cs typeface="Times New Roman" panose="02020603050405020304" pitchFamily="18" charset="0"/>
              </a:rPr>
              <a:t>rand</a:t>
            </a:r>
            <a:r>
              <a:rPr lang="en-GB" sz="1600" dirty="0">
                <a:latin typeface="Helvetica" panose="020B0604020202020204" pitchFamily="34" charset="0"/>
                <a:ea typeface="Times New Roman" panose="02020603050405020304" pitchFamily="18" charset="0"/>
                <a:cs typeface="Times New Roman" panose="02020603050405020304" pitchFamily="18" charset="0"/>
              </a:rPr>
              <a:t> is used to do this, following the same notation as the functions </a:t>
            </a:r>
            <a:r>
              <a:rPr lang="en-GB" sz="1600" dirty="0">
                <a:latin typeface="Consolas" panose="020B0609020204030204" pitchFamily="49" charset="0"/>
                <a:ea typeface="Times New Roman" panose="02020603050405020304" pitchFamily="18" charset="0"/>
                <a:cs typeface="Times New Roman" panose="02020603050405020304" pitchFamily="18" charset="0"/>
              </a:rPr>
              <a:t>ones</a:t>
            </a:r>
            <a:r>
              <a:rPr lang="en-GB" sz="1600" dirty="0">
                <a:latin typeface="Helvetica" panose="020B0604020202020204" pitchFamily="34" charset="0"/>
                <a:ea typeface="Times New Roman" panose="02020603050405020304" pitchFamily="18" charset="0"/>
                <a:cs typeface="Times New Roman" panose="02020603050405020304" pitchFamily="18" charset="0"/>
              </a:rPr>
              <a:t> and </a:t>
            </a:r>
            <a:r>
              <a:rPr lang="en-GB" sz="1600" dirty="0">
                <a:latin typeface="Consolas" panose="020B0609020204030204" pitchFamily="49" charset="0"/>
                <a:ea typeface="Times New Roman" panose="02020603050405020304" pitchFamily="18" charset="0"/>
                <a:cs typeface="Times New Roman" panose="02020603050405020304" pitchFamily="18" charset="0"/>
              </a:rPr>
              <a:t>zeros</a:t>
            </a:r>
            <a:r>
              <a:rPr lang="en-GB" sz="1600" dirty="0">
                <a:latin typeface="Helvetica" panose="020B0604020202020204" pitchFamily="34" charset="0"/>
                <a:ea typeface="Times New Roman" panose="02020603050405020304" pitchFamily="18" charset="0"/>
                <a:cs typeface="Times New Roman" panose="02020603050405020304" pitchFamily="18" charset="0"/>
              </a:rPr>
              <a:t>, </a:t>
            </a:r>
            <a:r>
              <a:rPr lang="en-GB" sz="1600" dirty="0">
                <a:latin typeface="Consolas" panose="020B0609020204030204" pitchFamily="49" charset="0"/>
                <a:ea typeface="Times New Roman" panose="02020603050405020304" pitchFamily="18" charset="0"/>
                <a:cs typeface="Times New Roman" panose="02020603050405020304" pitchFamily="18" charset="0"/>
              </a:rPr>
              <a:t>var = rand(r, c)</a:t>
            </a:r>
            <a:endParaRPr lang="en-GB" sz="1600" dirty="0">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pPr>
            <a:r>
              <a:rPr lang="pt-BR"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b_3 = rand(1,5)</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182563" lvl="1" indent="0" algn="just">
              <a:lnSpc>
                <a:spcPct val="100000"/>
              </a:lnSpc>
              <a:spcBef>
                <a:spcPts val="0"/>
              </a:spcBef>
              <a:buNone/>
            </a:pPr>
            <a:r>
              <a:rPr lang="en-ZA" sz="1400" dirty="0">
                <a:latin typeface="Consolas" panose="020B0609020204030204" pitchFamily="49" charset="0"/>
                <a:ea typeface="Times New Roman" panose="02020603050405020304" pitchFamily="18" charset="0"/>
                <a:cs typeface="Times New Roman" panose="02020603050405020304" pitchFamily="18" charset="0"/>
              </a:rPr>
              <a:t>b_3 = </a:t>
            </a:r>
            <a:r>
              <a:rPr lang="en-ZA" sz="1400" dirty="0">
                <a:solidFill>
                  <a:schemeClr val="bg1">
                    <a:lumMod val="75000"/>
                  </a:schemeClr>
                </a:solidFill>
                <a:latin typeface="Consolas" panose="020B0609020204030204" pitchFamily="49" charset="0"/>
                <a:ea typeface="Times New Roman" panose="02020603050405020304" pitchFamily="18" charset="0"/>
                <a:cs typeface="Times New Roman" panose="02020603050405020304" pitchFamily="18" charset="0"/>
              </a:rPr>
              <a:t>1×5</a:t>
            </a:r>
          </a:p>
          <a:p>
            <a:pPr marL="182563" lvl="1" indent="0" algn="just">
              <a:lnSpc>
                <a:spcPct val="100000"/>
              </a:lnSpc>
              <a:spcBef>
                <a:spcPts val="0"/>
              </a:spcBef>
              <a:buNone/>
            </a:pPr>
            <a:r>
              <a:rPr lang="en-GB" sz="14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	0.8147    0.9058    0.1270    0.9134    0.6324</a:t>
            </a:r>
            <a:r>
              <a:rPr lang="en-ZA" sz="1400" dirty="0">
                <a:latin typeface="Consolas" panose="020B0609020204030204" pitchFamily="49" charset="0"/>
                <a:ea typeface="Times New Roman" panose="02020603050405020304" pitchFamily="18" charset="0"/>
                <a:cs typeface="Times New Roman" panose="02020603050405020304" pitchFamily="18" charset="0"/>
              </a:rPr>
              <a:t>  </a:t>
            </a:r>
          </a:p>
          <a:p>
            <a:pPr marL="269875" lvl="1" indent="0" algn="just">
              <a:lnSpc>
                <a:spcPct val="100000"/>
              </a:lnSpc>
              <a:spcBef>
                <a:spcPts val="0"/>
              </a:spcBef>
              <a:buNone/>
            </a:pPr>
            <a:endParaRPr lang="en-ZA" sz="1400" dirty="0">
              <a:latin typeface="Consolas" panose="020B0609020204030204" pitchFamily="49" charset="0"/>
              <a:ea typeface="Times New Roman" panose="02020603050405020304" pitchFamily="18" charset="0"/>
              <a:cs typeface="Times New Roman" panose="02020603050405020304" pitchFamily="18" charset="0"/>
            </a:endParaRPr>
          </a:p>
          <a:p>
            <a:pPr marL="269875" lvl="1" indent="0" algn="just">
              <a:lnSpc>
                <a:spcPct val="100000"/>
              </a:lnSpc>
              <a:spcBef>
                <a:spcPts val="0"/>
              </a:spcBef>
              <a:buNone/>
            </a:pPr>
            <a:endParaRPr lang="en-ZA" sz="1400" dirty="0">
              <a:latin typeface="Consolas" panose="020B0609020204030204" pitchFamily="49" charset="0"/>
              <a:ea typeface="Times New Roman" panose="02020603050405020304" pitchFamily="18" charset="0"/>
              <a:cs typeface="Times New Roman" panose="02020603050405020304" pitchFamily="18" charset="0"/>
            </a:endParaRPr>
          </a:p>
          <a:p>
            <a:pPr marL="0" lvl="1" indent="0" algn="just">
              <a:lnSpc>
                <a:spcPct val="100000"/>
              </a:lnSpc>
              <a:spcBef>
                <a:spcPts val="0"/>
              </a:spcBef>
              <a:buNone/>
            </a:pPr>
            <a:r>
              <a:rPr lang="en-GB" sz="1600" dirty="0">
                <a:latin typeface="Helvetica" panose="020B0604020202020204" pitchFamily="34" charset="0"/>
                <a:ea typeface="Times New Roman" panose="02020603050405020304" pitchFamily="18" charset="0"/>
                <a:cs typeface="Helvetica" panose="020B0604020202020204" pitchFamily="34" charset="0"/>
              </a:rPr>
              <a:t>        </a:t>
            </a:r>
            <a:r>
              <a:rPr lang="en-GB" sz="1600" dirty="0">
                <a:latin typeface="Helvetica" panose="020B0604020202020204" pitchFamily="34" charset="0"/>
                <a:ea typeface="Times New Roman" panose="02020603050405020304" pitchFamily="18" charset="0"/>
                <a:cs typeface="Times New Roman" panose="02020603050405020304" pitchFamily="18" charset="0"/>
              </a:rPr>
              <a:t>Now you try! Create a row vector array, </a:t>
            </a:r>
            <a:r>
              <a:rPr lang="en-GB" sz="1600" dirty="0">
                <a:latin typeface="Consolas" panose="020B0609020204030204" pitchFamily="49" charset="0"/>
                <a:ea typeface="Times New Roman" panose="02020603050405020304" pitchFamily="18" charset="0"/>
                <a:cs typeface="Times New Roman" panose="02020603050405020304" pitchFamily="18" charset="0"/>
              </a:rPr>
              <a:t>x</a:t>
            </a:r>
            <a:r>
              <a:rPr lang="en-GB" sz="1600" dirty="0">
                <a:latin typeface="Helvetica" panose="020B0604020202020204" pitchFamily="34" charset="0"/>
                <a:ea typeface="Times New Roman" panose="02020603050405020304" pitchFamily="18" charset="0"/>
                <a:cs typeface="Times New Roman" panose="02020603050405020304" pitchFamily="18" charset="0"/>
              </a:rPr>
              <a:t>, with 5 equally spaced element values between </a:t>
            </a:r>
            <a:r>
              <a:rPr lang="en-GB" sz="1600" dirty="0">
                <a:latin typeface="Consolas" panose="020B0609020204030204" pitchFamily="49" charset="0"/>
                <a:ea typeface="Times New Roman" panose="02020603050405020304" pitchFamily="18" charset="0"/>
                <a:cs typeface="Times New Roman" panose="02020603050405020304" pitchFamily="18" charset="0"/>
              </a:rPr>
              <a:t>-1</a:t>
            </a:r>
            <a:r>
              <a:rPr lang="en-GB" sz="1600" dirty="0">
                <a:latin typeface="Helvetica" panose="020B0604020202020204" pitchFamily="34" charset="0"/>
                <a:ea typeface="Times New Roman" panose="02020603050405020304" pitchFamily="18" charset="0"/>
                <a:cs typeface="Times New Roman" panose="02020603050405020304" pitchFamily="18" charset="0"/>
              </a:rPr>
              <a:t> and </a:t>
            </a:r>
            <a:r>
              <a:rPr lang="en-GB" sz="1600" dirty="0">
                <a:latin typeface="Consolas" panose="020B0609020204030204" pitchFamily="49" charset="0"/>
                <a:ea typeface="Times New Roman" panose="02020603050405020304" pitchFamily="18" charset="0"/>
                <a:cs typeface="Times New Roman" panose="02020603050405020304" pitchFamily="18" charset="0"/>
              </a:rPr>
              <a:t>1</a:t>
            </a:r>
            <a:r>
              <a:rPr lang="en-GB" sz="1600" dirty="0">
                <a:latin typeface="Helvetica" panose="020B0604020202020204" pitchFamily="34" charset="0"/>
                <a:ea typeface="Times New Roman" panose="02020603050405020304" pitchFamily="18" charset="0"/>
                <a:cs typeface="Times New Roman" panose="02020603050405020304" pitchFamily="18" charset="0"/>
              </a:rPr>
              <a:t>. Determine the absolute value of this array using the </a:t>
            </a:r>
            <a:r>
              <a:rPr lang="en-GB" sz="1600" dirty="0">
                <a:latin typeface="Consolas" panose="020B0609020204030204" pitchFamily="49" charset="0"/>
                <a:ea typeface="Times New Roman" panose="02020603050405020304" pitchFamily="18" charset="0"/>
                <a:cs typeface="Times New Roman" panose="02020603050405020304" pitchFamily="18" charset="0"/>
              </a:rPr>
              <a:t>abs</a:t>
            </a:r>
            <a:r>
              <a:rPr lang="en-GB" sz="1600" dirty="0">
                <a:latin typeface="Helvetica" panose="020B0604020202020204" pitchFamily="34" charset="0"/>
                <a:ea typeface="Times New Roman" panose="02020603050405020304" pitchFamily="18" charset="0"/>
                <a:cs typeface="Times New Roman" panose="02020603050405020304" pitchFamily="18" charset="0"/>
              </a:rPr>
              <a:t> function.</a:t>
            </a:r>
            <a:endParaRPr lang="en-ZA" sz="1600" dirty="0">
              <a:latin typeface="Helvetica" panose="020B0604020202020204" pitchFamily="34" charset="0"/>
              <a:ea typeface="Times New Roman" panose="02020603050405020304" pitchFamily="18" charset="0"/>
              <a:cs typeface="Helvetica" panose="020B0604020202020204" pitchFamily="34" charset="0"/>
            </a:endParaRPr>
          </a:p>
          <a:p>
            <a:pPr marL="269875" lvl="1" indent="0" algn="just">
              <a:lnSpc>
                <a:spcPct val="100000"/>
              </a:lnSpc>
              <a:spcBef>
                <a:spcPts val="0"/>
              </a:spcBef>
              <a:buNone/>
            </a:pPr>
            <a:endParaRPr lang="en-ZA" sz="1400" dirty="0">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500" dirty="0">
                <a:latin typeface="Consolas" panose="020B0609020204030204" pitchFamily="49" charset="0"/>
                <a:ea typeface="Times New Roman" panose="02020603050405020304" pitchFamily="18" charset="0"/>
                <a:cs typeface="Times New Roman" panose="02020603050405020304" pitchFamily="18" charset="0"/>
              </a:rPr>
              <a:t>x = </a:t>
            </a:r>
            <a:r>
              <a:rPr lang="pt-BR" sz="1500" dirty="0">
                <a:latin typeface="Consolas" panose="020B0609020204030204" pitchFamily="49" charset="0"/>
                <a:ea typeface="Times New Roman" panose="02020603050405020304" pitchFamily="18" charset="0"/>
                <a:cs typeface="Times New Roman" panose="02020603050405020304" pitchFamily="18" charset="0"/>
              </a:rPr>
              <a:t>linspace(-1,1,5)</a:t>
            </a:r>
            <a:endParaRPr lang="en-ZA" sz="1500" dirty="0">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tabLst>
                <a:tab pos="87313" algn="l"/>
              </a:tabLst>
            </a:pPr>
            <a:r>
              <a:rPr lang="en-ZA" sz="1400" dirty="0">
                <a:latin typeface="Consolas" panose="020B0609020204030204" pitchFamily="49" charset="0"/>
                <a:ea typeface="Times New Roman" panose="02020603050405020304" pitchFamily="18" charset="0"/>
                <a:cs typeface="Times New Roman" panose="02020603050405020304" pitchFamily="18" charset="0"/>
              </a:rPr>
              <a:t>	x = </a:t>
            </a:r>
            <a:r>
              <a:rPr lang="en-ZA" sz="1400" dirty="0">
                <a:solidFill>
                  <a:schemeClr val="bg1">
                    <a:lumMod val="75000"/>
                  </a:schemeClr>
                </a:solidFill>
                <a:latin typeface="Consolas" panose="020B0609020204030204" pitchFamily="49" charset="0"/>
                <a:ea typeface="Times New Roman" panose="02020603050405020304" pitchFamily="18" charset="0"/>
                <a:cs typeface="Times New Roman" panose="02020603050405020304" pitchFamily="18" charset="0"/>
              </a:rPr>
              <a:t>1×5</a:t>
            </a:r>
          </a:p>
          <a:p>
            <a:pPr marL="0" indent="0" algn="just">
              <a:lnSpc>
                <a:spcPct val="100000"/>
              </a:lnSpc>
              <a:spcBef>
                <a:spcPts val="0"/>
              </a:spcBef>
              <a:buNone/>
              <a:tabLst>
                <a:tab pos="87313" algn="l"/>
              </a:tabLst>
            </a:pPr>
            <a:r>
              <a:rPr lang="fr-FR" sz="14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	    -1.0000   -0.5000         0    0.5000    1.0000</a:t>
            </a:r>
          </a:p>
          <a:p>
            <a:pPr marL="0" indent="0" algn="just">
              <a:lnSpc>
                <a:spcPct val="100000"/>
              </a:lnSpc>
              <a:spcBef>
                <a:spcPts val="0"/>
              </a:spcBef>
              <a:buNone/>
              <a:tabLst>
                <a:tab pos="87313" algn="l"/>
              </a:tabLst>
            </a:pPr>
            <a:endParaRPr lang="en-ZA" sz="1100" dirty="0">
              <a:solidFill>
                <a:schemeClr val="bg1">
                  <a:lumMod val="75000"/>
                </a:schemeClr>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500" dirty="0">
                <a:latin typeface="Consolas" panose="020B0609020204030204" pitchFamily="49" charset="0"/>
                <a:ea typeface="Times New Roman" panose="02020603050405020304" pitchFamily="18" charset="0"/>
                <a:cs typeface="Times New Roman" panose="02020603050405020304" pitchFamily="18" charset="0"/>
              </a:rPr>
              <a:t>abs</a:t>
            </a:r>
            <a:r>
              <a:rPr lang="pt-BR" sz="1500" dirty="0">
                <a:latin typeface="Consolas" panose="020B0609020204030204" pitchFamily="49" charset="0"/>
                <a:ea typeface="Times New Roman" panose="02020603050405020304" pitchFamily="18" charset="0"/>
                <a:cs typeface="Times New Roman" panose="02020603050405020304" pitchFamily="18" charset="0"/>
              </a:rPr>
              <a:t>(x)</a:t>
            </a:r>
            <a:endParaRPr lang="en-ZA" sz="1500" dirty="0">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tabLst>
                <a:tab pos="87313" algn="l"/>
              </a:tabLst>
            </a:pPr>
            <a:r>
              <a:rPr lang="en-ZA" sz="1100" dirty="0">
                <a:latin typeface="Consolas" panose="020B0609020204030204" pitchFamily="49" charset="0"/>
                <a:ea typeface="Times New Roman" panose="02020603050405020304" pitchFamily="18" charset="0"/>
                <a:cs typeface="Times New Roman" panose="02020603050405020304" pitchFamily="18" charset="0"/>
              </a:rPr>
              <a:t>	x = </a:t>
            </a:r>
            <a:r>
              <a:rPr lang="en-ZA" sz="1100" dirty="0">
                <a:solidFill>
                  <a:schemeClr val="bg1">
                    <a:lumMod val="75000"/>
                  </a:schemeClr>
                </a:solidFill>
                <a:latin typeface="Consolas" panose="020B0609020204030204" pitchFamily="49" charset="0"/>
                <a:ea typeface="Times New Roman" panose="02020603050405020304" pitchFamily="18" charset="0"/>
                <a:cs typeface="Times New Roman" panose="02020603050405020304" pitchFamily="18" charset="0"/>
              </a:rPr>
              <a:t>1×5</a:t>
            </a:r>
          </a:p>
          <a:p>
            <a:pPr marL="0" indent="0" algn="just">
              <a:lnSpc>
                <a:spcPct val="100000"/>
              </a:lnSpc>
              <a:spcBef>
                <a:spcPts val="0"/>
              </a:spcBef>
              <a:buNone/>
              <a:tabLst>
                <a:tab pos="87313" algn="l"/>
              </a:tabLst>
            </a:pPr>
            <a:r>
              <a:rPr lang="fr-FR" sz="11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	   1.0000   0.5000         0    0.5000    1.0000</a:t>
            </a:r>
          </a:p>
          <a:p>
            <a:pPr marL="0" indent="0" algn="just">
              <a:lnSpc>
                <a:spcPct val="100000"/>
              </a:lnSpc>
              <a:spcBef>
                <a:spcPts val="0"/>
              </a:spcBef>
              <a:buNone/>
              <a:tabLst>
                <a:tab pos="87313" algn="l"/>
              </a:tabLst>
            </a:pPr>
            <a:endParaRPr lang="en-ZA" sz="1100" dirty="0">
              <a:solidFill>
                <a:schemeClr val="bg1">
                  <a:lumMod val="75000"/>
                </a:schemeClr>
              </a:solidFill>
              <a:latin typeface="Consolas" panose="020B0609020204030204" pitchFamily="49" charset="0"/>
              <a:ea typeface="Times New Roman" panose="02020603050405020304" pitchFamily="18" charset="0"/>
              <a:cs typeface="Times New Roman" panose="02020603050405020304" pitchFamily="18" charset="0"/>
            </a:endParaRPr>
          </a:p>
        </p:txBody>
      </p:sp>
      <p:pic>
        <p:nvPicPr>
          <p:cNvPr id="7" name="Untitled">
            <a:extLst>
              <a:ext uri="{FF2B5EF4-FFF2-40B4-BE49-F238E27FC236}">
                <a16:creationId xmlns:a16="http://schemas.microsoft.com/office/drawing/2014/main" id="{AE955263-7771-0607-E6A1-134EF1526320}"/>
              </a:ext>
            </a:extLst>
          </p:cNvPr>
          <p:cNvPicPr>
            <a:picLocks noChangeAspect="1"/>
          </p:cNvPicPr>
          <p:nvPr/>
        </p:nvPicPr>
        <p:blipFill>
          <a:blip r:embed="rId2"/>
          <a:stretch>
            <a:fillRect/>
          </a:stretch>
        </p:blipFill>
        <p:spPr>
          <a:xfrm>
            <a:off x="1973176" y="3067849"/>
            <a:ext cx="567000" cy="540000"/>
          </a:xfrm>
          <a:prstGeom prst="rect">
            <a:avLst/>
          </a:prstGeom>
        </p:spPr>
      </p:pic>
      <p:sp>
        <p:nvSpPr>
          <p:cNvPr id="12" name="Title 1">
            <a:extLst>
              <a:ext uri="{FF2B5EF4-FFF2-40B4-BE49-F238E27FC236}">
                <a16:creationId xmlns:a16="http://schemas.microsoft.com/office/drawing/2014/main" id="{F64C6983-72D4-5B1B-B0E4-CE7065248827}"/>
              </a:ext>
            </a:extLst>
          </p:cNvPr>
          <p:cNvSpPr txBox="1">
            <a:spLocks/>
          </p:cNvSpPr>
          <p:nvPr/>
        </p:nvSpPr>
        <p:spPr>
          <a:xfrm>
            <a:off x="0" y="-4019"/>
            <a:ext cx="6678699" cy="777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700"/>
              </a:spcBef>
              <a:spcAft>
                <a:spcPts val="700"/>
              </a:spcAft>
            </a:pPr>
            <a:r>
              <a:rPr lang="en-GB" sz="3200" b="1" dirty="0" smtClean="0">
                <a:latin typeface="Times New Roman" panose="02020603050405020304" pitchFamily="18" charset="0"/>
                <a:ea typeface="Times New Roman" panose="02020603050405020304" pitchFamily="18" charset="0"/>
                <a:cs typeface="Times New Roman" panose="02020603050405020304" pitchFamily="18" charset="0"/>
              </a:rPr>
              <a:t>Operate with functions on arrays</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3" name="Straight Connector 12"/>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75077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1984208" y="1272167"/>
            <a:ext cx="8229600" cy="5112000"/>
          </a:xfrm>
        </p:spPr>
        <p:txBody>
          <a:bodyPr>
            <a:normAutofit/>
          </a:bodyPr>
          <a:lstStyle/>
          <a:p>
            <a:pPr marL="0" indent="0" algn="just">
              <a:buNone/>
            </a:pPr>
            <a:r>
              <a:rPr lang="en-ZA" sz="1600" dirty="0">
                <a:latin typeface="Helvetica" panose="020B0604020202020204" pitchFamily="34" charset="0"/>
                <a:cs typeface="Helvetica" panose="020B0604020202020204" pitchFamily="34" charset="0"/>
              </a:rPr>
              <a:t>Relational operators, also known as conditional operators, are used to </a:t>
            </a:r>
            <a:r>
              <a:rPr lang="en-ZA" sz="1600" b="1" dirty="0">
                <a:latin typeface="Helvetica" panose="020B0604020202020204" pitchFamily="34" charset="0"/>
                <a:cs typeface="Helvetica" panose="020B0604020202020204" pitchFamily="34" charset="0"/>
              </a:rPr>
              <a:t>compare two variables/values</a:t>
            </a:r>
            <a:r>
              <a:rPr lang="en-ZA" sz="1600" dirty="0">
                <a:latin typeface="Helvetica" panose="020B0604020202020204" pitchFamily="34" charset="0"/>
                <a:cs typeface="Helvetica" panose="020B0604020202020204" pitchFamily="34" charset="0"/>
              </a:rPr>
              <a:t> to determine if the condition is true or false, for example the outcome of </a:t>
            </a:r>
            <a:r>
              <a:rPr lang="el-GR" sz="1600" i="1" dirty="0">
                <a:latin typeface="Times New Roman" panose="02020603050405020304" pitchFamily="18" charset="0"/>
                <a:cs typeface="Times New Roman" panose="02020603050405020304" pitchFamily="18" charset="0"/>
              </a:rPr>
              <a:t>π</a:t>
            </a:r>
            <a:r>
              <a:rPr lang="en-ZA" sz="1600" i="1" dirty="0">
                <a:latin typeface="Helvetica" panose="020B0604020202020204" pitchFamily="34" charset="0"/>
                <a:cs typeface="Helvetica" panose="020B0604020202020204" pitchFamily="34" charset="0"/>
              </a:rPr>
              <a:t> </a:t>
            </a:r>
            <a:r>
              <a:rPr lang="en-ZA" sz="1600" dirty="0">
                <a:latin typeface="Helvetica" panose="020B0604020202020204" pitchFamily="34" charset="0"/>
                <a:cs typeface="Helvetica" panose="020B0604020202020204" pitchFamily="34" charset="0"/>
              </a:rPr>
              <a:t>≥ 3 would be true while the outcome of </a:t>
            </a:r>
            <a:r>
              <a:rPr lang="el-GR" sz="1600" i="1" dirty="0">
                <a:latin typeface="Times New Roman" panose="02020603050405020304" pitchFamily="18" charset="0"/>
                <a:cs typeface="Times New Roman" panose="02020603050405020304" pitchFamily="18" charset="0"/>
              </a:rPr>
              <a:t>π</a:t>
            </a:r>
            <a:r>
              <a:rPr lang="en-ZA" sz="1600" i="1" dirty="0">
                <a:latin typeface="Helvetica" panose="020B0604020202020204" pitchFamily="34" charset="0"/>
                <a:cs typeface="Helvetica" panose="020B0604020202020204" pitchFamily="34" charset="0"/>
              </a:rPr>
              <a:t> </a:t>
            </a:r>
            <a:r>
              <a:rPr lang="en-ZA" sz="1600" dirty="0">
                <a:latin typeface="Helvetica" panose="020B0604020202020204" pitchFamily="34" charset="0"/>
                <a:cs typeface="Helvetica" panose="020B0604020202020204" pitchFamily="34" charset="0"/>
              </a:rPr>
              <a:t>≤ 3 would be false. The outcomes of such statements are logical values which can only take on a value of 1 (when true) and 0 (when false). The following table has the relational operators you'll need for programming:</a:t>
            </a:r>
          </a:p>
          <a:p>
            <a:pPr marL="0" indent="0" algn="just">
              <a:buNone/>
            </a:pPr>
            <a:endParaRPr lang="en-ZA" sz="1600" dirty="0">
              <a:latin typeface="Helvetica" panose="020B0604020202020204" pitchFamily="34" charset="0"/>
              <a:cs typeface="Helvetica" panose="020B0604020202020204" pitchFamily="34" charset="0"/>
            </a:endParaRPr>
          </a:p>
          <a:p>
            <a:pPr marL="0" indent="0" algn="just">
              <a:buNone/>
            </a:pPr>
            <a:endParaRPr lang="en-ZA" sz="1600" dirty="0">
              <a:latin typeface="Helvetica" panose="020B0604020202020204" pitchFamily="34" charset="0"/>
              <a:cs typeface="Helvetica" panose="020B0604020202020204" pitchFamily="34" charset="0"/>
            </a:endParaRPr>
          </a:p>
        </p:txBody>
      </p:sp>
      <p:pic>
        <p:nvPicPr>
          <p:cNvPr id="14" name="Picture 13" descr="Table&#10;&#10;Description automatically generated">
            <a:extLst>
              <a:ext uri="{FF2B5EF4-FFF2-40B4-BE49-F238E27FC236}">
                <a16:creationId xmlns:a16="http://schemas.microsoft.com/office/drawing/2014/main" id="{F4BBFD88-F430-2197-5065-72BDA7CB4E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6627" y="3043155"/>
            <a:ext cx="6058746" cy="2619741"/>
          </a:xfrm>
          <a:prstGeom prst="rect">
            <a:avLst/>
          </a:prstGeom>
        </p:spPr>
      </p:pic>
      <p:sp>
        <p:nvSpPr>
          <p:cNvPr id="9" name="Title 1">
            <a:extLst>
              <a:ext uri="{FF2B5EF4-FFF2-40B4-BE49-F238E27FC236}">
                <a16:creationId xmlns:a16="http://schemas.microsoft.com/office/drawing/2014/main" id="{F64C6983-72D4-5B1B-B0E4-CE7065248827}"/>
              </a:ext>
            </a:extLst>
          </p:cNvPr>
          <p:cNvSpPr txBox="1">
            <a:spLocks/>
          </p:cNvSpPr>
          <p:nvPr/>
        </p:nvSpPr>
        <p:spPr>
          <a:xfrm>
            <a:off x="0" y="105766"/>
            <a:ext cx="4575579" cy="777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700"/>
              </a:spcBef>
              <a:spcAft>
                <a:spcPts val="700"/>
              </a:spcAft>
            </a:pPr>
            <a:r>
              <a:rPr lang="en-GB" sz="3200" b="1" dirty="0" smtClean="0">
                <a:latin typeface="Times New Roman" panose="02020603050405020304" pitchFamily="18" charset="0"/>
                <a:ea typeface="Times New Roman" panose="02020603050405020304" pitchFamily="18" charset="0"/>
                <a:cs typeface="Times New Roman" panose="02020603050405020304" pitchFamily="18" charset="0"/>
              </a:rPr>
              <a:t>Relational Operators</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40801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4E26D1F-723B-858E-7950-8A7D1549AB8F}"/>
              </a:ext>
            </a:extLst>
          </p:cNvPr>
          <p:cNvSpPr/>
          <p:nvPr/>
        </p:nvSpPr>
        <p:spPr>
          <a:xfrm>
            <a:off x="1994033" y="3202176"/>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Rectangle 2">
            <a:extLst>
              <a:ext uri="{FF2B5EF4-FFF2-40B4-BE49-F238E27FC236}">
                <a16:creationId xmlns:a16="http://schemas.microsoft.com/office/drawing/2014/main" id="{DA0FD745-092B-9EA8-BB63-BB93912A7C28}"/>
              </a:ext>
            </a:extLst>
          </p:cNvPr>
          <p:cNvSpPr/>
          <p:nvPr/>
        </p:nvSpPr>
        <p:spPr>
          <a:xfrm>
            <a:off x="1986013" y="1722921"/>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1984208" y="1272167"/>
            <a:ext cx="8229600" cy="5112000"/>
          </a:xfrm>
        </p:spPr>
        <p:txBody>
          <a:bodyPr>
            <a:normAutofit/>
          </a:bodyPr>
          <a:lstStyle/>
          <a:p>
            <a:pPr marL="0" indent="0">
              <a:lnSpc>
                <a:spcPct val="107000"/>
              </a:lnSpc>
              <a:spcBef>
                <a:spcPts val="1050"/>
              </a:spcBef>
              <a:spcAft>
                <a:spcPts val="1050"/>
              </a:spcAft>
              <a:buNone/>
            </a:pPr>
            <a:r>
              <a:rPr lang="en-GB" sz="1600" dirty="0">
                <a:latin typeface="Helvetica" panose="020B0604020202020204" pitchFamily="34" charset="0"/>
                <a:ea typeface="Times New Roman" panose="02020603050405020304" pitchFamily="18" charset="0"/>
                <a:cs typeface="Times New Roman" panose="02020603050405020304" pitchFamily="18" charset="0"/>
              </a:rPr>
              <a:t>Let us put these into practice by considering the example mentioned above:</a:t>
            </a: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pPr>
            <a:r>
              <a:rPr lang="fr-FR"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pi &gt;= 3</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buNone/>
            </a:pPr>
            <a:r>
              <a:rPr lang="fr-FR"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ans = </a:t>
            </a:r>
            <a:r>
              <a:rPr lang="fr-FR" sz="1600" i="1" dirty="0" err="1">
                <a:solidFill>
                  <a:srgbClr val="B3B3B3"/>
                </a:solidFill>
                <a:latin typeface="Consolas" panose="020B0609020204030204" pitchFamily="49" charset="0"/>
                <a:ea typeface="Times New Roman" panose="02020603050405020304" pitchFamily="18" charset="0"/>
                <a:cs typeface="Times New Roman" panose="02020603050405020304" pitchFamily="18" charset="0"/>
              </a:rPr>
              <a:t>logical</a:t>
            </a: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buNone/>
            </a:pPr>
            <a:r>
              <a:rPr lang="fr-FR"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   1</a:t>
            </a:r>
          </a:p>
          <a:p>
            <a:pPr marL="0" indent="0">
              <a:lnSpc>
                <a:spcPct val="107000"/>
              </a:lnSpc>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pPr>
            <a:r>
              <a:rPr lang="fr-FR"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pi &lt;= 3</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buNone/>
            </a:pPr>
            <a:r>
              <a:rPr lang="fr-FR"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ans = </a:t>
            </a:r>
            <a:r>
              <a:rPr lang="fr-FR" sz="1600" i="1" dirty="0" err="1">
                <a:solidFill>
                  <a:srgbClr val="B3B3B3"/>
                </a:solidFill>
                <a:latin typeface="Consolas" panose="020B0609020204030204" pitchFamily="49" charset="0"/>
                <a:ea typeface="Times New Roman" panose="02020603050405020304" pitchFamily="18" charset="0"/>
                <a:cs typeface="Times New Roman" panose="02020603050405020304" pitchFamily="18" charset="0"/>
              </a:rPr>
              <a:t>logical</a:t>
            </a: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buNone/>
            </a:pPr>
            <a:r>
              <a:rPr lang="fr-FR"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0</a:t>
            </a: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GB" sz="1600" dirty="0">
                <a:latin typeface="Helvetica" panose="020B0604020202020204" pitchFamily="34" charset="0"/>
                <a:ea typeface="Times New Roman" panose="02020603050405020304" pitchFamily="18" charset="0"/>
                <a:cs typeface="Times New Roman" panose="02020603050405020304" pitchFamily="18" charset="0"/>
              </a:rPr>
              <a:t>Note: The outputs are of type logical.</a:t>
            </a: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endParaRPr lang="en-ZA" sz="1600" dirty="0">
              <a:latin typeface="Helvetica" panose="020B0604020202020204" pitchFamily="34" charset="0"/>
              <a:cs typeface="Helvetica" panose="020B0604020202020204" pitchFamily="34" charset="0"/>
            </a:endParaRPr>
          </a:p>
        </p:txBody>
      </p:sp>
      <p:sp>
        <p:nvSpPr>
          <p:cNvPr id="12" name="Title 1">
            <a:extLst>
              <a:ext uri="{FF2B5EF4-FFF2-40B4-BE49-F238E27FC236}">
                <a16:creationId xmlns:a16="http://schemas.microsoft.com/office/drawing/2014/main" id="{F64C6983-72D4-5B1B-B0E4-CE7065248827}"/>
              </a:ext>
            </a:extLst>
          </p:cNvPr>
          <p:cNvSpPr txBox="1">
            <a:spLocks/>
          </p:cNvSpPr>
          <p:nvPr/>
        </p:nvSpPr>
        <p:spPr>
          <a:xfrm>
            <a:off x="0" y="105766"/>
            <a:ext cx="4575579" cy="777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700"/>
              </a:spcBef>
              <a:spcAft>
                <a:spcPts val="700"/>
              </a:spcAft>
            </a:pPr>
            <a:r>
              <a:rPr lang="en-GB" sz="3200" b="1" dirty="0" smtClean="0">
                <a:latin typeface="Times New Roman" panose="02020603050405020304" pitchFamily="18" charset="0"/>
                <a:ea typeface="Times New Roman" panose="02020603050405020304" pitchFamily="18" charset="0"/>
                <a:cs typeface="Times New Roman" panose="02020603050405020304" pitchFamily="18" charset="0"/>
              </a:rPr>
              <a:t>Relational Operators</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3" name="Straight Connector 12"/>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3807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4E26D1F-723B-858E-7950-8A7D1549AB8F}"/>
              </a:ext>
            </a:extLst>
          </p:cNvPr>
          <p:cNvSpPr/>
          <p:nvPr/>
        </p:nvSpPr>
        <p:spPr>
          <a:xfrm>
            <a:off x="1984408" y="3744163"/>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Rectangle 2">
            <a:extLst>
              <a:ext uri="{FF2B5EF4-FFF2-40B4-BE49-F238E27FC236}">
                <a16:creationId xmlns:a16="http://schemas.microsoft.com/office/drawing/2014/main" id="{DA0FD745-092B-9EA8-BB63-BB93912A7C28}"/>
              </a:ext>
            </a:extLst>
          </p:cNvPr>
          <p:cNvSpPr/>
          <p:nvPr/>
        </p:nvSpPr>
        <p:spPr>
          <a:xfrm>
            <a:off x="1986013" y="2356961"/>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1986013" y="1244351"/>
            <a:ext cx="8229600" cy="5112000"/>
          </a:xfrm>
        </p:spPr>
        <p:txBody>
          <a:bodyPr>
            <a:normAutofit/>
          </a:bodyPr>
          <a:lstStyle/>
          <a:p>
            <a:pPr marL="0" indent="0" algn="just">
              <a:buNone/>
            </a:pPr>
            <a:r>
              <a:rPr lang="en-ZA" sz="1600" dirty="0">
                <a:latin typeface="Helvetica" panose="020B0604020202020204" pitchFamily="34" charset="0"/>
                <a:cs typeface="Helvetica" panose="020B0604020202020204" pitchFamily="34" charset="0"/>
              </a:rPr>
              <a:t>        Now you try! As with functions, relational operators can also be applied to arrays, let us demonstrate this through some exercises. Let us consider two randomly generated integer vectors </a:t>
            </a:r>
            <a:r>
              <a:rPr lang="en-ZA" sz="1600" dirty="0">
                <a:latin typeface="Consolas" panose="020B0609020204030204" pitchFamily="49" charset="0"/>
                <a:cs typeface="Helvetica" panose="020B0604020202020204" pitchFamily="34" charset="0"/>
              </a:rPr>
              <a:t>arr_1</a:t>
            </a:r>
            <a:r>
              <a:rPr lang="en-ZA" sz="1600" dirty="0">
                <a:latin typeface="Helvetica" panose="020B0604020202020204" pitchFamily="34" charset="0"/>
                <a:cs typeface="Helvetica" panose="020B0604020202020204" pitchFamily="34" charset="0"/>
              </a:rPr>
              <a:t> and </a:t>
            </a:r>
            <a:r>
              <a:rPr lang="en-ZA" sz="1600" dirty="0">
                <a:latin typeface="Consolas" panose="020B0609020204030204" pitchFamily="49" charset="0"/>
                <a:cs typeface="Helvetica" panose="020B0604020202020204" pitchFamily="34" charset="0"/>
              </a:rPr>
              <a:t>arr_2</a:t>
            </a:r>
            <a:r>
              <a:rPr lang="en-ZA" sz="1600" dirty="0">
                <a:latin typeface="Helvetica" panose="020B0604020202020204" pitchFamily="34" charset="0"/>
                <a:cs typeface="Helvetica" panose="020B0604020202020204" pitchFamily="34" charset="0"/>
              </a:rPr>
              <a:t>:</a:t>
            </a:r>
          </a:p>
          <a:p>
            <a:pPr marL="0" indent="0" algn="just">
              <a:buNone/>
            </a:pPr>
            <a:endParaRPr lang="en-ZA" sz="1600" dirty="0">
              <a:latin typeface="Helvetica" panose="020B0604020202020204" pitchFamily="34" charset="0"/>
              <a:cs typeface="Helvetica" panose="020B0604020202020204" pitchFamily="34" charset="0"/>
            </a:endParaRPr>
          </a:p>
          <a:p>
            <a:pPr marL="0" indent="0" algn="just">
              <a:buNone/>
            </a:pPr>
            <a:r>
              <a:rPr lang="en-ZA" sz="1600" dirty="0">
                <a:latin typeface="Consolas" panose="020B0609020204030204" pitchFamily="49" charset="0"/>
                <a:cs typeface="Helvetica" panose="020B0604020202020204" pitchFamily="34" charset="0"/>
              </a:rPr>
              <a:t>arr_1 = </a:t>
            </a:r>
            <a:r>
              <a:rPr lang="en-ZA" sz="1600" dirty="0" err="1">
                <a:latin typeface="Consolas" panose="020B0609020204030204" pitchFamily="49" charset="0"/>
                <a:cs typeface="Helvetica" panose="020B0604020202020204" pitchFamily="34" charset="0"/>
              </a:rPr>
              <a:t>randi</a:t>
            </a:r>
            <a:r>
              <a:rPr lang="en-ZA" sz="1600" dirty="0">
                <a:latin typeface="Consolas" panose="020B0609020204030204" pitchFamily="49" charset="0"/>
                <a:cs typeface="Helvetica" panose="020B0604020202020204" pitchFamily="34" charset="0"/>
              </a:rPr>
              <a:t>(50,[1 10])</a:t>
            </a:r>
          </a:p>
          <a:p>
            <a:pPr marL="0" indent="0" algn="just">
              <a:buNone/>
            </a:pPr>
            <a:r>
              <a:rPr lang="en-ZA" sz="1600" dirty="0">
                <a:latin typeface="Consolas" panose="020B0609020204030204" pitchFamily="49" charset="0"/>
                <a:cs typeface="Helvetica" panose="020B0604020202020204" pitchFamily="34" charset="0"/>
              </a:rPr>
              <a:t>arr_1 = </a:t>
            </a:r>
            <a:r>
              <a:rPr lang="en-ZA" sz="1600" dirty="0">
                <a:solidFill>
                  <a:schemeClr val="bg1">
                    <a:lumMod val="65000"/>
                  </a:schemeClr>
                </a:solidFill>
                <a:latin typeface="Consolas" panose="020B0609020204030204" pitchFamily="49" charset="0"/>
                <a:cs typeface="Helvetica" panose="020B0604020202020204" pitchFamily="34" charset="0"/>
              </a:rPr>
              <a:t>1×10</a:t>
            </a:r>
          </a:p>
          <a:p>
            <a:pPr marL="0" indent="0" algn="just">
              <a:buNone/>
            </a:pPr>
            <a:r>
              <a:rPr lang="en-ZA" sz="1600" dirty="0">
                <a:latin typeface="Consolas" panose="020B0609020204030204" pitchFamily="49" charset="0"/>
                <a:cs typeface="Helvetica" panose="020B0604020202020204" pitchFamily="34" charset="0"/>
              </a:rPr>
              <a:t>    18    30    12    38    13    26    35    45    48    28</a:t>
            </a:r>
          </a:p>
          <a:p>
            <a:pPr marL="0" indent="0" algn="just">
              <a:buNone/>
            </a:pPr>
            <a:endParaRPr lang="en-ZA" sz="1600" dirty="0">
              <a:latin typeface="Consolas" panose="020B0609020204030204" pitchFamily="49" charset="0"/>
              <a:cs typeface="Helvetica" panose="020B0604020202020204" pitchFamily="34" charset="0"/>
            </a:endParaRPr>
          </a:p>
          <a:p>
            <a:pPr marL="0" indent="0" algn="just">
              <a:buNone/>
            </a:pPr>
            <a:r>
              <a:rPr lang="en-ZA" sz="1600" dirty="0">
                <a:latin typeface="Consolas" panose="020B0609020204030204" pitchFamily="49" charset="0"/>
                <a:cs typeface="Helvetica" panose="020B0604020202020204" pitchFamily="34" charset="0"/>
              </a:rPr>
              <a:t>arr_2 = </a:t>
            </a:r>
            <a:r>
              <a:rPr lang="en-ZA" sz="1600" dirty="0" err="1">
                <a:latin typeface="Consolas" panose="020B0609020204030204" pitchFamily="49" charset="0"/>
                <a:cs typeface="Helvetica" panose="020B0604020202020204" pitchFamily="34" charset="0"/>
              </a:rPr>
              <a:t>randi</a:t>
            </a:r>
            <a:r>
              <a:rPr lang="en-ZA" sz="1600" dirty="0">
                <a:latin typeface="Consolas" panose="020B0609020204030204" pitchFamily="49" charset="0"/>
                <a:cs typeface="Helvetica" panose="020B0604020202020204" pitchFamily="34" charset="0"/>
              </a:rPr>
              <a:t>(50,[1 10])</a:t>
            </a:r>
          </a:p>
          <a:p>
            <a:pPr marL="0" indent="0" algn="just">
              <a:buNone/>
            </a:pPr>
            <a:r>
              <a:rPr lang="en-ZA" sz="1600" dirty="0">
                <a:latin typeface="Consolas" panose="020B0609020204030204" pitchFamily="49" charset="0"/>
                <a:cs typeface="Helvetica" panose="020B0604020202020204" pitchFamily="34" charset="0"/>
              </a:rPr>
              <a:t>arr_2 = </a:t>
            </a:r>
            <a:r>
              <a:rPr lang="en-ZA" sz="1600" dirty="0">
                <a:solidFill>
                  <a:schemeClr val="bg1">
                    <a:lumMod val="65000"/>
                  </a:schemeClr>
                </a:solidFill>
                <a:latin typeface="Consolas" panose="020B0609020204030204" pitchFamily="49" charset="0"/>
                <a:cs typeface="Helvetica" panose="020B0604020202020204" pitchFamily="34" charset="0"/>
              </a:rPr>
              <a:t>1×10</a:t>
            </a:r>
          </a:p>
          <a:p>
            <a:pPr marL="0" indent="0" algn="just">
              <a:buNone/>
            </a:pPr>
            <a:r>
              <a:rPr lang="en-ZA" sz="1600" dirty="0">
                <a:latin typeface="Consolas" panose="020B0609020204030204" pitchFamily="49" charset="0"/>
                <a:cs typeface="Helvetica" panose="020B0604020202020204" pitchFamily="34" charset="0"/>
              </a:rPr>
              <a:t>     7     8    13    43    13    41    13    47    18    10</a:t>
            </a:r>
          </a:p>
        </p:txBody>
      </p:sp>
      <p:pic>
        <p:nvPicPr>
          <p:cNvPr id="13" name="Untitled">
            <a:extLst>
              <a:ext uri="{FF2B5EF4-FFF2-40B4-BE49-F238E27FC236}">
                <a16:creationId xmlns:a16="http://schemas.microsoft.com/office/drawing/2014/main" id="{A47A83CE-6629-EB85-885E-AA1D553F782E}"/>
              </a:ext>
            </a:extLst>
          </p:cNvPr>
          <p:cNvPicPr>
            <a:picLocks noChangeAspect="1"/>
          </p:cNvPicPr>
          <p:nvPr/>
        </p:nvPicPr>
        <p:blipFill>
          <a:blip r:embed="rId2"/>
          <a:stretch>
            <a:fillRect/>
          </a:stretch>
        </p:blipFill>
        <p:spPr>
          <a:xfrm>
            <a:off x="2024013" y="927731"/>
            <a:ext cx="567000" cy="540000"/>
          </a:xfrm>
          <a:prstGeom prst="rect">
            <a:avLst/>
          </a:prstGeom>
        </p:spPr>
      </p:pic>
      <p:sp>
        <p:nvSpPr>
          <p:cNvPr id="12" name="Title 1">
            <a:extLst>
              <a:ext uri="{FF2B5EF4-FFF2-40B4-BE49-F238E27FC236}">
                <a16:creationId xmlns:a16="http://schemas.microsoft.com/office/drawing/2014/main" id="{F64C6983-72D4-5B1B-B0E4-CE7065248827}"/>
              </a:ext>
            </a:extLst>
          </p:cNvPr>
          <p:cNvSpPr txBox="1">
            <a:spLocks/>
          </p:cNvSpPr>
          <p:nvPr/>
        </p:nvSpPr>
        <p:spPr>
          <a:xfrm>
            <a:off x="0" y="105766"/>
            <a:ext cx="4575579" cy="777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700"/>
              </a:spcBef>
              <a:spcAft>
                <a:spcPts val="700"/>
              </a:spcAft>
            </a:pPr>
            <a:r>
              <a:rPr lang="en-GB" sz="3200" b="1" dirty="0" smtClean="0">
                <a:latin typeface="Times New Roman" panose="02020603050405020304" pitchFamily="18" charset="0"/>
                <a:ea typeface="Times New Roman" panose="02020603050405020304" pitchFamily="18" charset="0"/>
                <a:cs typeface="Times New Roman" panose="02020603050405020304" pitchFamily="18" charset="0"/>
              </a:rPr>
              <a:t>Relational Operators</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4" name="Straight Connector 13"/>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75826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4E26D1F-723B-858E-7950-8A7D1549AB8F}"/>
              </a:ext>
            </a:extLst>
          </p:cNvPr>
          <p:cNvSpPr/>
          <p:nvPr/>
        </p:nvSpPr>
        <p:spPr>
          <a:xfrm>
            <a:off x="1984408" y="4440202"/>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Rectangle 2">
            <a:extLst>
              <a:ext uri="{FF2B5EF4-FFF2-40B4-BE49-F238E27FC236}">
                <a16:creationId xmlns:a16="http://schemas.microsoft.com/office/drawing/2014/main" id="{DA0FD745-092B-9EA8-BB63-BB93912A7C28}"/>
              </a:ext>
            </a:extLst>
          </p:cNvPr>
          <p:cNvSpPr/>
          <p:nvPr/>
        </p:nvSpPr>
        <p:spPr>
          <a:xfrm>
            <a:off x="1986013" y="2126054"/>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1986013" y="1244351"/>
            <a:ext cx="8229600" cy="5112000"/>
          </a:xfrm>
        </p:spPr>
        <p:txBody>
          <a:bodyPr>
            <a:normAutofit/>
          </a:bodyPr>
          <a:lstStyle/>
          <a:p>
            <a:pPr marL="0" indent="0" algn="just">
              <a:buNone/>
            </a:pPr>
            <a:r>
              <a:rPr lang="en-ZA" sz="1600" dirty="0">
                <a:latin typeface="Helvetica" panose="020B0604020202020204" pitchFamily="34" charset="0"/>
                <a:cs typeface="Helvetica" panose="020B0604020202020204" pitchFamily="34" charset="0"/>
              </a:rPr>
              <a:t>Which elements of </a:t>
            </a:r>
            <a:r>
              <a:rPr lang="en-ZA" sz="1600" dirty="0">
                <a:latin typeface="Consolas" panose="020B0609020204030204" pitchFamily="49" charset="0"/>
                <a:cs typeface="Helvetica" panose="020B0604020202020204" pitchFamily="34" charset="0"/>
              </a:rPr>
              <a:t>arr_1</a:t>
            </a:r>
            <a:r>
              <a:rPr lang="en-ZA" sz="1600" dirty="0">
                <a:latin typeface="Helvetica" panose="020B0604020202020204" pitchFamily="34" charset="0"/>
                <a:cs typeface="Helvetica" panose="020B0604020202020204" pitchFamily="34" charset="0"/>
              </a:rPr>
              <a:t> is greater than or equal to the corresponding element in </a:t>
            </a:r>
            <a:r>
              <a:rPr lang="en-ZA" sz="1600" dirty="0">
                <a:latin typeface="Consolas" panose="020B0609020204030204" pitchFamily="49" charset="0"/>
                <a:cs typeface="Helvetica" panose="020B0604020202020204" pitchFamily="34" charset="0"/>
              </a:rPr>
              <a:t>arr_2</a:t>
            </a:r>
            <a:r>
              <a:rPr lang="en-ZA" sz="1600" dirty="0">
                <a:latin typeface="Helvetica" panose="020B0604020202020204" pitchFamily="34" charset="0"/>
                <a:cs typeface="Helvetica" panose="020B0604020202020204" pitchFamily="34" charset="0"/>
              </a:rPr>
              <a:t>? Assign the answer to the variable </a:t>
            </a:r>
            <a:r>
              <a:rPr lang="en-ZA" sz="1600" dirty="0">
                <a:latin typeface="Consolas" panose="020B0609020204030204" pitchFamily="49" charset="0"/>
                <a:cs typeface="Helvetica" panose="020B0604020202020204" pitchFamily="34" charset="0"/>
              </a:rPr>
              <a:t>logical_arr_1</a:t>
            </a:r>
            <a:r>
              <a:rPr lang="en-ZA" sz="1600" dirty="0">
                <a:latin typeface="Helvetica" panose="020B0604020202020204" pitchFamily="34" charset="0"/>
                <a:cs typeface="Helvetica" panose="020B0604020202020204" pitchFamily="34" charset="0"/>
              </a:rPr>
              <a:t> for use later on.</a:t>
            </a:r>
          </a:p>
          <a:p>
            <a:pPr marL="0" indent="0" algn="just">
              <a:buNone/>
            </a:pPr>
            <a:endParaRPr lang="en-ZA" sz="1600" dirty="0">
              <a:latin typeface="Consolas" panose="020B0609020204030204" pitchFamily="49" charset="0"/>
              <a:cs typeface="Helvetica" panose="020B0604020202020204" pitchFamily="34" charset="0"/>
            </a:endParaRPr>
          </a:p>
          <a:p>
            <a:pPr marL="0" indent="0" algn="just">
              <a:buNone/>
            </a:pPr>
            <a:r>
              <a:rPr lang="en-ZA" sz="1600" dirty="0">
                <a:latin typeface="Consolas" panose="020B0609020204030204" pitchFamily="49" charset="0"/>
                <a:cs typeface="Helvetica" panose="020B0604020202020204" pitchFamily="34" charset="0"/>
              </a:rPr>
              <a:t>logical_arr_1 = arr_1 &gt;= arr_2</a:t>
            </a:r>
          </a:p>
          <a:p>
            <a:pPr marL="0" indent="0" algn="just">
              <a:buNone/>
            </a:pPr>
            <a:r>
              <a:rPr lang="en-ZA" sz="1600" dirty="0">
                <a:latin typeface="Consolas" panose="020B0609020204030204" pitchFamily="49" charset="0"/>
                <a:cs typeface="Helvetica" panose="020B0604020202020204" pitchFamily="34" charset="0"/>
              </a:rPr>
              <a:t>logical_arr_1 = </a:t>
            </a:r>
            <a:r>
              <a:rPr lang="en-ZA" sz="1600" dirty="0">
                <a:solidFill>
                  <a:schemeClr val="bg1">
                    <a:lumMod val="65000"/>
                  </a:schemeClr>
                </a:solidFill>
                <a:latin typeface="Consolas" panose="020B0609020204030204" pitchFamily="49" charset="0"/>
                <a:cs typeface="Helvetica" panose="020B0604020202020204" pitchFamily="34" charset="0"/>
              </a:rPr>
              <a:t>1×10 logical array</a:t>
            </a:r>
          </a:p>
          <a:p>
            <a:pPr marL="0" indent="0" algn="just">
              <a:buNone/>
            </a:pPr>
            <a:r>
              <a:rPr lang="en-ZA" sz="1600" dirty="0">
                <a:latin typeface="Consolas" panose="020B0609020204030204" pitchFamily="49" charset="0"/>
                <a:cs typeface="Helvetica" panose="020B0604020202020204" pitchFamily="34" charset="0"/>
              </a:rPr>
              <a:t>   1   1   0   0   1   0   1   0   1   1</a:t>
            </a:r>
          </a:p>
          <a:p>
            <a:pPr marL="0" indent="0" algn="just">
              <a:buNone/>
            </a:pPr>
            <a:endParaRPr lang="en-ZA" sz="1600" dirty="0">
              <a:latin typeface="Consolas" panose="020B0609020204030204" pitchFamily="49" charset="0"/>
              <a:cs typeface="Helvetica" panose="020B0604020202020204" pitchFamily="34" charset="0"/>
            </a:endParaRPr>
          </a:p>
          <a:p>
            <a:pPr marL="0" indent="0" algn="just">
              <a:buNone/>
            </a:pPr>
            <a:r>
              <a:rPr lang="en-ZA" sz="1600" dirty="0">
                <a:latin typeface="Helvetica" panose="020B0604020202020204" pitchFamily="34" charset="0"/>
                <a:cs typeface="Helvetica" panose="020B0604020202020204" pitchFamily="34" charset="0"/>
              </a:rPr>
              <a:t>Which elements of </a:t>
            </a:r>
            <a:r>
              <a:rPr lang="en-ZA" sz="1600" dirty="0">
                <a:latin typeface="Consolas" panose="020B0609020204030204" pitchFamily="49" charset="0"/>
                <a:cs typeface="Helvetica" panose="020B0604020202020204" pitchFamily="34" charset="0"/>
              </a:rPr>
              <a:t>arr_2</a:t>
            </a:r>
            <a:r>
              <a:rPr lang="en-ZA" sz="1600" dirty="0">
                <a:latin typeface="Helvetica" panose="020B0604020202020204" pitchFamily="34" charset="0"/>
                <a:cs typeface="Helvetica" panose="020B0604020202020204" pitchFamily="34" charset="0"/>
              </a:rPr>
              <a:t> is greater than 10? Assign the answer to the variable </a:t>
            </a:r>
            <a:r>
              <a:rPr lang="en-ZA" sz="1600" dirty="0">
                <a:latin typeface="Consolas" panose="020B0609020204030204" pitchFamily="49" charset="0"/>
                <a:cs typeface="Helvetica" panose="020B0604020202020204" pitchFamily="34" charset="0"/>
              </a:rPr>
              <a:t>logical_arr_2</a:t>
            </a:r>
            <a:r>
              <a:rPr lang="en-ZA" sz="1600" dirty="0">
                <a:latin typeface="Helvetica" panose="020B0604020202020204" pitchFamily="34" charset="0"/>
                <a:cs typeface="Helvetica" panose="020B0604020202020204" pitchFamily="34" charset="0"/>
              </a:rPr>
              <a:t> for use later on.</a:t>
            </a:r>
          </a:p>
          <a:p>
            <a:pPr marL="0" indent="0" algn="just">
              <a:buNone/>
            </a:pPr>
            <a:endParaRPr lang="en-ZA" sz="1600" dirty="0">
              <a:latin typeface="Consolas" panose="020B0609020204030204" pitchFamily="49" charset="0"/>
              <a:cs typeface="Helvetica" panose="020B0604020202020204" pitchFamily="34" charset="0"/>
            </a:endParaRPr>
          </a:p>
          <a:p>
            <a:pPr marL="0" indent="0" algn="just">
              <a:buNone/>
            </a:pPr>
            <a:r>
              <a:rPr lang="en-ZA" sz="1600" dirty="0">
                <a:latin typeface="Consolas" panose="020B0609020204030204" pitchFamily="49" charset="0"/>
                <a:cs typeface="Helvetica" panose="020B0604020202020204" pitchFamily="34" charset="0"/>
              </a:rPr>
              <a:t>logical_arr_2 = arr_2 &lt; 10</a:t>
            </a:r>
          </a:p>
          <a:p>
            <a:pPr marL="0" indent="0" algn="just">
              <a:buNone/>
            </a:pPr>
            <a:r>
              <a:rPr lang="en-ZA" sz="1600" dirty="0">
                <a:latin typeface="Consolas" panose="020B0609020204030204" pitchFamily="49" charset="0"/>
                <a:cs typeface="Helvetica" panose="020B0604020202020204" pitchFamily="34" charset="0"/>
              </a:rPr>
              <a:t>logical_arr_2 = </a:t>
            </a:r>
            <a:r>
              <a:rPr lang="en-ZA" sz="1600" dirty="0">
                <a:solidFill>
                  <a:schemeClr val="bg1">
                    <a:lumMod val="65000"/>
                  </a:schemeClr>
                </a:solidFill>
                <a:latin typeface="Consolas" panose="020B0609020204030204" pitchFamily="49" charset="0"/>
                <a:cs typeface="Helvetica" panose="020B0604020202020204" pitchFamily="34" charset="0"/>
              </a:rPr>
              <a:t>1×10 logical array</a:t>
            </a:r>
          </a:p>
          <a:p>
            <a:pPr marL="0" indent="0" algn="just">
              <a:buNone/>
            </a:pPr>
            <a:r>
              <a:rPr lang="en-ZA" sz="1600" dirty="0">
                <a:latin typeface="Consolas" panose="020B0609020204030204" pitchFamily="49" charset="0"/>
                <a:cs typeface="Helvetica" panose="020B0604020202020204" pitchFamily="34" charset="0"/>
              </a:rPr>
              <a:t>   1   1   0   0   0   0   0   0   0   0</a:t>
            </a:r>
          </a:p>
        </p:txBody>
      </p:sp>
      <p:sp>
        <p:nvSpPr>
          <p:cNvPr id="12" name="Title 1">
            <a:extLst>
              <a:ext uri="{FF2B5EF4-FFF2-40B4-BE49-F238E27FC236}">
                <a16:creationId xmlns:a16="http://schemas.microsoft.com/office/drawing/2014/main" id="{F64C6983-72D4-5B1B-B0E4-CE7065248827}"/>
              </a:ext>
            </a:extLst>
          </p:cNvPr>
          <p:cNvSpPr txBox="1">
            <a:spLocks/>
          </p:cNvSpPr>
          <p:nvPr/>
        </p:nvSpPr>
        <p:spPr>
          <a:xfrm>
            <a:off x="0" y="105766"/>
            <a:ext cx="4575579" cy="777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700"/>
              </a:spcBef>
              <a:spcAft>
                <a:spcPts val="700"/>
              </a:spcAft>
            </a:pPr>
            <a:r>
              <a:rPr lang="en-GB" sz="3200" b="1" dirty="0" smtClean="0">
                <a:latin typeface="Times New Roman" panose="02020603050405020304" pitchFamily="18" charset="0"/>
                <a:ea typeface="Times New Roman" panose="02020603050405020304" pitchFamily="18" charset="0"/>
                <a:cs typeface="Times New Roman" panose="02020603050405020304" pitchFamily="18" charset="0"/>
              </a:rPr>
              <a:t>Relational Operators</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3" name="Straight Connector 12"/>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6455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8491" y="819835"/>
            <a:ext cx="6631578" cy="954107"/>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prompt = </a:t>
            </a:r>
            <a:r>
              <a:rPr lang="en-US" sz="2800" dirty="0">
                <a:solidFill>
                  <a:srgbClr val="AA04F9"/>
                </a:solidFill>
                <a:latin typeface="Times New Roman" panose="02020603050405020304" pitchFamily="18" charset="0"/>
                <a:cs typeface="Times New Roman" panose="02020603050405020304" pitchFamily="18" charset="0"/>
              </a:rPr>
              <a:t>'Please Enter Subject Name:'</a:t>
            </a:r>
            <a:r>
              <a:rPr lang="en-US" sz="2800" dirty="0">
                <a:latin typeface="Times New Roman" panose="02020603050405020304" pitchFamily="18" charset="0"/>
                <a:cs typeface="Times New Roman" panose="02020603050405020304" pitchFamily="18" charset="0"/>
              </a:rPr>
              <a:t>;</a:t>
            </a:r>
          </a:p>
          <a:p>
            <a:r>
              <a:rPr lang="en-US" sz="2800" dirty="0" err="1">
                <a:latin typeface="Times New Roman" panose="02020603050405020304" pitchFamily="18" charset="0"/>
                <a:cs typeface="Times New Roman" panose="02020603050405020304" pitchFamily="18" charset="0"/>
              </a:rPr>
              <a:t>subject_name</a:t>
            </a:r>
            <a:r>
              <a:rPr lang="en-US" sz="2800" dirty="0">
                <a:latin typeface="Times New Roman" panose="02020603050405020304" pitchFamily="18" charset="0"/>
                <a:cs typeface="Times New Roman" panose="02020603050405020304" pitchFamily="18" charset="0"/>
              </a:rPr>
              <a:t> = input(</a:t>
            </a:r>
            <a:r>
              <a:rPr lang="en-US" sz="2800" dirty="0" err="1">
                <a:latin typeface="Times New Roman" panose="02020603050405020304" pitchFamily="18" charset="0"/>
                <a:cs typeface="Times New Roman" panose="02020603050405020304" pitchFamily="18" charset="0"/>
              </a:rPr>
              <a:t>prompt,</a:t>
            </a:r>
            <a:r>
              <a:rPr lang="en-US" sz="2800" dirty="0" err="1">
                <a:solidFill>
                  <a:srgbClr val="AA04F9"/>
                </a:solidFill>
                <a:latin typeface="Times New Roman" panose="02020603050405020304" pitchFamily="18" charset="0"/>
                <a:cs typeface="Times New Roman" panose="02020603050405020304" pitchFamily="18" charset="0"/>
              </a:rPr>
              <a:t>'s</a:t>
            </a:r>
            <a:r>
              <a:rPr lang="en-US" sz="2800" dirty="0">
                <a:solidFill>
                  <a:srgbClr val="AA04F9"/>
                </a:solidFill>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a:t>
            </a:r>
          </a:p>
        </p:txBody>
      </p:sp>
      <p:sp>
        <p:nvSpPr>
          <p:cNvPr id="5" name="Title 1">
            <a:extLst>
              <a:ext uri="{FF2B5EF4-FFF2-40B4-BE49-F238E27FC236}">
                <a16:creationId xmlns:a16="http://schemas.microsoft.com/office/drawing/2014/main" id="{F64C6983-72D4-5B1B-B0E4-CE7065248827}"/>
              </a:ext>
            </a:extLst>
          </p:cNvPr>
          <p:cNvSpPr>
            <a:spLocks noGrp="1"/>
          </p:cNvSpPr>
          <p:nvPr>
            <p:ph type="title"/>
          </p:nvPr>
        </p:nvSpPr>
        <p:spPr>
          <a:xfrm>
            <a:off x="388307" y="0"/>
            <a:ext cx="1383864" cy="777600"/>
          </a:xfrm>
        </p:spPr>
        <p:txBody>
          <a:bodyPr>
            <a:noAutofit/>
          </a:bodyPr>
          <a:lstStyle/>
          <a:p>
            <a:pPr algn="ctr">
              <a:spcBef>
                <a:spcPts val="700"/>
              </a:spcBef>
              <a:spcAft>
                <a:spcPts val="700"/>
              </a:spcAft>
            </a:pPr>
            <a:r>
              <a:rPr lang="en-ZA" sz="3200" b="1" dirty="0" smtClean="0">
                <a:latin typeface="Times New Roman" panose="02020603050405020304" pitchFamily="18" charset="0"/>
                <a:ea typeface="Times New Roman" panose="02020603050405020304" pitchFamily="18" charset="0"/>
                <a:cs typeface="Times New Roman" panose="02020603050405020304" pitchFamily="18" charset="0"/>
              </a:rPr>
              <a:t>input</a:t>
            </a:r>
            <a:endParaRPr lang="en-ZA" sz="3200" b="1"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1989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80D0DE-76E3-98F5-4688-715C8ECBD4B6}"/>
              </a:ext>
            </a:extLst>
          </p:cNvPr>
          <p:cNvSpPr/>
          <p:nvPr/>
        </p:nvSpPr>
        <p:spPr>
          <a:xfrm>
            <a:off x="1992427" y="4532958"/>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Rectangle 6">
            <a:extLst>
              <a:ext uri="{FF2B5EF4-FFF2-40B4-BE49-F238E27FC236}">
                <a16:creationId xmlns:a16="http://schemas.microsoft.com/office/drawing/2014/main" id="{F4E26D1F-723B-858E-7950-8A7D1549AB8F}"/>
              </a:ext>
            </a:extLst>
          </p:cNvPr>
          <p:cNvSpPr/>
          <p:nvPr/>
        </p:nvSpPr>
        <p:spPr>
          <a:xfrm>
            <a:off x="1984408" y="3622566"/>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Rectangle 2">
            <a:extLst>
              <a:ext uri="{FF2B5EF4-FFF2-40B4-BE49-F238E27FC236}">
                <a16:creationId xmlns:a16="http://schemas.microsoft.com/office/drawing/2014/main" id="{DA0FD745-092B-9EA8-BB63-BB93912A7C28}"/>
              </a:ext>
            </a:extLst>
          </p:cNvPr>
          <p:cNvSpPr/>
          <p:nvPr/>
        </p:nvSpPr>
        <p:spPr>
          <a:xfrm>
            <a:off x="1986013" y="2401760"/>
            <a:ext cx="8229600" cy="72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1986013" y="1244351"/>
            <a:ext cx="8229600" cy="5112000"/>
          </a:xfrm>
        </p:spPr>
        <p:txBody>
          <a:bodyPr>
            <a:normAutofit/>
          </a:bodyPr>
          <a:lstStyle/>
          <a:p>
            <a:pPr marL="0" indent="0" algn="just">
              <a:buNone/>
            </a:pPr>
            <a:r>
              <a:rPr lang="en-ZA" sz="1600" dirty="0">
                <a:latin typeface="Helvetica" panose="020B0604020202020204" pitchFamily="34" charset="0"/>
                <a:cs typeface="Helvetica" panose="020B0604020202020204" pitchFamily="34" charset="0"/>
              </a:rPr>
              <a:t>        </a:t>
            </a:r>
            <a:r>
              <a:rPr lang="en-GB" sz="1600" dirty="0">
                <a:latin typeface="Helvetica" panose="020B0604020202020204" pitchFamily="34" charset="0"/>
                <a:ea typeface="Times New Roman" panose="02020603050405020304" pitchFamily="18" charset="0"/>
                <a:cs typeface="Times New Roman" panose="02020603050405020304" pitchFamily="18" charset="0"/>
              </a:rPr>
              <a:t>Now you try! In the two exercise questions above, we saw the application of relational operators to the vector arrays. Now, let us consider two exercises that demonstrate the application of relational operators on matrix arrays. Consider the following two randomly generated integer matrices, </a:t>
            </a:r>
            <a:r>
              <a:rPr lang="en-ZA" sz="1600" dirty="0">
                <a:latin typeface="Consolas" panose="020B0609020204030204" pitchFamily="49" charset="0"/>
                <a:cs typeface="Helvetica" panose="020B0604020202020204" pitchFamily="34" charset="0"/>
              </a:rPr>
              <a:t>arr_3</a:t>
            </a:r>
            <a:r>
              <a:rPr lang="en-ZA" sz="1600" dirty="0">
                <a:latin typeface="Helvetica" panose="020B0604020202020204" pitchFamily="34" charset="0"/>
                <a:cs typeface="Helvetica" panose="020B0604020202020204" pitchFamily="34" charset="0"/>
              </a:rPr>
              <a:t> and </a:t>
            </a:r>
            <a:r>
              <a:rPr lang="en-ZA" sz="1600" dirty="0">
                <a:latin typeface="Consolas" panose="020B0609020204030204" pitchFamily="49" charset="0"/>
                <a:cs typeface="Helvetica" panose="020B0604020202020204" pitchFamily="34" charset="0"/>
              </a:rPr>
              <a:t>arr_4</a:t>
            </a:r>
            <a:r>
              <a:rPr lang="en-ZA" sz="1600" dirty="0">
                <a:latin typeface="Helvetica" panose="020B0604020202020204" pitchFamily="34" charset="0"/>
                <a:cs typeface="Helvetica" panose="020B0604020202020204" pitchFamily="34" charset="0"/>
              </a:rPr>
              <a:t>:</a:t>
            </a:r>
          </a:p>
          <a:p>
            <a:pPr marL="36195" indent="0">
              <a:lnSpc>
                <a:spcPts val="1400"/>
              </a:lnSpc>
              <a:spcBef>
                <a:spcPts val="700"/>
              </a:spcBef>
              <a:buNone/>
            </a:pPr>
            <a:endParaRPr lang="en-GB"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Bef>
                <a:spcPts val="700"/>
              </a:spcBef>
              <a:buNone/>
            </a:pPr>
            <a:r>
              <a:rPr lang="en-GB"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arr_3 = </a:t>
            </a:r>
            <a:r>
              <a:rPr lang="en-GB"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randi</a:t>
            </a:r>
            <a:r>
              <a:rPr lang="en-GB"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(50,[4 4])</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Aft>
                <a:spcPts val="700"/>
              </a:spcAft>
              <a:buNone/>
            </a:pPr>
            <a:r>
              <a:rPr lang="en-GB"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arr_4 = </a:t>
            </a:r>
            <a:r>
              <a:rPr lang="en-GB"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randi</a:t>
            </a:r>
            <a:r>
              <a:rPr lang="en-GB"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(50,[4 4])</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GB" sz="1600" dirty="0">
                <a:latin typeface="Helvetica" panose="020B0604020202020204" pitchFamily="34" charset="0"/>
                <a:ea typeface="Times New Roman" panose="02020603050405020304" pitchFamily="18" charset="0"/>
                <a:cs typeface="Times New Roman" panose="02020603050405020304" pitchFamily="18" charset="0"/>
              </a:rPr>
              <a:t>Which elements of </a:t>
            </a:r>
            <a:r>
              <a:rPr lang="en-GB" sz="1600" dirty="0">
                <a:latin typeface="Consolas" panose="020B0609020204030204" pitchFamily="49" charset="0"/>
                <a:ea typeface="Times New Roman" panose="02020603050405020304" pitchFamily="18" charset="0"/>
                <a:cs typeface="Times New Roman" panose="02020603050405020304" pitchFamily="18" charset="0"/>
              </a:rPr>
              <a:t>arr_3</a:t>
            </a:r>
            <a:r>
              <a:rPr lang="en-GB" sz="1600" dirty="0">
                <a:latin typeface="Helvetica" panose="020B0604020202020204" pitchFamily="34" charset="0"/>
                <a:ea typeface="Times New Roman" panose="02020603050405020304" pitchFamily="18" charset="0"/>
                <a:cs typeface="Times New Roman" panose="02020603050405020304" pitchFamily="18" charset="0"/>
              </a:rPr>
              <a:t> is less than their corresponding elements in </a:t>
            </a:r>
            <a:r>
              <a:rPr lang="en-GB" sz="1600" dirty="0">
                <a:latin typeface="Consolas" panose="020B0609020204030204" pitchFamily="49" charset="0"/>
                <a:ea typeface="Times New Roman" panose="02020603050405020304" pitchFamily="18" charset="0"/>
                <a:cs typeface="Times New Roman" panose="02020603050405020304" pitchFamily="18" charset="0"/>
              </a:rPr>
              <a:t>arr_4</a:t>
            </a:r>
            <a:r>
              <a:rPr lang="en-GB" sz="1600" dirty="0">
                <a:latin typeface="Helvetica" panose="020B0604020202020204" pitchFamily="34" charset="0"/>
                <a:ea typeface="Times New Roman" panose="02020603050405020304" pitchFamily="18" charset="0"/>
                <a:cs typeface="Times New Roman" panose="02020603050405020304" pitchFamily="18" charset="0"/>
              </a:rPr>
              <a:t>?</a:t>
            </a: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pPr>
            <a:r>
              <a:rPr lang="en-GB"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arr_3 &lt; arr_4</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GB" sz="1600" dirty="0">
                <a:latin typeface="Helvetica" panose="020B0604020202020204" pitchFamily="34" charset="0"/>
                <a:ea typeface="Times New Roman" panose="02020603050405020304" pitchFamily="18" charset="0"/>
                <a:cs typeface="Times New Roman" panose="02020603050405020304" pitchFamily="18" charset="0"/>
              </a:rPr>
              <a:t>Which elements of </a:t>
            </a:r>
            <a:r>
              <a:rPr lang="en-GB" sz="1600" dirty="0">
                <a:latin typeface="Consolas" panose="020B0609020204030204" pitchFamily="49" charset="0"/>
                <a:ea typeface="Times New Roman" panose="02020603050405020304" pitchFamily="18" charset="0"/>
                <a:cs typeface="Times New Roman" panose="02020603050405020304" pitchFamily="18" charset="0"/>
              </a:rPr>
              <a:t>arr_4</a:t>
            </a:r>
            <a:r>
              <a:rPr lang="en-GB" sz="1600" dirty="0">
                <a:latin typeface="Helvetica" panose="020B0604020202020204" pitchFamily="34" charset="0"/>
                <a:ea typeface="Times New Roman" panose="02020603050405020304" pitchFamily="18" charset="0"/>
                <a:cs typeface="Times New Roman" panose="02020603050405020304" pitchFamily="18" charset="0"/>
              </a:rPr>
              <a:t> is greater than or equal to </a:t>
            </a:r>
            <a:r>
              <a:rPr lang="en-GB" sz="1600" dirty="0">
                <a:latin typeface="Consolas" panose="020B0609020204030204" pitchFamily="49" charset="0"/>
                <a:ea typeface="Times New Roman" panose="02020603050405020304" pitchFamily="18" charset="0"/>
                <a:cs typeface="Times New Roman" panose="02020603050405020304" pitchFamily="18" charset="0"/>
              </a:rPr>
              <a:t>20</a:t>
            </a:r>
            <a:r>
              <a:rPr lang="en-GB" sz="1600" dirty="0">
                <a:latin typeface="Helvetica" panose="020B0604020202020204" pitchFamily="34" charset="0"/>
                <a:ea typeface="Times New Roman" panose="02020603050405020304" pitchFamily="18" charset="0"/>
                <a:cs typeface="Times New Roman" panose="02020603050405020304" pitchFamily="18" charset="0"/>
              </a:rPr>
              <a:t>?</a:t>
            </a: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pPr>
            <a:r>
              <a:rPr lang="en-GB"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arr_4 &gt;= 20</a:t>
            </a: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r>
              <a:rPr lang="en-GB" sz="1800" dirty="0">
                <a:latin typeface="Helvetica" panose="020B0604020202020204" pitchFamily="34" charset="0"/>
                <a:ea typeface="Times New Roman" panose="02020603050405020304" pitchFamily="18" charset="0"/>
                <a:cs typeface="Times New Roman" panose="02020603050405020304" pitchFamily="18" charset="0"/>
              </a:rPr>
              <a:t>Note: Relational operators can be applied to arrays of any order. We only covered the application of relational operators in the case of scalar, vector, and matrix arrays. Consult the documentation for the </a:t>
            </a:r>
            <a:r>
              <a:rPr lang="en-GB" sz="1800" dirty="0">
                <a:solidFill>
                  <a:srgbClr val="005FCE"/>
                </a:solidFill>
                <a:latin typeface="Helvetica" panose="020B0604020202020204" pitchFamily="34" charset="0"/>
                <a:ea typeface="Times New Roman" panose="02020603050405020304" pitchFamily="18" charset="0"/>
                <a:cs typeface="Times New Roman" panose="02020603050405020304" pitchFamily="18" charset="0"/>
                <a:hlinkClick r:id="rId2"/>
              </a:rPr>
              <a:t>Array Comparison with Relational Operators</a:t>
            </a:r>
            <a:r>
              <a:rPr lang="en-GB" sz="1800" dirty="0">
                <a:latin typeface="Helvetica" panose="020B0604020202020204" pitchFamily="34" charset="0"/>
                <a:ea typeface="Times New Roman" panose="02020603050405020304" pitchFamily="18" charset="0"/>
                <a:cs typeface="Times New Roman" panose="02020603050405020304" pitchFamily="18" charset="0"/>
              </a:rPr>
              <a:t> for more information.</a:t>
            </a:r>
            <a:endParaRPr lang="en-ZA" sz="1800" dirty="0">
              <a:latin typeface="Consolas" panose="020B0609020204030204" pitchFamily="49" charset="0"/>
              <a:cs typeface="Helvetica" panose="020B0604020202020204" pitchFamily="34" charset="0"/>
            </a:endParaRPr>
          </a:p>
        </p:txBody>
      </p:sp>
      <p:pic>
        <p:nvPicPr>
          <p:cNvPr id="13" name="Untitled">
            <a:extLst>
              <a:ext uri="{FF2B5EF4-FFF2-40B4-BE49-F238E27FC236}">
                <a16:creationId xmlns:a16="http://schemas.microsoft.com/office/drawing/2014/main" id="{A47A83CE-6629-EB85-885E-AA1D553F782E}"/>
              </a:ext>
            </a:extLst>
          </p:cNvPr>
          <p:cNvPicPr>
            <a:picLocks noChangeAspect="1"/>
          </p:cNvPicPr>
          <p:nvPr/>
        </p:nvPicPr>
        <p:blipFill>
          <a:blip r:embed="rId3"/>
          <a:stretch>
            <a:fillRect/>
          </a:stretch>
        </p:blipFill>
        <p:spPr>
          <a:xfrm>
            <a:off x="2024013" y="927731"/>
            <a:ext cx="567000" cy="540000"/>
          </a:xfrm>
          <a:prstGeom prst="rect">
            <a:avLst/>
          </a:prstGeom>
        </p:spPr>
      </p:pic>
      <p:sp>
        <p:nvSpPr>
          <p:cNvPr id="14" name="Title 1">
            <a:extLst>
              <a:ext uri="{FF2B5EF4-FFF2-40B4-BE49-F238E27FC236}">
                <a16:creationId xmlns:a16="http://schemas.microsoft.com/office/drawing/2014/main" id="{F64C6983-72D4-5B1B-B0E4-CE7065248827}"/>
              </a:ext>
            </a:extLst>
          </p:cNvPr>
          <p:cNvSpPr txBox="1">
            <a:spLocks/>
          </p:cNvSpPr>
          <p:nvPr/>
        </p:nvSpPr>
        <p:spPr>
          <a:xfrm>
            <a:off x="0" y="105766"/>
            <a:ext cx="4575579" cy="777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700"/>
              </a:spcBef>
              <a:spcAft>
                <a:spcPts val="700"/>
              </a:spcAft>
            </a:pPr>
            <a:r>
              <a:rPr lang="en-GB" sz="3200" b="1" dirty="0" smtClean="0">
                <a:latin typeface="Times New Roman" panose="02020603050405020304" pitchFamily="18" charset="0"/>
                <a:ea typeface="Times New Roman" panose="02020603050405020304" pitchFamily="18" charset="0"/>
                <a:cs typeface="Times New Roman" panose="02020603050405020304" pitchFamily="18" charset="0"/>
              </a:rPr>
              <a:t>Relational Operators</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5" name="Straight Connector 14"/>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06476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1984408" y="1244351"/>
            <a:ext cx="8229600" cy="5112000"/>
          </a:xfrm>
        </p:spPr>
        <p:txBody>
          <a:bodyPr>
            <a:normAutofit/>
          </a:bodyPr>
          <a:lstStyle/>
          <a:p>
            <a:pPr marL="0" indent="0" algn="just">
              <a:lnSpc>
                <a:spcPct val="107000"/>
              </a:lnSpc>
              <a:spcBef>
                <a:spcPts val="1050"/>
              </a:spcBef>
              <a:spcAft>
                <a:spcPts val="1050"/>
              </a:spcAft>
              <a:buNone/>
            </a:pPr>
            <a:r>
              <a:rPr lang="en-GB" sz="1600" dirty="0">
                <a:latin typeface="Helvetica" panose="020B0604020202020204" pitchFamily="34" charset="0"/>
                <a:ea typeface="Times New Roman" panose="02020603050405020304" pitchFamily="18" charset="0"/>
                <a:cs typeface="Times New Roman" panose="02020603050405020304" pitchFamily="18" charset="0"/>
              </a:rPr>
              <a:t>Logical operators are used to </a:t>
            </a:r>
            <a:r>
              <a:rPr lang="en-GB" sz="1600" b="1" dirty="0">
                <a:latin typeface="Helvetica" panose="020B0604020202020204" pitchFamily="34" charset="0"/>
                <a:ea typeface="Times New Roman" panose="02020603050405020304" pitchFamily="18" charset="0"/>
                <a:cs typeface="Times New Roman" panose="02020603050405020304" pitchFamily="18" charset="0"/>
              </a:rPr>
              <a:t>compare two statements</a:t>
            </a:r>
            <a:r>
              <a:rPr lang="en-GB" sz="1600" dirty="0">
                <a:latin typeface="Helvetica" panose="020B0604020202020204" pitchFamily="34" charset="0"/>
                <a:ea typeface="Times New Roman" panose="02020603050405020304" pitchFamily="18" charset="0"/>
                <a:cs typeface="Times New Roman" panose="02020603050405020304" pitchFamily="18" charset="0"/>
              </a:rPr>
              <a:t> to determine if the condition is true or false. As with relational operators, the outcome of a comparison using a logical operator will be of type logical, which can only take on a value of 1 (when true) and 0 (when false). The following table has the basic logical operators you'll need for programming:</a:t>
            </a:r>
          </a:p>
          <a:p>
            <a:pPr marL="0" indent="0" algn="just">
              <a:lnSpc>
                <a:spcPct val="107000"/>
              </a:lnSpc>
              <a:spcBef>
                <a:spcPts val="1050"/>
              </a:spcBef>
              <a:spcAft>
                <a:spcPts val="1050"/>
              </a:spcAft>
              <a:buNone/>
            </a:pPr>
            <a:endParaRPr lang="en-GB"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GB"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GB"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GB"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GB"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GB" sz="1600" dirty="0">
                <a:latin typeface="Helvetica" panose="020B0604020202020204" pitchFamily="34" charset="0"/>
                <a:ea typeface="Times New Roman" panose="02020603050405020304" pitchFamily="18" charset="0"/>
                <a:cs typeface="Times New Roman" panose="02020603050405020304" pitchFamily="18" charset="0"/>
              </a:rPr>
              <a:t>These operators can be applied to scalars and arrays of higher orders/dimensions. </a:t>
            </a: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p:txBody>
      </p:sp>
      <p:pic>
        <p:nvPicPr>
          <p:cNvPr id="10" name="Picture 9" descr="Graphical user interface, text, application, email">
            <a:extLst>
              <a:ext uri="{FF2B5EF4-FFF2-40B4-BE49-F238E27FC236}">
                <a16:creationId xmlns:a16="http://schemas.microsoft.com/office/drawing/2014/main" id="{61472926-8ADB-5DE4-6126-FA19C7435A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428" y="2957539"/>
            <a:ext cx="8017144" cy="2232000"/>
          </a:xfrm>
          <a:prstGeom prst="rect">
            <a:avLst/>
          </a:prstGeom>
        </p:spPr>
      </p:pic>
      <p:sp>
        <p:nvSpPr>
          <p:cNvPr id="9" name="Title 1">
            <a:extLst>
              <a:ext uri="{FF2B5EF4-FFF2-40B4-BE49-F238E27FC236}">
                <a16:creationId xmlns:a16="http://schemas.microsoft.com/office/drawing/2014/main" id="{F64C6983-72D4-5B1B-B0E4-CE7065248827}"/>
              </a:ext>
            </a:extLst>
          </p:cNvPr>
          <p:cNvSpPr txBox="1">
            <a:spLocks/>
          </p:cNvSpPr>
          <p:nvPr/>
        </p:nvSpPr>
        <p:spPr>
          <a:xfrm>
            <a:off x="0" y="105766"/>
            <a:ext cx="4575579" cy="777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700"/>
              </a:spcBef>
              <a:spcAft>
                <a:spcPts val="700"/>
              </a:spcAft>
            </a:pPr>
            <a:r>
              <a:rPr lang="en-GB" sz="3200" b="1" dirty="0" smtClean="0">
                <a:latin typeface="Times New Roman" panose="02020603050405020304" pitchFamily="18" charset="0"/>
                <a:ea typeface="Times New Roman" panose="02020603050405020304" pitchFamily="18" charset="0"/>
                <a:cs typeface="Times New Roman" panose="02020603050405020304" pitchFamily="18" charset="0"/>
              </a:rPr>
              <a:t>Logical Operators</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2" name="Straight Connector 11"/>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80095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80D0DE-76E3-98F5-4688-715C8ECBD4B6}"/>
              </a:ext>
            </a:extLst>
          </p:cNvPr>
          <p:cNvSpPr/>
          <p:nvPr/>
        </p:nvSpPr>
        <p:spPr>
          <a:xfrm>
            <a:off x="1992427" y="5232128"/>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Rectangle 6">
            <a:extLst>
              <a:ext uri="{FF2B5EF4-FFF2-40B4-BE49-F238E27FC236}">
                <a16:creationId xmlns:a16="http://schemas.microsoft.com/office/drawing/2014/main" id="{F4E26D1F-723B-858E-7950-8A7D1549AB8F}"/>
              </a:ext>
            </a:extLst>
          </p:cNvPr>
          <p:cNvSpPr/>
          <p:nvPr/>
        </p:nvSpPr>
        <p:spPr>
          <a:xfrm>
            <a:off x="1984408" y="3842719"/>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Rectangle 2">
            <a:extLst>
              <a:ext uri="{FF2B5EF4-FFF2-40B4-BE49-F238E27FC236}">
                <a16:creationId xmlns:a16="http://schemas.microsoft.com/office/drawing/2014/main" id="{DA0FD745-092B-9EA8-BB63-BB93912A7C28}"/>
              </a:ext>
            </a:extLst>
          </p:cNvPr>
          <p:cNvSpPr/>
          <p:nvPr/>
        </p:nvSpPr>
        <p:spPr>
          <a:xfrm>
            <a:off x="1986013" y="1837597"/>
            <a:ext cx="8229600" cy="108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3</a:t>
            </a:r>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1984408" y="1244351"/>
            <a:ext cx="8229600" cy="5112000"/>
          </a:xfrm>
        </p:spPr>
        <p:txBody>
          <a:bodyPr>
            <a:normAutofit lnSpcReduction="10000"/>
          </a:bodyPr>
          <a:lstStyle/>
          <a:p>
            <a:pPr marL="0" indent="0">
              <a:lnSpc>
                <a:spcPct val="107000"/>
              </a:lnSpc>
              <a:spcBef>
                <a:spcPts val="1050"/>
              </a:spcBef>
              <a:spcAft>
                <a:spcPts val="1050"/>
              </a:spcAft>
              <a:buNone/>
            </a:pPr>
            <a:r>
              <a:rPr lang="en-GB" sz="1600" dirty="0">
                <a:latin typeface="Helvetica" panose="020B0604020202020204" pitchFamily="34" charset="0"/>
                <a:ea typeface="Times New Roman" panose="02020603050405020304" pitchFamily="18" charset="0"/>
                <a:cs typeface="Times New Roman" panose="02020603050405020304" pitchFamily="18" charset="0"/>
              </a:rPr>
              <a:t>Let us consider the above-mentioned operators to </a:t>
            </a:r>
            <a:r>
              <a:rPr lang="en-GB" sz="1600" dirty="0">
                <a:latin typeface="Consolas" panose="020B0609020204030204" pitchFamily="49" charset="0"/>
                <a:ea typeface="Times New Roman" panose="02020603050405020304" pitchFamily="18" charset="0"/>
                <a:cs typeface="Times New Roman" panose="02020603050405020304" pitchFamily="18" charset="0"/>
              </a:rPr>
              <a:t>logical_1</a:t>
            </a:r>
            <a:r>
              <a:rPr lang="en-GB" sz="1600" dirty="0">
                <a:latin typeface="Helvetica" panose="020B0604020202020204" pitchFamily="34" charset="0"/>
                <a:ea typeface="Times New Roman" panose="02020603050405020304" pitchFamily="18" charset="0"/>
                <a:cs typeface="Times New Roman" panose="02020603050405020304" pitchFamily="18" charset="0"/>
              </a:rPr>
              <a:t> and </a:t>
            </a:r>
            <a:r>
              <a:rPr lang="en-GB" sz="1600" dirty="0">
                <a:latin typeface="Consolas" panose="020B0609020204030204" pitchFamily="49" charset="0"/>
                <a:ea typeface="Times New Roman" panose="02020603050405020304" pitchFamily="18" charset="0"/>
                <a:cs typeface="Times New Roman" panose="02020603050405020304" pitchFamily="18" charset="0"/>
              </a:rPr>
              <a:t>logical_2</a:t>
            </a:r>
            <a:r>
              <a:rPr lang="en-GB" sz="1600" dirty="0">
                <a:latin typeface="Helvetica" panose="020B0604020202020204" pitchFamily="34" charset="0"/>
                <a:ea typeface="Times New Roman" panose="02020603050405020304" pitchFamily="18" charset="0"/>
                <a:cs typeface="Times New Roman" panose="02020603050405020304" pitchFamily="18" charset="0"/>
              </a:rPr>
              <a:t> as defined below: </a:t>
            </a: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34925" indent="0">
              <a:lnSpc>
                <a:spcPts val="1400"/>
              </a:lnSpc>
              <a:spcBef>
                <a:spcPts val="700"/>
              </a:spcBef>
              <a:buNone/>
              <a:tabLst>
                <a:tab pos="87313" algn="l"/>
              </a:tabLst>
            </a:pPr>
            <a:r>
              <a:rPr lang="en-GB"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logical_1 = true;</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34925" indent="52388">
              <a:lnSpc>
                <a:spcPts val="1400"/>
              </a:lnSpc>
              <a:buNone/>
            </a:pPr>
            <a:r>
              <a:rPr lang="en-GB"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logical_2 = false;</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34925" indent="52388">
              <a:lnSpc>
                <a:spcPts val="1400"/>
              </a:lnSpc>
              <a:spcAft>
                <a:spcPts val="700"/>
              </a:spcAft>
              <a:buNone/>
            </a:pPr>
            <a:r>
              <a:rPr lang="en-GB"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logical_1 &amp; logical_2</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0" indent="182563">
              <a:lnSpc>
                <a:spcPct val="107000"/>
              </a:lnSpc>
              <a:buNone/>
            </a:pPr>
            <a:r>
              <a:rPr lang="en-GB" sz="1400" dirty="0" err="1">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ans</a:t>
            </a:r>
            <a:r>
              <a:rPr lang="en-GB" sz="14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 = </a:t>
            </a:r>
            <a:r>
              <a:rPr lang="en-GB" sz="1400" i="1" dirty="0">
                <a:solidFill>
                  <a:srgbClr val="B3B3B3"/>
                </a:solidFill>
                <a:latin typeface="Consolas" panose="020B0609020204030204" pitchFamily="49" charset="0"/>
                <a:ea typeface="Times New Roman" panose="02020603050405020304" pitchFamily="18" charset="0"/>
                <a:cs typeface="Times New Roman" panose="02020603050405020304" pitchFamily="18" charset="0"/>
              </a:rPr>
              <a:t>logical</a:t>
            </a:r>
            <a:endParaRPr lang="en-ZA" sz="14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buNone/>
            </a:pPr>
            <a:r>
              <a:rPr lang="en-GB" sz="14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    0</a:t>
            </a:r>
          </a:p>
          <a:p>
            <a:pPr marL="0" indent="0">
              <a:lnSpc>
                <a:spcPct val="107000"/>
              </a:lnSpc>
              <a:buNone/>
            </a:pPr>
            <a:endParaRPr lang="en-ZA" sz="1400" dirty="0">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pPr>
            <a:r>
              <a:rPr lang="en-GB"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logical_1 | logical_2</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buNone/>
              <a:tabLst>
                <a:tab pos="182563" algn="l"/>
              </a:tabLst>
            </a:pPr>
            <a:r>
              <a:rPr lang="en-GB"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	</a:t>
            </a:r>
            <a:r>
              <a:rPr lang="en-GB" sz="1400" dirty="0" err="1">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ans</a:t>
            </a:r>
            <a:r>
              <a:rPr lang="en-GB" sz="14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 = </a:t>
            </a:r>
            <a:r>
              <a:rPr lang="en-GB" sz="1400" i="1" dirty="0">
                <a:solidFill>
                  <a:srgbClr val="B3B3B3"/>
                </a:solidFill>
                <a:latin typeface="Consolas" panose="020B0609020204030204" pitchFamily="49" charset="0"/>
                <a:ea typeface="Times New Roman" panose="02020603050405020304" pitchFamily="18" charset="0"/>
                <a:cs typeface="Times New Roman" panose="02020603050405020304" pitchFamily="18" charset="0"/>
              </a:rPr>
              <a:t>logical</a:t>
            </a:r>
            <a:endParaRPr lang="en-ZA" sz="14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buNone/>
            </a:pPr>
            <a:r>
              <a:rPr lang="en-GB" sz="14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    1</a:t>
            </a:r>
            <a:endParaRPr lang="en-ZA" sz="1400" dirty="0">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pPr>
            <a:endParaRPr lang="en-GB"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pPr>
            <a:r>
              <a:rPr lang="en-GB"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~logical_1</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buNone/>
              <a:tabLst>
                <a:tab pos="182563" algn="l"/>
              </a:tabLst>
            </a:pPr>
            <a:r>
              <a:rPr lang="en-GB" sz="14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	</a:t>
            </a:r>
            <a:r>
              <a:rPr lang="en-GB" sz="1400" dirty="0" err="1">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ans</a:t>
            </a:r>
            <a:r>
              <a:rPr lang="en-GB" sz="14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 = </a:t>
            </a:r>
            <a:r>
              <a:rPr lang="en-GB" sz="1400" i="1" dirty="0">
                <a:solidFill>
                  <a:srgbClr val="B3B3B3"/>
                </a:solidFill>
                <a:latin typeface="Consolas" panose="020B0609020204030204" pitchFamily="49" charset="0"/>
                <a:ea typeface="Times New Roman" panose="02020603050405020304" pitchFamily="18" charset="0"/>
                <a:cs typeface="Times New Roman" panose="02020603050405020304" pitchFamily="18" charset="0"/>
              </a:rPr>
              <a:t>logical</a:t>
            </a:r>
            <a:endParaRPr lang="en-ZA" sz="14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buNone/>
            </a:pPr>
            <a:r>
              <a:rPr lang="en-GB" sz="14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    0</a:t>
            </a:r>
            <a:endParaRPr lang="en-ZA" sz="1400" dirty="0">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F64C6983-72D4-5B1B-B0E4-CE7065248827}"/>
              </a:ext>
            </a:extLst>
          </p:cNvPr>
          <p:cNvSpPr txBox="1">
            <a:spLocks/>
          </p:cNvSpPr>
          <p:nvPr/>
        </p:nvSpPr>
        <p:spPr>
          <a:xfrm>
            <a:off x="0" y="105766"/>
            <a:ext cx="4575579" cy="777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700"/>
              </a:spcBef>
              <a:spcAft>
                <a:spcPts val="700"/>
              </a:spcAft>
            </a:pPr>
            <a:r>
              <a:rPr lang="en-GB" sz="3200" b="1" dirty="0" smtClean="0">
                <a:latin typeface="Times New Roman" panose="02020603050405020304" pitchFamily="18" charset="0"/>
                <a:ea typeface="Times New Roman" panose="02020603050405020304" pitchFamily="18" charset="0"/>
                <a:cs typeface="Times New Roman" panose="02020603050405020304" pitchFamily="18" charset="0"/>
              </a:rPr>
              <a:t>Logical Operators</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3" name="Straight Connector 12"/>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39170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80D0DE-76E3-98F5-4688-715C8ECBD4B6}"/>
              </a:ext>
            </a:extLst>
          </p:cNvPr>
          <p:cNvSpPr/>
          <p:nvPr/>
        </p:nvSpPr>
        <p:spPr>
          <a:xfrm>
            <a:off x="1992427" y="4900873"/>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Rectangle 6">
            <a:extLst>
              <a:ext uri="{FF2B5EF4-FFF2-40B4-BE49-F238E27FC236}">
                <a16:creationId xmlns:a16="http://schemas.microsoft.com/office/drawing/2014/main" id="{F4E26D1F-723B-858E-7950-8A7D1549AB8F}"/>
              </a:ext>
            </a:extLst>
          </p:cNvPr>
          <p:cNvSpPr/>
          <p:nvPr/>
        </p:nvSpPr>
        <p:spPr>
          <a:xfrm>
            <a:off x="1984408" y="3533279"/>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Rectangle 2">
            <a:extLst>
              <a:ext uri="{FF2B5EF4-FFF2-40B4-BE49-F238E27FC236}">
                <a16:creationId xmlns:a16="http://schemas.microsoft.com/office/drawing/2014/main" id="{DA0FD745-092B-9EA8-BB63-BB93912A7C28}"/>
              </a:ext>
            </a:extLst>
          </p:cNvPr>
          <p:cNvSpPr/>
          <p:nvPr/>
        </p:nvSpPr>
        <p:spPr>
          <a:xfrm>
            <a:off x="1986013" y="2117552"/>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1984409" y="1244351"/>
            <a:ext cx="8237619" cy="5112000"/>
          </a:xfrm>
        </p:spPr>
        <p:txBody>
          <a:bodyPr>
            <a:normAutofit fontScale="70000" lnSpcReduction="20000"/>
          </a:bodyPr>
          <a:lstStyle/>
          <a:p>
            <a:pPr marL="0" indent="0">
              <a:lnSpc>
                <a:spcPct val="107000"/>
              </a:lnSpc>
              <a:spcBef>
                <a:spcPts val="1050"/>
              </a:spcBef>
              <a:spcAft>
                <a:spcPts val="1050"/>
              </a:spcAft>
              <a:buNone/>
            </a:pPr>
            <a:r>
              <a:rPr lang="en-GB" sz="2300" dirty="0">
                <a:latin typeface="Helvetica" panose="020B0604020202020204" pitchFamily="34" charset="0"/>
                <a:ea typeface="Times New Roman" panose="02020603050405020304" pitchFamily="18" charset="0"/>
                <a:cs typeface="Times New Roman" panose="02020603050405020304" pitchFamily="18" charset="0"/>
              </a:rPr>
              <a:t>In a similar way, we can apply logical operators on logical arrays, of any order. Recall the logical arrays we computed in the previous subsection, </a:t>
            </a:r>
            <a:r>
              <a:rPr lang="en-GB" sz="2300" dirty="0">
                <a:latin typeface="Consolas" panose="020B0609020204030204" pitchFamily="49" charset="0"/>
                <a:ea typeface="Times New Roman" panose="02020603050405020304" pitchFamily="18" charset="0"/>
                <a:cs typeface="Times New Roman" panose="02020603050405020304" pitchFamily="18" charset="0"/>
              </a:rPr>
              <a:t>log_arr_1</a:t>
            </a:r>
            <a:r>
              <a:rPr lang="en-GB" sz="2300" dirty="0">
                <a:latin typeface="Helvetica" panose="020B0604020202020204" pitchFamily="34" charset="0"/>
                <a:ea typeface="Times New Roman" panose="02020603050405020304" pitchFamily="18" charset="0"/>
                <a:cs typeface="Times New Roman" panose="02020603050405020304" pitchFamily="18" charset="0"/>
              </a:rPr>
              <a:t> and </a:t>
            </a:r>
            <a:r>
              <a:rPr lang="en-GB" sz="2300" dirty="0">
                <a:latin typeface="Consolas" panose="020B0609020204030204" pitchFamily="49" charset="0"/>
                <a:ea typeface="Times New Roman" panose="02020603050405020304" pitchFamily="18" charset="0"/>
                <a:cs typeface="Times New Roman" panose="02020603050405020304" pitchFamily="18" charset="0"/>
              </a:rPr>
              <a:t>log_arr_2</a:t>
            </a:r>
            <a:r>
              <a:rPr lang="en-GB" sz="2300" dirty="0">
                <a:latin typeface="Helvetica" panose="020B0604020202020204" pitchFamily="34" charset="0"/>
                <a:ea typeface="Times New Roman" panose="02020603050405020304" pitchFamily="18" charset="0"/>
                <a:cs typeface="Times New Roman" panose="02020603050405020304" pitchFamily="18" charset="0"/>
              </a:rPr>
              <a:t>, let us apply the </a:t>
            </a:r>
            <a:r>
              <a:rPr lang="en-GB" sz="2300" dirty="0">
                <a:latin typeface="Consolas" panose="020B0609020204030204" pitchFamily="49" charset="0"/>
                <a:ea typeface="Times New Roman" panose="02020603050405020304" pitchFamily="18" charset="0"/>
                <a:cs typeface="Times New Roman" panose="02020603050405020304" pitchFamily="18" charset="0"/>
              </a:rPr>
              <a:t>&amp;</a:t>
            </a:r>
            <a:r>
              <a:rPr lang="en-GB" sz="2300" dirty="0">
                <a:latin typeface="Helvetica" panose="020B0604020202020204" pitchFamily="34" charset="0"/>
                <a:ea typeface="Times New Roman" panose="02020603050405020304" pitchFamily="18" charset="0"/>
                <a:cs typeface="Times New Roman" panose="02020603050405020304" pitchFamily="18" charset="0"/>
              </a:rPr>
              <a:t> operator to them.</a:t>
            </a:r>
          </a:p>
          <a:p>
            <a:pPr marL="0" indent="0">
              <a:lnSpc>
                <a:spcPct val="107000"/>
              </a:lnSpc>
              <a:spcBef>
                <a:spcPts val="1050"/>
              </a:spcBef>
              <a:spcAft>
                <a:spcPts val="1050"/>
              </a:spcAft>
              <a:buNone/>
            </a:pPr>
            <a:r>
              <a:rPr lang="en-GB" sz="2300" dirty="0">
                <a:latin typeface="Consolas" panose="020B0609020204030204" pitchFamily="49" charset="0"/>
                <a:ea typeface="Times New Roman" panose="02020603050405020304" pitchFamily="18" charset="0"/>
                <a:cs typeface="Times New Roman" panose="02020603050405020304" pitchFamily="18" charset="0"/>
              </a:rPr>
              <a:t>logical_arr_1</a:t>
            </a:r>
          </a:p>
          <a:p>
            <a:pPr marL="0" indent="0">
              <a:lnSpc>
                <a:spcPct val="107000"/>
              </a:lnSpc>
              <a:spcBef>
                <a:spcPts val="1050"/>
              </a:spcBef>
              <a:spcAft>
                <a:spcPts val="1050"/>
              </a:spcAft>
              <a:buNone/>
              <a:tabLst>
                <a:tab pos="87313" algn="l"/>
              </a:tabLst>
            </a:pPr>
            <a:r>
              <a:rPr lang="en-GB" sz="1800" dirty="0">
                <a:latin typeface="Consolas" panose="020B0609020204030204" pitchFamily="49" charset="0"/>
                <a:ea typeface="Times New Roman" panose="02020603050405020304" pitchFamily="18" charset="0"/>
                <a:cs typeface="Times New Roman" panose="02020603050405020304" pitchFamily="18" charset="0"/>
              </a:rPr>
              <a:t>	logical_arr_1 = </a:t>
            </a:r>
            <a:r>
              <a:rPr lang="en-GB" sz="1800" dirty="0">
                <a:solidFill>
                  <a:schemeClr val="bg1">
                    <a:lumMod val="65000"/>
                  </a:schemeClr>
                </a:solidFill>
                <a:latin typeface="Consolas" panose="020B0609020204030204" pitchFamily="49" charset="0"/>
                <a:ea typeface="Times New Roman" panose="02020603050405020304" pitchFamily="18" charset="0"/>
                <a:cs typeface="Times New Roman" panose="02020603050405020304" pitchFamily="18" charset="0"/>
              </a:rPr>
              <a:t>1×10 logical array</a:t>
            </a:r>
          </a:p>
          <a:p>
            <a:pPr marL="0" indent="0">
              <a:lnSpc>
                <a:spcPct val="107000"/>
              </a:lnSpc>
              <a:spcBef>
                <a:spcPts val="1050"/>
              </a:spcBef>
              <a:spcAft>
                <a:spcPts val="1050"/>
              </a:spcAft>
              <a:buNone/>
            </a:pPr>
            <a:r>
              <a:rPr lang="en-GB" sz="1800" dirty="0">
                <a:latin typeface="Consolas" panose="020B0609020204030204" pitchFamily="49" charset="0"/>
                <a:ea typeface="Times New Roman" panose="02020603050405020304" pitchFamily="18" charset="0"/>
                <a:cs typeface="Times New Roman" panose="02020603050405020304" pitchFamily="18" charset="0"/>
              </a:rPr>
              <a:t>   1   1   0   0   1   0   1   0   1   1</a:t>
            </a:r>
          </a:p>
          <a:p>
            <a:pPr marL="0" indent="0">
              <a:lnSpc>
                <a:spcPct val="107000"/>
              </a:lnSpc>
              <a:spcBef>
                <a:spcPts val="1050"/>
              </a:spcBef>
              <a:spcAft>
                <a:spcPts val="1050"/>
              </a:spcAft>
              <a:buNone/>
            </a:pPr>
            <a:r>
              <a:rPr lang="en-GB" sz="2300" dirty="0">
                <a:latin typeface="Consolas" panose="020B0609020204030204" pitchFamily="49" charset="0"/>
                <a:ea typeface="Times New Roman" panose="02020603050405020304" pitchFamily="18" charset="0"/>
                <a:cs typeface="Times New Roman" panose="02020603050405020304" pitchFamily="18" charset="0"/>
              </a:rPr>
              <a:t>logical_arr_2</a:t>
            </a:r>
          </a:p>
          <a:p>
            <a:pPr marL="0" indent="0">
              <a:lnSpc>
                <a:spcPct val="107000"/>
              </a:lnSpc>
              <a:spcBef>
                <a:spcPts val="1050"/>
              </a:spcBef>
              <a:spcAft>
                <a:spcPts val="1050"/>
              </a:spcAft>
              <a:buNone/>
              <a:tabLst>
                <a:tab pos="87313" algn="l"/>
              </a:tabLst>
            </a:pPr>
            <a:r>
              <a:rPr lang="en-GB" sz="1800" dirty="0">
                <a:latin typeface="Consolas" panose="020B0609020204030204" pitchFamily="49" charset="0"/>
                <a:ea typeface="Times New Roman" panose="02020603050405020304" pitchFamily="18" charset="0"/>
                <a:cs typeface="Times New Roman" panose="02020603050405020304" pitchFamily="18" charset="0"/>
              </a:rPr>
              <a:t>	logical_arr_2 = </a:t>
            </a:r>
            <a:r>
              <a:rPr lang="en-GB" sz="1800" dirty="0">
                <a:solidFill>
                  <a:schemeClr val="bg1">
                    <a:lumMod val="65000"/>
                  </a:schemeClr>
                </a:solidFill>
                <a:latin typeface="Consolas" panose="020B0609020204030204" pitchFamily="49" charset="0"/>
                <a:ea typeface="Times New Roman" panose="02020603050405020304" pitchFamily="18" charset="0"/>
                <a:cs typeface="Times New Roman" panose="02020603050405020304" pitchFamily="18" charset="0"/>
              </a:rPr>
              <a:t>1×10 logical array</a:t>
            </a:r>
          </a:p>
          <a:p>
            <a:pPr marL="0" indent="0">
              <a:lnSpc>
                <a:spcPct val="107000"/>
              </a:lnSpc>
              <a:spcBef>
                <a:spcPts val="1050"/>
              </a:spcBef>
              <a:spcAft>
                <a:spcPts val="1050"/>
              </a:spcAft>
              <a:buNone/>
            </a:pPr>
            <a:r>
              <a:rPr lang="en-GB" sz="1800" dirty="0">
                <a:latin typeface="Consolas" panose="020B0609020204030204" pitchFamily="49" charset="0"/>
                <a:ea typeface="Times New Roman" panose="02020603050405020304" pitchFamily="18" charset="0"/>
                <a:cs typeface="Times New Roman" panose="02020603050405020304" pitchFamily="18" charset="0"/>
              </a:rPr>
              <a:t>   1   1   0   0   0   0   0   0   0   0</a:t>
            </a:r>
          </a:p>
          <a:p>
            <a:pPr marL="0" indent="0">
              <a:lnSpc>
                <a:spcPct val="107000"/>
              </a:lnSpc>
              <a:spcBef>
                <a:spcPts val="1050"/>
              </a:spcBef>
              <a:spcAft>
                <a:spcPts val="1050"/>
              </a:spcAft>
              <a:buNone/>
            </a:pPr>
            <a:r>
              <a:rPr lang="en-GB" sz="2300" dirty="0">
                <a:latin typeface="Consolas" panose="020B0609020204030204" pitchFamily="49" charset="0"/>
                <a:ea typeface="Times New Roman" panose="02020603050405020304" pitchFamily="18" charset="0"/>
                <a:cs typeface="Times New Roman" panose="02020603050405020304" pitchFamily="18" charset="0"/>
              </a:rPr>
              <a:t>logical_arr_1 &amp; logical_arr_2</a:t>
            </a:r>
          </a:p>
          <a:p>
            <a:pPr marL="0" indent="0">
              <a:lnSpc>
                <a:spcPct val="107000"/>
              </a:lnSpc>
              <a:spcBef>
                <a:spcPts val="1050"/>
              </a:spcBef>
              <a:spcAft>
                <a:spcPts val="1050"/>
              </a:spcAft>
              <a:buNone/>
              <a:tabLst>
                <a:tab pos="87313" algn="l"/>
              </a:tabLst>
            </a:pPr>
            <a:r>
              <a:rPr lang="en-GB" sz="1800" dirty="0">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latin typeface="Consolas" panose="020B0609020204030204" pitchFamily="49" charset="0"/>
                <a:ea typeface="Times New Roman" panose="02020603050405020304" pitchFamily="18" charset="0"/>
                <a:cs typeface="Times New Roman" panose="02020603050405020304" pitchFamily="18" charset="0"/>
              </a:rPr>
              <a:t>ans</a:t>
            </a:r>
            <a:r>
              <a:rPr lang="en-GB" sz="1800" dirty="0">
                <a:latin typeface="Consolas" panose="020B0609020204030204" pitchFamily="49" charset="0"/>
                <a:ea typeface="Times New Roman" panose="02020603050405020304" pitchFamily="18" charset="0"/>
                <a:cs typeface="Times New Roman" panose="02020603050405020304" pitchFamily="18" charset="0"/>
              </a:rPr>
              <a:t> = </a:t>
            </a:r>
            <a:r>
              <a:rPr lang="en-GB" sz="1800" dirty="0">
                <a:solidFill>
                  <a:schemeClr val="bg1">
                    <a:lumMod val="65000"/>
                  </a:schemeClr>
                </a:solidFill>
                <a:latin typeface="Consolas" panose="020B0609020204030204" pitchFamily="49" charset="0"/>
                <a:ea typeface="Times New Roman" panose="02020603050405020304" pitchFamily="18" charset="0"/>
                <a:cs typeface="Times New Roman" panose="02020603050405020304" pitchFamily="18" charset="0"/>
              </a:rPr>
              <a:t>1×10 logical array</a:t>
            </a:r>
          </a:p>
          <a:p>
            <a:pPr marL="0" indent="0">
              <a:lnSpc>
                <a:spcPct val="107000"/>
              </a:lnSpc>
              <a:spcBef>
                <a:spcPts val="1050"/>
              </a:spcBef>
              <a:spcAft>
                <a:spcPts val="1050"/>
              </a:spcAft>
              <a:buNone/>
            </a:pPr>
            <a:r>
              <a:rPr lang="en-GB" sz="1800" dirty="0">
                <a:latin typeface="Consolas" panose="020B0609020204030204" pitchFamily="49" charset="0"/>
                <a:ea typeface="Times New Roman" panose="02020603050405020304" pitchFamily="18" charset="0"/>
                <a:cs typeface="Times New Roman" panose="02020603050405020304" pitchFamily="18" charset="0"/>
              </a:rPr>
              <a:t>   1   1   0   0   0   0   0   0   0   0</a:t>
            </a:r>
          </a:p>
        </p:txBody>
      </p:sp>
      <p:sp>
        <p:nvSpPr>
          <p:cNvPr id="12" name="Title 1">
            <a:extLst>
              <a:ext uri="{FF2B5EF4-FFF2-40B4-BE49-F238E27FC236}">
                <a16:creationId xmlns:a16="http://schemas.microsoft.com/office/drawing/2014/main" id="{F64C6983-72D4-5B1B-B0E4-CE7065248827}"/>
              </a:ext>
            </a:extLst>
          </p:cNvPr>
          <p:cNvSpPr txBox="1">
            <a:spLocks/>
          </p:cNvSpPr>
          <p:nvPr/>
        </p:nvSpPr>
        <p:spPr>
          <a:xfrm>
            <a:off x="0" y="105766"/>
            <a:ext cx="4575579" cy="777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700"/>
              </a:spcBef>
              <a:spcAft>
                <a:spcPts val="700"/>
              </a:spcAft>
            </a:pPr>
            <a:r>
              <a:rPr lang="en-GB" sz="3200" b="1" dirty="0" smtClean="0">
                <a:latin typeface="Times New Roman" panose="02020603050405020304" pitchFamily="18" charset="0"/>
                <a:ea typeface="Times New Roman" panose="02020603050405020304" pitchFamily="18" charset="0"/>
                <a:cs typeface="Times New Roman" panose="02020603050405020304" pitchFamily="18" charset="0"/>
              </a:rPr>
              <a:t>Logical Operators</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3" name="Straight Connector 12"/>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31625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80D0DE-76E3-98F5-4688-715C8ECBD4B6}"/>
              </a:ext>
            </a:extLst>
          </p:cNvPr>
          <p:cNvSpPr/>
          <p:nvPr/>
        </p:nvSpPr>
        <p:spPr>
          <a:xfrm>
            <a:off x="1992427" y="4917157"/>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Rectangle 6">
            <a:extLst>
              <a:ext uri="{FF2B5EF4-FFF2-40B4-BE49-F238E27FC236}">
                <a16:creationId xmlns:a16="http://schemas.microsoft.com/office/drawing/2014/main" id="{F4E26D1F-723B-858E-7950-8A7D1549AB8F}"/>
              </a:ext>
            </a:extLst>
          </p:cNvPr>
          <p:cNvSpPr/>
          <p:nvPr/>
        </p:nvSpPr>
        <p:spPr>
          <a:xfrm>
            <a:off x="1984408" y="3354495"/>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1984409" y="1244351"/>
            <a:ext cx="8237619" cy="5112000"/>
          </a:xfrm>
        </p:spPr>
        <p:txBody>
          <a:bodyPr>
            <a:normAutofit/>
          </a:bodyPr>
          <a:lstStyle/>
          <a:p>
            <a:pPr marL="0" indent="0" algn="just">
              <a:lnSpc>
                <a:spcPct val="107000"/>
              </a:lnSpc>
              <a:spcBef>
                <a:spcPts val="1050"/>
              </a:spcBef>
              <a:spcAft>
                <a:spcPts val="1050"/>
              </a:spcAft>
              <a:buNone/>
            </a:pPr>
            <a:r>
              <a:rPr lang="en-GB" sz="1600" dirty="0">
                <a:latin typeface="Helvetica" panose="020B0604020202020204" pitchFamily="34" charset="0"/>
                <a:ea typeface="Times New Roman" panose="02020603050405020304" pitchFamily="18" charset="0"/>
                <a:cs typeface="Times New Roman" panose="02020603050405020304" pitchFamily="18" charset="0"/>
              </a:rPr>
              <a:t>Note: If you have cleared your workspace, you will need to run the section where </a:t>
            </a:r>
            <a:r>
              <a:rPr lang="en-GB" sz="1600" dirty="0">
                <a:latin typeface="Consolas" panose="020B0609020204030204" pitchFamily="49" charset="0"/>
                <a:ea typeface="Times New Roman" panose="02020603050405020304" pitchFamily="18" charset="0"/>
                <a:cs typeface="Times New Roman" panose="02020603050405020304" pitchFamily="18" charset="0"/>
              </a:rPr>
              <a:t>logical_arr_1</a:t>
            </a:r>
            <a:r>
              <a:rPr lang="en-GB" sz="1600" dirty="0">
                <a:latin typeface="Helvetica" panose="020B0604020202020204" pitchFamily="34" charset="0"/>
                <a:ea typeface="Times New Roman" panose="02020603050405020304" pitchFamily="18" charset="0"/>
                <a:cs typeface="Times New Roman" panose="02020603050405020304" pitchFamily="18" charset="0"/>
              </a:rPr>
              <a:t> and </a:t>
            </a:r>
            <a:r>
              <a:rPr lang="en-GB" sz="1600" dirty="0">
                <a:latin typeface="Consolas" panose="020B0609020204030204" pitchFamily="49" charset="0"/>
                <a:ea typeface="Times New Roman" panose="02020603050405020304" pitchFamily="18" charset="0"/>
                <a:cs typeface="Times New Roman" panose="02020603050405020304" pitchFamily="18" charset="0"/>
              </a:rPr>
              <a:t>logical_arr_2</a:t>
            </a:r>
            <a:r>
              <a:rPr lang="en-GB" sz="1600" dirty="0">
                <a:latin typeface="Helvetica" panose="020B0604020202020204" pitchFamily="34" charset="0"/>
                <a:ea typeface="Times New Roman" panose="02020603050405020304" pitchFamily="18" charset="0"/>
                <a:cs typeface="Times New Roman" panose="02020603050405020304" pitchFamily="18" charset="0"/>
              </a:rPr>
              <a:t> are defined. The logical arrays produced will be different each time you run the section, this is because they are based on randomly generated integer arrays.</a:t>
            </a: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GB" sz="1600" dirty="0">
                <a:latin typeface="Helvetica" panose="020B0604020202020204" pitchFamily="34" charset="0"/>
                <a:ea typeface="Times New Roman" panose="02020603050405020304" pitchFamily="18" charset="0"/>
                <a:cs typeface="Times New Roman" panose="02020603050405020304" pitchFamily="18" charset="0"/>
              </a:rPr>
              <a:t>Now you try! Create a row vector, </a:t>
            </a:r>
            <a:r>
              <a:rPr lang="en-GB" sz="1600" dirty="0">
                <a:latin typeface="Consolas" panose="020B0609020204030204" pitchFamily="49" charset="0"/>
                <a:ea typeface="Times New Roman" panose="02020603050405020304" pitchFamily="18" charset="0"/>
                <a:cs typeface="Times New Roman" panose="02020603050405020304" pitchFamily="18" charset="0"/>
              </a:rPr>
              <a:t>arr_5</a:t>
            </a:r>
            <a:r>
              <a:rPr lang="en-GB" sz="1600" dirty="0">
                <a:latin typeface="Helvetica" panose="020B0604020202020204" pitchFamily="34" charset="0"/>
                <a:ea typeface="Times New Roman" panose="02020603050405020304" pitchFamily="18" charset="0"/>
                <a:cs typeface="Times New Roman" panose="02020603050405020304" pitchFamily="18" charset="0"/>
              </a:rPr>
              <a:t>, with 5 elements between the values of </a:t>
            </a:r>
            <a:r>
              <a:rPr lang="en-GB" sz="1600" dirty="0">
                <a:latin typeface="Consolas" panose="020B0609020204030204" pitchFamily="49" charset="0"/>
                <a:ea typeface="Times New Roman" panose="02020603050405020304" pitchFamily="18" charset="0"/>
                <a:cs typeface="Times New Roman" panose="02020603050405020304" pitchFamily="18" charset="0"/>
              </a:rPr>
              <a:t>1</a:t>
            </a:r>
            <a:r>
              <a:rPr lang="en-GB" sz="1600" dirty="0">
                <a:latin typeface="Helvetica" panose="020B0604020202020204" pitchFamily="34" charset="0"/>
                <a:ea typeface="Times New Roman" panose="02020603050405020304" pitchFamily="18" charset="0"/>
                <a:cs typeface="Times New Roman" panose="02020603050405020304" pitchFamily="18" charset="0"/>
              </a:rPr>
              <a:t> and </a:t>
            </a:r>
            <a:r>
              <a:rPr lang="en-GB" sz="1600" dirty="0">
                <a:latin typeface="Consolas" panose="020B0609020204030204" pitchFamily="49" charset="0"/>
                <a:ea typeface="Times New Roman" panose="02020603050405020304" pitchFamily="18" charset="0"/>
                <a:cs typeface="Times New Roman" panose="02020603050405020304" pitchFamily="18" charset="0"/>
              </a:rPr>
              <a:t>10</a:t>
            </a:r>
            <a:r>
              <a:rPr lang="en-GB" sz="1600" dirty="0">
                <a:latin typeface="Helvetica" panose="020B0604020202020204" pitchFamily="34" charset="0"/>
                <a:ea typeface="Times New Roman" panose="02020603050405020304" pitchFamily="18" charset="0"/>
                <a:cs typeface="Times New Roman" panose="02020603050405020304" pitchFamily="18" charset="0"/>
              </a:rPr>
              <a:t> using the </a:t>
            </a:r>
            <a:r>
              <a:rPr lang="en-GB" sz="1600" dirty="0" err="1">
                <a:latin typeface="Consolas" panose="020B0609020204030204" pitchFamily="49" charset="0"/>
                <a:ea typeface="Times New Roman" panose="02020603050405020304" pitchFamily="18" charset="0"/>
                <a:cs typeface="Times New Roman" panose="02020603050405020304" pitchFamily="18" charset="0"/>
              </a:rPr>
              <a:t>randi</a:t>
            </a:r>
            <a:r>
              <a:rPr lang="en-GB" sz="1600" dirty="0">
                <a:latin typeface="Helvetica" panose="020B0604020202020204" pitchFamily="34" charset="0"/>
                <a:ea typeface="Times New Roman" panose="02020603050405020304" pitchFamily="18" charset="0"/>
                <a:cs typeface="Times New Roman" panose="02020603050405020304" pitchFamily="18" charset="0"/>
              </a:rPr>
              <a:t> function. Determine which elements are smaller than </a:t>
            </a:r>
            <a:r>
              <a:rPr lang="en-GB" sz="1600" dirty="0">
                <a:latin typeface="Consolas" panose="020B0609020204030204" pitchFamily="49" charset="0"/>
                <a:ea typeface="Times New Roman" panose="02020603050405020304" pitchFamily="18" charset="0"/>
                <a:cs typeface="Times New Roman" panose="02020603050405020304" pitchFamily="18" charset="0"/>
              </a:rPr>
              <a:t>4</a:t>
            </a:r>
            <a:r>
              <a:rPr lang="en-GB" sz="1600" dirty="0">
                <a:latin typeface="Helvetica" panose="020B0604020202020204" pitchFamily="34" charset="0"/>
                <a:ea typeface="Times New Roman" panose="02020603050405020304" pitchFamily="18" charset="0"/>
                <a:cs typeface="Times New Roman" panose="02020603050405020304" pitchFamily="18" charset="0"/>
              </a:rPr>
              <a:t> or greater than </a:t>
            </a:r>
            <a:r>
              <a:rPr lang="en-GB" sz="1600" dirty="0">
                <a:latin typeface="Consolas" panose="020B0609020204030204" pitchFamily="49" charset="0"/>
                <a:ea typeface="Times New Roman" panose="02020603050405020304" pitchFamily="18" charset="0"/>
                <a:cs typeface="Times New Roman" panose="02020603050405020304" pitchFamily="18" charset="0"/>
              </a:rPr>
              <a:t>6</a:t>
            </a:r>
            <a:r>
              <a:rPr lang="en-GB" sz="1600" dirty="0">
                <a:latin typeface="Helvetica" panose="020B0604020202020204" pitchFamily="34" charset="0"/>
                <a:ea typeface="Times New Roman" panose="02020603050405020304" pitchFamily="18" charset="0"/>
                <a:cs typeface="Times New Roman" panose="02020603050405020304" pitchFamily="18" charset="0"/>
              </a:rPr>
              <a:t>.</a:t>
            </a:r>
          </a:p>
          <a:p>
            <a:pPr marL="0" indent="0">
              <a:lnSpc>
                <a:spcPct val="107000"/>
              </a:lnSpc>
              <a:spcBef>
                <a:spcPts val="1050"/>
              </a:spcBef>
              <a:spcAft>
                <a:spcPts val="1050"/>
              </a:spcAft>
              <a:buNone/>
            </a:pPr>
            <a:r>
              <a:rPr lang="en-GB"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arr_5 = </a:t>
            </a:r>
            <a:r>
              <a:rPr lang="en-GB"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randi</a:t>
            </a:r>
            <a:r>
              <a:rPr lang="en-GB"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(10, [1 5])</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buNone/>
              <a:tabLst>
                <a:tab pos="87313" algn="l"/>
              </a:tabLst>
            </a:pPr>
            <a:r>
              <a:rPr lang="fr-FR"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	</a:t>
            </a:r>
            <a:r>
              <a:rPr lang="fr-FR" sz="12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arr_5 = </a:t>
            </a:r>
            <a:r>
              <a:rPr lang="fr-FR" sz="1200" dirty="0">
                <a:solidFill>
                  <a:srgbClr val="B3B3B3"/>
                </a:solidFill>
                <a:latin typeface="Consolas" panose="020B0609020204030204" pitchFamily="49" charset="0"/>
                <a:ea typeface="Times New Roman" panose="02020603050405020304" pitchFamily="18" charset="0"/>
                <a:cs typeface="Times New Roman" panose="02020603050405020304" pitchFamily="18" charset="0"/>
              </a:rPr>
              <a:t>1×5</a:t>
            </a:r>
            <a:endParaRPr lang="en-ZA" sz="12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buNone/>
              <a:tabLst>
                <a:tab pos="87313" algn="l"/>
                <a:tab pos="625475" algn="l"/>
              </a:tabLst>
            </a:pPr>
            <a:r>
              <a:rPr lang="fr-FR" sz="1200" dirty="0">
                <a:solidFill>
                  <a:srgbClr val="212121"/>
                </a:solidFill>
                <a:latin typeface="Helvetica" panose="020B0604020202020204" pitchFamily="34" charset="0"/>
                <a:ea typeface="Times New Roman" panose="02020603050405020304" pitchFamily="18" charset="0"/>
                <a:cs typeface="Times New Roman" panose="02020603050405020304" pitchFamily="18" charset="0"/>
              </a:rPr>
              <a:t>		 3     8     8     4     6</a:t>
            </a:r>
          </a:p>
          <a:p>
            <a:pPr marL="0" indent="0">
              <a:lnSpc>
                <a:spcPct val="107000"/>
              </a:lnSpc>
              <a:buNone/>
              <a:tabLst>
                <a:tab pos="87313" algn="l"/>
                <a:tab pos="625475" algn="l"/>
              </a:tabLst>
            </a:pPr>
            <a:endParaRPr lang="fr-FR" sz="1200" dirty="0">
              <a:solidFill>
                <a:srgbClr val="212121"/>
              </a:solidFill>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buNone/>
              <a:tabLst>
                <a:tab pos="87313" algn="l"/>
                <a:tab pos="808038" algn="l"/>
              </a:tabLst>
            </a:pPr>
            <a:r>
              <a:rPr lang="fr-FR"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arr_5 &lt; 4 | arr_5 &gt; 6</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buNone/>
              <a:tabLst>
                <a:tab pos="87313" algn="l"/>
              </a:tabLst>
            </a:pPr>
            <a:r>
              <a:rPr lang="fr-FR" sz="12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	ans = </a:t>
            </a:r>
            <a:r>
              <a:rPr lang="fr-FR" sz="1200" dirty="0">
                <a:solidFill>
                  <a:srgbClr val="B3B3B3"/>
                </a:solidFill>
                <a:latin typeface="Consolas" panose="020B0609020204030204" pitchFamily="49" charset="0"/>
                <a:ea typeface="Times New Roman" panose="02020603050405020304" pitchFamily="18" charset="0"/>
                <a:cs typeface="Times New Roman" panose="02020603050405020304" pitchFamily="18" charset="0"/>
              </a:rPr>
              <a:t>1×5 </a:t>
            </a:r>
            <a:r>
              <a:rPr lang="fr-FR" sz="1200" dirty="0" err="1">
                <a:solidFill>
                  <a:srgbClr val="B3B3B3"/>
                </a:solidFill>
                <a:latin typeface="Consolas" panose="020B0609020204030204" pitchFamily="49" charset="0"/>
                <a:ea typeface="Times New Roman" panose="02020603050405020304" pitchFamily="18" charset="0"/>
                <a:cs typeface="Times New Roman" panose="02020603050405020304" pitchFamily="18" charset="0"/>
              </a:rPr>
              <a:t>logical</a:t>
            </a:r>
            <a:r>
              <a:rPr lang="fr-FR" sz="1200" dirty="0">
                <a:solidFill>
                  <a:srgbClr val="B3B3B3"/>
                </a:solidFill>
                <a:latin typeface="Consolas" panose="020B0609020204030204" pitchFamily="49" charset="0"/>
                <a:ea typeface="Times New Roman" panose="02020603050405020304" pitchFamily="18" charset="0"/>
                <a:cs typeface="Times New Roman" panose="02020603050405020304" pitchFamily="18" charset="0"/>
              </a:rPr>
              <a:t> </a:t>
            </a:r>
            <a:r>
              <a:rPr lang="fr-FR" sz="1200" dirty="0" err="1">
                <a:solidFill>
                  <a:srgbClr val="B3B3B3"/>
                </a:solidFill>
                <a:latin typeface="Consolas" panose="020B0609020204030204" pitchFamily="49" charset="0"/>
                <a:ea typeface="Times New Roman" panose="02020603050405020304" pitchFamily="18" charset="0"/>
                <a:cs typeface="Times New Roman" panose="02020603050405020304" pitchFamily="18" charset="0"/>
              </a:rPr>
              <a:t>array</a:t>
            </a:r>
            <a:endParaRPr lang="en-ZA" sz="1200" dirty="0">
              <a:latin typeface="Helvetica" panose="020B0604020202020204" pitchFamily="34" charset="0"/>
              <a:ea typeface="Times New Roman" panose="02020603050405020304" pitchFamily="18" charset="0"/>
              <a:cs typeface="Times New Roman" panose="02020603050405020304" pitchFamily="18" charset="0"/>
            </a:endParaRPr>
          </a:p>
          <a:p>
            <a:pPr marL="0" indent="0">
              <a:buNone/>
              <a:tabLst>
                <a:tab pos="452438" algn="l"/>
              </a:tabLst>
            </a:pPr>
            <a:r>
              <a:rPr lang="fr-FR" sz="1200" dirty="0">
                <a:solidFill>
                  <a:srgbClr val="212121"/>
                </a:solidFill>
                <a:latin typeface="Helvetica" panose="020B0604020202020204" pitchFamily="34" charset="0"/>
                <a:ea typeface="Times New Roman" panose="02020603050405020304" pitchFamily="18" charset="0"/>
                <a:cs typeface="Times New Roman" panose="02020603050405020304" pitchFamily="18" charset="0"/>
              </a:rPr>
              <a:t>	</a:t>
            </a:r>
            <a:r>
              <a:rPr lang="en-GB" sz="1200" dirty="0">
                <a:solidFill>
                  <a:srgbClr val="212121"/>
                </a:solidFill>
                <a:latin typeface="Helvetica" panose="020B0604020202020204" pitchFamily="34" charset="0"/>
                <a:ea typeface="Times New Roman" panose="02020603050405020304" pitchFamily="18" charset="0"/>
                <a:cs typeface="Times New Roman" panose="02020603050405020304" pitchFamily="18" charset="0"/>
              </a:rPr>
              <a:t>1   1   1   0   0</a:t>
            </a:r>
            <a:endParaRPr lang="en-GB" sz="1200" dirty="0">
              <a:latin typeface="Consolas" panose="020B0609020204030204" pitchFamily="49" charset="0"/>
              <a:ea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F64C6983-72D4-5B1B-B0E4-CE7065248827}"/>
              </a:ext>
            </a:extLst>
          </p:cNvPr>
          <p:cNvSpPr txBox="1">
            <a:spLocks/>
          </p:cNvSpPr>
          <p:nvPr/>
        </p:nvSpPr>
        <p:spPr>
          <a:xfrm>
            <a:off x="0" y="105766"/>
            <a:ext cx="4575579" cy="777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700"/>
              </a:spcBef>
              <a:spcAft>
                <a:spcPts val="700"/>
              </a:spcAft>
            </a:pPr>
            <a:r>
              <a:rPr lang="en-GB" sz="3200" b="1" dirty="0" smtClean="0">
                <a:latin typeface="Times New Roman" panose="02020603050405020304" pitchFamily="18" charset="0"/>
                <a:ea typeface="Times New Roman" panose="02020603050405020304" pitchFamily="18" charset="0"/>
                <a:cs typeface="Times New Roman" panose="02020603050405020304" pitchFamily="18" charset="0"/>
              </a:rPr>
              <a:t>Logical Operators</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3" name="Straight Connector 12"/>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86005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80D0DE-76E3-98F5-4688-715C8ECBD4B6}"/>
              </a:ext>
            </a:extLst>
          </p:cNvPr>
          <p:cNvSpPr/>
          <p:nvPr/>
        </p:nvSpPr>
        <p:spPr>
          <a:xfrm>
            <a:off x="1992427" y="4558764"/>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Rectangle 6">
            <a:extLst>
              <a:ext uri="{FF2B5EF4-FFF2-40B4-BE49-F238E27FC236}">
                <a16:creationId xmlns:a16="http://schemas.microsoft.com/office/drawing/2014/main" id="{F4E26D1F-723B-858E-7950-8A7D1549AB8F}"/>
              </a:ext>
            </a:extLst>
          </p:cNvPr>
          <p:cNvSpPr/>
          <p:nvPr/>
        </p:nvSpPr>
        <p:spPr>
          <a:xfrm>
            <a:off x="1984408" y="2448029"/>
            <a:ext cx="8229600" cy="72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1984409" y="1244351"/>
            <a:ext cx="8237619" cy="5112000"/>
          </a:xfrm>
        </p:spPr>
        <p:txBody>
          <a:bodyPr>
            <a:normAutofit/>
          </a:bodyPr>
          <a:lstStyle/>
          <a:p>
            <a:pPr marL="0" indent="0">
              <a:lnSpc>
                <a:spcPct val="107000"/>
              </a:lnSpc>
              <a:spcBef>
                <a:spcPts val="1050"/>
              </a:spcBef>
              <a:spcAft>
                <a:spcPts val="1050"/>
              </a:spcAft>
              <a:buNone/>
            </a:pPr>
            <a:r>
              <a:rPr lang="en-GB" sz="1600" dirty="0">
                <a:latin typeface="Helvetica" panose="020B0604020202020204" pitchFamily="34" charset="0"/>
                <a:ea typeface="Times New Roman" panose="02020603050405020304" pitchFamily="18" charset="0"/>
                <a:cs typeface="Times New Roman" panose="02020603050405020304" pitchFamily="18" charset="0"/>
              </a:rPr>
              <a:t>Let us now define this using some code. We assume that an answer of "yes" and "no" are </a:t>
            </a:r>
            <a:r>
              <a:rPr lang="en-GB" sz="1600" dirty="0">
                <a:latin typeface="Consolas" panose="020B0609020204030204" pitchFamily="49" charset="0"/>
                <a:ea typeface="Times New Roman" panose="02020603050405020304" pitchFamily="18" charset="0"/>
                <a:cs typeface="Times New Roman" panose="02020603050405020304" pitchFamily="18" charset="0"/>
              </a:rPr>
              <a:t>true</a:t>
            </a:r>
            <a:r>
              <a:rPr lang="en-GB" sz="1600" dirty="0">
                <a:latin typeface="Helvetica" panose="020B0604020202020204" pitchFamily="34" charset="0"/>
                <a:ea typeface="Times New Roman" panose="02020603050405020304" pitchFamily="18" charset="0"/>
                <a:cs typeface="Times New Roman" panose="02020603050405020304" pitchFamily="18" charset="0"/>
              </a:rPr>
              <a:t> and </a:t>
            </a:r>
            <a:r>
              <a:rPr lang="en-GB" sz="1600" dirty="0">
                <a:latin typeface="Consolas" panose="020B0609020204030204" pitchFamily="49" charset="0"/>
                <a:ea typeface="Times New Roman" panose="02020603050405020304" pitchFamily="18" charset="0"/>
                <a:cs typeface="Times New Roman" panose="02020603050405020304" pitchFamily="18" charset="0"/>
              </a:rPr>
              <a:t>false,</a:t>
            </a:r>
            <a:r>
              <a:rPr lang="en-GB" sz="1600" dirty="0">
                <a:latin typeface="Helvetica" panose="020B0604020202020204" pitchFamily="34" charset="0"/>
                <a:ea typeface="Times New Roman" panose="02020603050405020304" pitchFamily="18" charset="0"/>
                <a:cs typeface="Times New Roman" panose="02020603050405020304" pitchFamily="18" charset="0"/>
              </a:rPr>
              <a:t> respectively.</a:t>
            </a:r>
          </a:p>
          <a:p>
            <a:pPr marL="0" indent="0">
              <a:lnSpc>
                <a:spcPct val="107000"/>
              </a:lnSpc>
              <a:spcBef>
                <a:spcPts val="1050"/>
              </a:spcBef>
              <a:spcAft>
                <a:spcPts val="105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buNone/>
              <a:tabLst>
                <a:tab pos="180975" algn="l"/>
              </a:tabLst>
            </a:pPr>
            <a:r>
              <a:rPr lang="en-GB"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Question_1_Answer = true;</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34925" indent="0">
              <a:lnSpc>
                <a:spcPts val="1400"/>
              </a:lnSpc>
              <a:spcAft>
                <a:spcPts val="700"/>
              </a:spcAft>
              <a:buNone/>
              <a:tabLst>
                <a:tab pos="180975" algn="l"/>
              </a:tabLst>
            </a:pPr>
            <a:r>
              <a:rPr lang="en-GB"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Question_2_Answer = true;</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GB" sz="1600" dirty="0">
                <a:latin typeface="Helvetica" panose="020B0604020202020204" pitchFamily="34" charset="0"/>
                <a:ea typeface="Times New Roman" panose="02020603050405020304" pitchFamily="18" charset="0"/>
                <a:cs typeface="Times New Roman" panose="02020603050405020304" pitchFamily="18" charset="0"/>
              </a:rPr>
              <a:t>Should we light a candle for our study area? </a:t>
            </a: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tabLst>
                <a:tab pos="180975" algn="l"/>
              </a:tabLst>
            </a:pPr>
            <a:endParaRPr lang="en-GB"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tabLst>
                <a:tab pos="180975" algn="l"/>
              </a:tabLst>
            </a:pPr>
            <a:r>
              <a:rPr lang="en-GB"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~Question_1_Answer &amp;&amp; ~Question_2_Answer</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buNone/>
              <a:tabLst>
                <a:tab pos="265113" algn="l"/>
              </a:tabLst>
            </a:pPr>
            <a:r>
              <a:rPr lang="en-GB"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	</a:t>
            </a:r>
            <a:r>
              <a:rPr lang="en-GB" sz="1400" dirty="0" err="1">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ans</a:t>
            </a:r>
            <a:r>
              <a:rPr lang="en-GB" sz="14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 = </a:t>
            </a:r>
            <a:r>
              <a:rPr lang="en-GB" sz="1400" i="1" dirty="0">
                <a:solidFill>
                  <a:srgbClr val="B3B3B3"/>
                </a:solidFill>
                <a:latin typeface="Consolas" panose="020B0609020204030204" pitchFamily="49" charset="0"/>
                <a:ea typeface="Times New Roman" panose="02020603050405020304" pitchFamily="18" charset="0"/>
                <a:cs typeface="Times New Roman" panose="02020603050405020304" pitchFamily="18" charset="0"/>
              </a:rPr>
              <a:t>logical</a:t>
            </a:r>
            <a:endParaRPr lang="en-ZA" sz="14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buNone/>
              <a:tabLst>
                <a:tab pos="722313" algn="l"/>
              </a:tabLst>
            </a:pPr>
            <a:r>
              <a:rPr lang="en-GB" sz="14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   	0</a:t>
            </a:r>
            <a:endParaRPr lang="en-ZA" sz="1400" dirty="0">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F64C6983-72D4-5B1B-B0E4-CE7065248827}"/>
              </a:ext>
            </a:extLst>
          </p:cNvPr>
          <p:cNvSpPr txBox="1">
            <a:spLocks/>
          </p:cNvSpPr>
          <p:nvPr/>
        </p:nvSpPr>
        <p:spPr>
          <a:xfrm>
            <a:off x="0" y="105766"/>
            <a:ext cx="4575579" cy="777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700"/>
              </a:spcBef>
              <a:spcAft>
                <a:spcPts val="700"/>
              </a:spcAft>
            </a:pPr>
            <a:r>
              <a:rPr lang="en-GB" sz="3200" b="1" dirty="0" smtClean="0">
                <a:latin typeface="Times New Roman" panose="02020603050405020304" pitchFamily="18" charset="0"/>
                <a:ea typeface="Times New Roman" panose="02020603050405020304" pitchFamily="18" charset="0"/>
                <a:cs typeface="Times New Roman" panose="02020603050405020304" pitchFamily="18" charset="0"/>
              </a:rPr>
              <a:t>Logical Operators</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3" name="Straight Connector 12"/>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49452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1989023" y="1276983"/>
            <a:ext cx="8229600" cy="5112000"/>
          </a:xfrm>
        </p:spPr>
        <p:txBody>
          <a:bodyPr>
            <a:noAutofit/>
          </a:bodyPr>
          <a:lstStyle/>
          <a:p>
            <a:pPr marL="0" indent="0" algn="just">
              <a:lnSpc>
                <a:spcPct val="100000"/>
              </a:lnSpc>
              <a:spcBef>
                <a:spcPts val="1050"/>
              </a:spcBef>
              <a:spcAft>
                <a:spcPts val="1050"/>
              </a:spcAft>
              <a:buNone/>
            </a:pPr>
            <a:r>
              <a:rPr lang="en-ZA" sz="1500" dirty="0">
                <a:latin typeface="Helvetica" panose="020B0604020202020204" pitchFamily="34" charset="0"/>
                <a:ea typeface="Times New Roman" panose="02020603050405020304" pitchFamily="18" charset="0"/>
                <a:cs typeface="Times New Roman" panose="02020603050405020304" pitchFamily="18" charset="0"/>
              </a:rPr>
              <a:t>For loops are used for iterating over a sequence such as an array, a set or a string. For loops are used in instances where an algorithm needs to be repeated for a specified number of times, and only stopping once the ideal number of iterations has been reached. The common structure if a for loop is specified as follows: </a:t>
            </a:r>
          </a:p>
          <a:p>
            <a:pPr marL="457200" lvl="1" indent="0" algn="just" eaLnBrk="0" fontAlgn="base" hangingPunct="0">
              <a:lnSpc>
                <a:spcPct val="100000"/>
              </a:lnSpc>
              <a:spcBef>
                <a:spcPct val="0"/>
              </a:spcBef>
              <a:spcAft>
                <a:spcPct val="0"/>
              </a:spcAft>
              <a:buNone/>
            </a:pPr>
            <a:r>
              <a:rPr lang="en-ZA" sz="1500" dirty="0">
                <a:solidFill>
                  <a:srgbClr val="0E00FF"/>
                </a:solidFill>
                <a:latin typeface="Consolas" panose="020B0609020204030204" pitchFamily="49" charset="0"/>
                <a:ea typeface="Times New Roman" panose="02020603050405020304" pitchFamily="18" charset="0"/>
                <a:cs typeface="Times New Roman" panose="02020603050405020304" pitchFamily="18" charset="0"/>
              </a:rPr>
              <a:t>for</a:t>
            </a:r>
            <a:r>
              <a:rPr lang="en-ZA" sz="1500" dirty="0">
                <a:latin typeface="Consolas" panose="020B0609020204030204" pitchFamily="49" charset="0"/>
                <a:ea typeface="Times New Roman" panose="02020603050405020304" pitchFamily="18" charset="0"/>
                <a:cs typeface="Times New Roman" panose="02020603050405020304" pitchFamily="18" charset="0"/>
              </a:rPr>
              <a:t> </a:t>
            </a:r>
            <a:r>
              <a:rPr lang="en-ZA" sz="1500" dirty="0" err="1">
                <a:latin typeface="Consolas" panose="020B0609020204030204" pitchFamily="49" charset="0"/>
                <a:ea typeface="Times New Roman" panose="02020603050405020304" pitchFamily="18" charset="0"/>
                <a:cs typeface="Times New Roman" panose="02020603050405020304" pitchFamily="18" charset="0"/>
              </a:rPr>
              <a:t>i</a:t>
            </a:r>
            <a:r>
              <a:rPr lang="en-ZA" sz="1500" dirty="0">
                <a:latin typeface="Consolas" panose="020B0609020204030204" pitchFamily="49" charset="0"/>
                <a:ea typeface="Times New Roman" panose="02020603050405020304" pitchFamily="18" charset="0"/>
                <a:cs typeface="Times New Roman" panose="02020603050405020304" pitchFamily="18" charset="0"/>
              </a:rPr>
              <a:t> = </a:t>
            </a:r>
            <a:r>
              <a:rPr lang="en-ZA" sz="1500" b="1" dirty="0">
                <a:latin typeface="Consolas" panose="020B0609020204030204" pitchFamily="49" charset="0"/>
                <a:ea typeface="Times New Roman" panose="02020603050405020304" pitchFamily="18" charset="0"/>
                <a:cs typeface="Times New Roman" panose="02020603050405020304" pitchFamily="18" charset="0"/>
              </a:rPr>
              <a:t>v</a:t>
            </a:r>
          </a:p>
          <a:p>
            <a:pPr marL="457200" lvl="1" indent="0" algn="just" eaLnBrk="0" fontAlgn="base" hangingPunct="0">
              <a:lnSpc>
                <a:spcPct val="100000"/>
              </a:lnSpc>
              <a:spcBef>
                <a:spcPct val="0"/>
              </a:spcBef>
              <a:spcAft>
                <a:spcPct val="0"/>
              </a:spcAft>
              <a:buNone/>
            </a:pPr>
            <a:r>
              <a:rPr lang="en-ZA" sz="1500" dirty="0">
                <a:latin typeface="Consolas" panose="020B0609020204030204" pitchFamily="49" charset="0"/>
                <a:ea typeface="Times New Roman" panose="02020603050405020304" pitchFamily="18" charset="0"/>
                <a:cs typeface="Times New Roman" panose="02020603050405020304" pitchFamily="18" charset="0"/>
              </a:rPr>
              <a:t>	Loop body</a:t>
            </a:r>
          </a:p>
          <a:p>
            <a:pPr marL="457200" lvl="1" indent="0" algn="just" eaLnBrk="0" fontAlgn="base" hangingPunct="0">
              <a:lnSpc>
                <a:spcPct val="100000"/>
              </a:lnSpc>
              <a:spcBef>
                <a:spcPct val="0"/>
              </a:spcBef>
              <a:spcAft>
                <a:spcPct val="0"/>
              </a:spcAft>
              <a:buNone/>
            </a:pPr>
            <a:r>
              <a:rPr lang="en-ZA" sz="1500" dirty="0">
                <a:solidFill>
                  <a:srgbClr val="0E00FF"/>
                </a:solidFill>
                <a:latin typeface="Consolas" panose="020B0609020204030204" pitchFamily="49" charset="0"/>
                <a:ea typeface="Times New Roman" panose="02020603050405020304" pitchFamily="18" charset="0"/>
                <a:cs typeface="Times New Roman" panose="02020603050405020304" pitchFamily="18" charset="0"/>
              </a:rPr>
              <a:t>end</a:t>
            </a:r>
          </a:p>
          <a:p>
            <a:pPr marL="0" indent="0" algn="just">
              <a:lnSpc>
                <a:spcPct val="100000"/>
              </a:lnSpc>
              <a:spcBef>
                <a:spcPts val="1050"/>
              </a:spcBef>
              <a:spcAft>
                <a:spcPts val="1050"/>
              </a:spcAft>
              <a:buNone/>
            </a:pPr>
            <a:r>
              <a:rPr lang="en-ZA" sz="1500" dirty="0">
                <a:latin typeface="Helvetica" panose="020B0604020202020204" pitchFamily="34" charset="0"/>
                <a:ea typeface="Times New Roman" panose="02020603050405020304" pitchFamily="18" charset="0"/>
                <a:cs typeface="Times New Roman" panose="02020603050405020304" pitchFamily="18" charset="0"/>
              </a:rPr>
              <a:t>All For loop statements begin with the keyword "for”, followed by what is called an iteration variable (in this example, </a:t>
            </a:r>
            <a:r>
              <a:rPr lang="en-ZA" sz="1500" dirty="0" err="1">
                <a:latin typeface="Helvetica" panose="020B0604020202020204" pitchFamily="34" charset="0"/>
                <a:ea typeface="Times New Roman" panose="02020603050405020304" pitchFamily="18" charset="0"/>
                <a:cs typeface="Times New Roman" panose="02020603050405020304" pitchFamily="18" charset="0"/>
              </a:rPr>
              <a:t>i</a:t>
            </a:r>
            <a:r>
              <a:rPr lang="en-ZA" sz="1500" dirty="0">
                <a:latin typeface="Helvetica" panose="020B0604020202020204" pitchFamily="34" charset="0"/>
                <a:ea typeface="Times New Roman" panose="02020603050405020304" pitchFamily="18" charset="0"/>
                <a:cs typeface="Times New Roman" panose="02020603050405020304" pitchFamily="18" charset="0"/>
              </a:rPr>
              <a:t>) which represents each of our list items at a single time. This variable is set equal to our list (</a:t>
            </a:r>
            <a:r>
              <a:rPr lang="en-ZA" sz="1500" b="1" dirty="0">
                <a:latin typeface="Helvetica" panose="020B0604020202020204" pitchFamily="34" charset="0"/>
                <a:ea typeface="Times New Roman" panose="02020603050405020304" pitchFamily="18" charset="0"/>
                <a:cs typeface="Times New Roman" panose="02020603050405020304" pitchFamily="18" charset="0"/>
              </a:rPr>
              <a:t>v</a:t>
            </a:r>
            <a:r>
              <a:rPr lang="en-ZA" sz="1500" dirty="0">
                <a:latin typeface="Helvetica" panose="020B0604020202020204" pitchFamily="34" charset="0"/>
                <a:ea typeface="Times New Roman" panose="02020603050405020304" pitchFamily="18" charset="0"/>
                <a:cs typeface="Times New Roman" panose="02020603050405020304" pitchFamily="18" charset="0"/>
              </a:rPr>
              <a:t>) which in this example contains a list of names. The loop body contains the instruction that will be repeated for all elements in the list. Finally, the loop is closed by using the keyword "end". It should be noted that for loops in MATLAB require the "end" declaration at the end of the loop body to complete the structure of a for loop.</a:t>
            </a:r>
          </a:p>
        </p:txBody>
      </p:sp>
      <p:sp>
        <p:nvSpPr>
          <p:cNvPr id="8" name="Title 1">
            <a:extLst>
              <a:ext uri="{FF2B5EF4-FFF2-40B4-BE49-F238E27FC236}">
                <a16:creationId xmlns:a16="http://schemas.microsoft.com/office/drawing/2014/main" id="{F64C6983-72D4-5B1B-B0E4-CE7065248827}"/>
              </a:ext>
            </a:extLst>
          </p:cNvPr>
          <p:cNvSpPr txBox="1">
            <a:spLocks/>
          </p:cNvSpPr>
          <p:nvPr/>
        </p:nvSpPr>
        <p:spPr>
          <a:xfrm>
            <a:off x="-156754" y="101575"/>
            <a:ext cx="2825156" cy="777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700"/>
              </a:spcBef>
              <a:spcAft>
                <a:spcPts val="700"/>
              </a:spcAft>
            </a:pPr>
            <a:r>
              <a:rPr lang="en-ZA" sz="3200" b="1" dirty="0" smtClean="0">
                <a:latin typeface="Times New Roman" panose="02020603050405020304" pitchFamily="18" charset="0"/>
                <a:ea typeface="Times New Roman" panose="02020603050405020304" pitchFamily="18" charset="0"/>
                <a:cs typeface="Times New Roman" panose="02020603050405020304" pitchFamily="18" charset="0"/>
              </a:rPr>
              <a:t>For Loops</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9" name="Straight Connector 8"/>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31009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E08BB7-8B63-E0A1-8A3B-D41FFAEC00A5}"/>
              </a:ext>
            </a:extLst>
          </p:cNvPr>
          <p:cNvSpPr/>
          <p:nvPr/>
        </p:nvSpPr>
        <p:spPr>
          <a:xfrm>
            <a:off x="1986013" y="3416859"/>
            <a:ext cx="8229600" cy="792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1752600" y="1411236"/>
            <a:ext cx="8229600" cy="5112000"/>
          </a:xfrm>
        </p:spPr>
        <p:txBody>
          <a:bodyPr>
            <a:noAutofit/>
          </a:bodyPr>
          <a:lstStyle/>
          <a:p>
            <a:pPr marL="0" indent="0" algn="just">
              <a:lnSpc>
                <a:spcPct val="100000"/>
              </a:lnSpc>
              <a:spcBef>
                <a:spcPts val="1050"/>
              </a:spcBef>
              <a:spcAft>
                <a:spcPts val="1050"/>
              </a:spcAft>
              <a:buNone/>
            </a:pPr>
            <a:r>
              <a:rPr lang="en-ZA" sz="1500" dirty="0">
                <a:latin typeface="Helvetica" panose="020B0604020202020204" pitchFamily="34" charset="0"/>
                <a:ea typeface="Times New Roman" panose="02020603050405020304" pitchFamily="18" charset="0"/>
                <a:cs typeface="Times New Roman" panose="02020603050405020304" pitchFamily="18" charset="0"/>
              </a:rPr>
              <a:t>The standard process begins at the iteration variable where an element from the list is taken into the loop body where a set of instructions are executed on the variable, this process happens iteratively for all elements in the list. In our names example this would look like this,</a:t>
            </a:r>
          </a:p>
          <a:p>
            <a:pPr marL="0" indent="0" algn="just">
              <a:lnSpc>
                <a:spcPct val="100000"/>
              </a:lnSpc>
              <a:spcBef>
                <a:spcPts val="1050"/>
              </a:spcBef>
              <a:spcAft>
                <a:spcPts val="1050"/>
              </a:spcAft>
              <a:buNone/>
            </a:pPr>
            <a:r>
              <a:rPr lang="en-ZA" sz="1500" dirty="0">
                <a:latin typeface="Helvetica" panose="020B0604020202020204" pitchFamily="34" charset="0"/>
                <a:ea typeface="Times New Roman" panose="02020603050405020304" pitchFamily="18" charset="0"/>
                <a:cs typeface="Times New Roman" panose="02020603050405020304" pitchFamily="18" charset="0"/>
              </a:rPr>
              <a:t>          In this example we will create an array with 3 names, refer to week 2 to learn more about how to create different arrays. Using square brackets </a:t>
            </a:r>
            <a:r>
              <a:rPr lang="en-ZA" sz="1500" dirty="0">
                <a:latin typeface="Consolas" panose="020B0609020204030204" pitchFamily="49" charset="0"/>
                <a:ea typeface="Times New Roman" panose="02020603050405020304" pitchFamily="18" charset="0"/>
                <a:cs typeface="Times New Roman" panose="02020603050405020304" pitchFamily="18" charset="0"/>
              </a:rPr>
              <a:t>[]</a:t>
            </a:r>
            <a:r>
              <a:rPr lang="en-ZA" sz="1500" dirty="0">
                <a:latin typeface="Helvetica" panose="020B0604020202020204" pitchFamily="34" charset="0"/>
                <a:ea typeface="Times New Roman" panose="02020603050405020304" pitchFamily="18" charset="0"/>
                <a:cs typeface="Times New Roman" panose="02020603050405020304" pitchFamily="18" charset="0"/>
              </a:rPr>
              <a:t> will give an array whilst </a:t>
            </a:r>
            <a:r>
              <a:rPr lang="en-ZA" sz="1500" dirty="0">
                <a:latin typeface="Consolas" panose="020B0609020204030204" pitchFamily="49" charset="0"/>
                <a:ea typeface="Times New Roman" panose="02020603050405020304" pitchFamily="18" charset="0"/>
                <a:cs typeface="Times New Roman" panose="02020603050405020304" pitchFamily="18" charset="0"/>
              </a:rPr>
              <a:t>{}</a:t>
            </a:r>
            <a:r>
              <a:rPr lang="en-ZA" sz="1500" dirty="0">
                <a:latin typeface="Helvetica" panose="020B0604020202020204" pitchFamily="34" charset="0"/>
                <a:ea typeface="Times New Roman" panose="02020603050405020304" pitchFamily="18" charset="0"/>
                <a:cs typeface="Times New Roman" panose="02020603050405020304" pitchFamily="18" charset="0"/>
              </a:rPr>
              <a:t> brackets will give a cell array. All elements in array related brackets </a:t>
            </a:r>
            <a:r>
              <a:rPr lang="en-ZA" sz="1500" dirty="0">
                <a:latin typeface="Consolas" panose="020B0609020204030204" pitchFamily="49" charset="0"/>
                <a:ea typeface="Times New Roman" panose="02020603050405020304" pitchFamily="18" charset="0"/>
                <a:cs typeface="Times New Roman" panose="02020603050405020304" pitchFamily="18" charset="0"/>
              </a:rPr>
              <a:t>[]</a:t>
            </a:r>
            <a:r>
              <a:rPr lang="en-ZA" sz="1500" dirty="0">
                <a:latin typeface="Helvetica" panose="020B0604020202020204" pitchFamily="34" charset="0"/>
                <a:ea typeface="Times New Roman" panose="02020603050405020304" pitchFamily="18" charset="0"/>
                <a:cs typeface="Times New Roman" panose="02020603050405020304" pitchFamily="18" charset="0"/>
              </a:rPr>
              <a:t> must be of the same data type and elements in a cell array </a:t>
            </a:r>
            <a:r>
              <a:rPr lang="en-ZA" sz="1500" dirty="0">
                <a:latin typeface="Consolas" panose="020B0609020204030204" pitchFamily="49" charset="0"/>
                <a:ea typeface="Times New Roman" panose="02020603050405020304" pitchFamily="18" charset="0"/>
                <a:cs typeface="Times New Roman" panose="02020603050405020304" pitchFamily="18" charset="0"/>
              </a:rPr>
              <a:t>{}</a:t>
            </a:r>
            <a:r>
              <a:rPr lang="en-ZA" sz="1500" dirty="0">
                <a:latin typeface="Helvetica" panose="020B0604020202020204" pitchFamily="34" charset="0"/>
                <a:ea typeface="Times New Roman" panose="02020603050405020304" pitchFamily="18" charset="0"/>
                <a:cs typeface="Times New Roman" panose="02020603050405020304" pitchFamily="18" charset="0"/>
              </a:rPr>
              <a:t> can have different data types.</a:t>
            </a:r>
            <a:endParaRPr lang="en-ZA" sz="1500" dirty="0">
              <a:solidFill>
                <a:srgbClr val="0E00FF"/>
              </a:solidFill>
              <a:latin typeface="Consolas" panose="020B0609020204030204" pitchFamily="49" charset="0"/>
              <a:ea typeface="Times New Roman" panose="02020603050405020304" pitchFamily="18" charset="0"/>
              <a:cs typeface="Times New Roman" panose="02020603050405020304" pitchFamily="18" charset="0"/>
            </a:endParaRPr>
          </a:p>
          <a:p>
            <a:pPr marL="0" lvl="1" indent="0">
              <a:lnSpc>
                <a:spcPct val="100000"/>
              </a:lnSpc>
              <a:spcBef>
                <a:spcPts val="0"/>
              </a:spcBef>
              <a:buNone/>
              <a:tabLst>
                <a:tab pos="452438" algn="l"/>
              </a:tabLst>
            </a:pPr>
            <a:r>
              <a:rPr lang="en-ZA" sz="1500" dirty="0">
                <a:solidFill>
                  <a:srgbClr val="0E00FF"/>
                </a:solidFill>
                <a:latin typeface="Consolas" panose="020B0609020204030204" pitchFamily="49" charset="0"/>
                <a:ea typeface="Times New Roman" panose="02020603050405020304" pitchFamily="18" charset="0"/>
                <a:cs typeface="Times New Roman" panose="02020603050405020304" pitchFamily="18" charset="0"/>
              </a:rPr>
              <a:t>	for </a:t>
            </a:r>
            <a:r>
              <a:rPr lang="en-ZA" sz="15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ZA" sz="15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ZA" sz="1500" dirty="0">
                <a:solidFill>
                  <a:srgbClr val="AA04F9"/>
                </a:solidFill>
                <a:latin typeface="Consolas" panose="020B0609020204030204" pitchFamily="49" charset="0"/>
                <a:ea typeface="Times New Roman" panose="02020603050405020304" pitchFamily="18" charset="0"/>
                <a:cs typeface="Times New Roman" panose="02020603050405020304" pitchFamily="18" charset="0"/>
              </a:rPr>
              <a:t>"John"</a:t>
            </a:r>
            <a:r>
              <a:rPr lang="en-ZA" sz="15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AA04F9"/>
                </a:solidFill>
                <a:latin typeface="Consolas" panose="020B0609020204030204" pitchFamily="49" charset="0"/>
                <a:ea typeface="Times New Roman" panose="02020603050405020304" pitchFamily="18" charset="0"/>
                <a:cs typeface="Times New Roman" panose="02020603050405020304" pitchFamily="18" charset="0"/>
              </a:rPr>
              <a:t>"Freddy"</a:t>
            </a:r>
            <a:r>
              <a:rPr lang="en-ZA" sz="15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AA04F9"/>
                </a:solidFill>
                <a:latin typeface="Consolas" panose="020B0609020204030204" pitchFamily="49" charset="0"/>
                <a:ea typeface="Times New Roman" panose="02020603050405020304" pitchFamily="18" charset="0"/>
                <a:cs typeface="Times New Roman" panose="02020603050405020304" pitchFamily="18" charset="0"/>
              </a:rPr>
              <a:t>"Lisa"</a:t>
            </a:r>
            <a:r>
              <a:rPr lang="en-ZA" sz="15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marL="0" lvl="1" indent="0">
              <a:lnSpc>
                <a:spcPct val="100000"/>
              </a:lnSpc>
              <a:spcBef>
                <a:spcPts val="0"/>
              </a:spcBef>
              <a:buNone/>
            </a:pPr>
            <a:r>
              <a:rPr lang="en-ZA" sz="15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ZA" sz="1500" dirty="0" err="1">
                <a:latin typeface="Consolas" panose="020B0609020204030204" pitchFamily="49" charset="0"/>
                <a:ea typeface="Times New Roman" panose="02020603050405020304" pitchFamily="18" charset="0"/>
                <a:cs typeface="Times New Roman" panose="02020603050405020304" pitchFamily="18" charset="0"/>
              </a:rPr>
              <a:t>disp</a:t>
            </a:r>
            <a:r>
              <a:rPr lang="en-ZA" sz="1500" dirty="0">
                <a:latin typeface="Consolas" panose="020B0609020204030204" pitchFamily="49" charset="0"/>
                <a:ea typeface="Times New Roman" panose="02020603050405020304" pitchFamily="18" charset="0"/>
                <a:cs typeface="Times New Roman" panose="02020603050405020304" pitchFamily="18" charset="0"/>
              </a:rPr>
              <a:t>(</a:t>
            </a:r>
            <a:r>
              <a:rPr lang="en-ZA" sz="1500" dirty="0" err="1">
                <a:latin typeface="Consolas" panose="020B0609020204030204" pitchFamily="49" charset="0"/>
                <a:ea typeface="Times New Roman" panose="02020603050405020304" pitchFamily="18" charset="0"/>
                <a:cs typeface="Times New Roman" panose="02020603050405020304" pitchFamily="18" charset="0"/>
              </a:rPr>
              <a:t>i</a:t>
            </a:r>
            <a:r>
              <a:rPr lang="en-ZA" sz="1500" dirty="0">
                <a:latin typeface="Consolas" panose="020B0609020204030204" pitchFamily="49" charset="0"/>
                <a:ea typeface="Times New Roman" panose="02020603050405020304" pitchFamily="18" charset="0"/>
                <a:cs typeface="Times New Roman" panose="02020603050405020304" pitchFamily="18" charset="0"/>
              </a:rPr>
              <a:t>)</a:t>
            </a:r>
          </a:p>
          <a:p>
            <a:pPr marL="0" lvl="1" indent="0">
              <a:lnSpc>
                <a:spcPct val="100000"/>
              </a:lnSpc>
              <a:spcBef>
                <a:spcPts val="0"/>
              </a:spcBef>
              <a:buNone/>
              <a:tabLst>
                <a:tab pos="452438" algn="l"/>
              </a:tabLst>
            </a:pPr>
            <a:r>
              <a:rPr lang="en-ZA" sz="1500" dirty="0">
                <a:solidFill>
                  <a:srgbClr val="0E00FF"/>
                </a:solidFill>
                <a:latin typeface="Consolas" panose="020B0609020204030204" pitchFamily="49" charset="0"/>
                <a:ea typeface="Times New Roman" panose="02020603050405020304" pitchFamily="18" charset="0"/>
                <a:cs typeface="Times New Roman" panose="02020603050405020304" pitchFamily="18" charset="0"/>
              </a:rPr>
              <a:t>	end</a:t>
            </a:r>
          </a:p>
          <a:p>
            <a:pPr marL="0" lvl="1" indent="0">
              <a:lnSpc>
                <a:spcPct val="100000"/>
              </a:lnSpc>
              <a:spcBef>
                <a:spcPts val="0"/>
              </a:spcBef>
              <a:buNone/>
              <a:tabLst>
                <a:tab pos="452438" algn="l"/>
              </a:tabLst>
            </a:pPr>
            <a:endParaRPr lang="en-ZA" sz="1500" dirty="0">
              <a:solidFill>
                <a:srgbClr val="0E00FF"/>
              </a:solidFill>
              <a:latin typeface="Consolas" panose="020B0609020204030204" pitchFamily="49" charset="0"/>
              <a:ea typeface="Times New Roman" panose="02020603050405020304" pitchFamily="18" charset="0"/>
              <a:cs typeface="Times New Roman" panose="02020603050405020304" pitchFamily="18" charset="0"/>
            </a:endParaRPr>
          </a:p>
          <a:p>
            <a:pPr marL="0" lvl="1" indent="0">
              <a:lnSpc>
                <a:spcPct val="100000"/>
              </a:lnSpc>
              <a:spcBef>
                <a:spcPts val="700"/>
              </a:spcBef>
              <a:spcAft>
                <a:spcPts val="700"/>
              </a:spcAft>
              <a:buNone/>
            </a:pPr>
            <a:r>
              <a:rPr lang="en-ZA" sz="1500" dirty="0">
                <a:latin typeface="Helvetica" panose="020B0604020202020204" pitchFamily="34" charset="0"/>
                <a:ea typeface="Times New Roman" panose="02020603050405020304" pitchFamily="18" charset="0"/>
                <a:cs typeface="Helvetica" panose="020B0604020202020204" pitchFamily="34" charset="0"/>
              </a:rPr>
              <a:t>For loops can be used with different data structures. For example, a for loop can be used to sum numbers in an array.</a:t>
            </a:r>
          </a:p>
          <a:p>
            <a:pPr marL="457200" lvl="2" indent="0">
              <a:lnSpc>
                <a:spcPct val="100000"/>
              </a:lnSpc>
              <a:spcBef>
                <a:spcPts val="0"/>
              </a:spcBef>
              <a:buNone/>
            </a:pPr>
            <a:r>
              <a:rPr lang="en-ZA" sz="1500" dirty="0">
                <a:latin typeface="Consolas" panose="020B0609020204030204" pitchFamily="49" charset="0"/>
                <a:ea typeface="Times New Roman" panose="02020603050405020304" pitchFamily="18" charset="0"/>
                <a:cs typeface="Times New Roman" panose="02020603050405020304" pitchFamily="18" charset="0"/>
              </a:rPr>
              <a:t>sum = 0;</a:t>
            </a:r>
          </a:p>
          <a:p>
            <a:pPr marL="457200" lvl="2" indent="0">
              <a:lnSpc>
                <a:spcPct val="100000"/>
              </a:lnSpc>
              <a:spcBef>
                <a:spcPts val="0"/>
              </a:spcBef>
              <a:buNone/>
            </a:pPr>
            <a:r>
              <a:rPr lang="en-ZA" sz="1500" dirty="0">
                <a:solidFill>
                  <a:srgbClr val="0E00FF"/>
                </a:solidFill>
                <a:latin typeface="Consolas" panose="020B0609020204030204" pitchFamily="49" charset="0"/>
                <a:ea typeface="Times New Roman" panose="02020603050405020304" pitchFamily="18" charset="0"/>
                <a:cs typeface="Times New Roman" panose="02020603050405020304" pitchFamily="18" charset="0"/>
              </a:rPr>
              <a:t>for</a:t>
            </a:r>
            <a:r>
              <a:rPr lang="en-ZA" sz="1500" dirty="0">
                <a:latin typeface="Consolas" panose="020B0609020204030204" pitchFamily="49" charset="0"/>
                <a:ea typeface="Times New Roman" panose="02020603050405020304" pitchFamily="18" charset="0"/>
                <a:cs typeface="Times New Roman" panose="02020603050405020304" pitchFamily="18" charset="0"/>
              </a:rPr>
              <a:t> </a:t>
            </a:r>
            <a:r>
              <a:rPr lang="en-ZA" sz="1500" dirty="0" err="1">
                <a:latin typeface="Consolas" panose="020B0609020204030204" pitchFamily="49" charset="0"/>
                <a:ea typeface="Times New Roman" panose="02020603050405020304" pitchFamily="18" charset="0"/>
                <a:cs typeface="Times New Roman" panose="02020603050405020304" pitchFamily="18" charset="0"/>
              </a:rPr>
              <a:t>i</a:t>
            </a:r>
            <a:r>
              <a:rPr lang="en-ZA" sz="1500" dirty="0">
                <a:latin typeface="Consolas" panose="020B0609020204030204" pitchFamily="49" charset="0"/>
                <a:ea typeface="Times New Roman" panose="02020603050405020304" pitchFamily="18" charset="0"/>
                <a:cs typeface="Times New Roman" panose="02020603050405020304" pitchFamily="18" charset="0"/>
              </a:rPr>
              <a:t> = 1:10</a:t>
            </a:r>
          </a:p>
          <a:p>
            <a:pPr marL="457200" lvl="2" indent="0">
              <a:lnSpc>
                <a:spcPct val="100000"/>
              </a:lnSpc>
              <a:spcBef>
                <a:spcPts val="0"/>
              </a:spcBef>
              <a:buNone/>
            </a:pPr>
            <a:r>
              <a:rPr lang="en-ZA" sz="1500" dirty="0">
                <a:latin typeface="Consolas" panose="020B0609020204030204" pitchFamily="49" charset="0"/>
                <a:ea typeface="Times New Roman" panose="02020603050405020304" pitchFamily="18" charset="0"/>
                <a:cs typeface="Times New Roman" panose="02020603050405020304" pitchFamily="18" charset="0"/>
              </a:rPr>
              <a:t>    sum = sum + </a:t>
            </a:r>
            <a:r>
              <a:rPr lang="en-ZA" sz="1500" dirty="0" err="1">
                <a:latin typeface="Consolas" panose="020B0609020204030204" pitchFamily="49" charset="0"/>
                <a:ea typeface="Times New Roman" panose="02020603050405020304" pitchFamily="18" charset="0"/>
                <a:cs typeface="Times New Roman" panose="02020603050405020304" pitchFamily="18" charset="0"/>
              </a:rPr>
              <a:t>i</a:t>
            </a:r>
            <a:endParaRPr lang="en-ZA" sz="1500" dirty="0">
              <a:latin typeface="Consolas" panose="020B0609020204030204" pitchFamily="49" charset="0"/>
              <a:ea typeface="Times New Roman" panose="02020603050405020304" pitchFamily="18" charset="0"/>
              <a:cs typeface="Times New Roman" panose="02020603050405020304" pitchFamily="18" charset="0"/>
            </a:endParaRPr>
          </a:p>
          <a:p>
            <a:pPr marL="457200" lvl="2" indent="0">
              <a:lnSpc>
                <a:spcPct val="100000"/>
              </a:lnSpc>
              <a:spcBef>
                <a:spcPts val="0"/>
              </a:spcBef>
              <a:buNone/>
            </a:pPr>
            <a:r>
              <a:rPr lang="en-ZA" sz="1500" dirty="0">
                <a:solidFill>
                  <a:srgbClr val="0E00FF"/>
                </a:solidFill>
                <a:latin typeface="Consolas" panose="020B0609020204030204" pitchFamily="49" charset="0"/>
                <a:ea typeface="Times New Roman" panose="02020603050405020304" pitchFamily="18" charset="0"/>
                <a:cs typeface="Times New Roman" panose="02020603050405020304" pitchFamily="18" charset="0"/>
              </a:rPr>
              <a:t>end</a:t>
            </a:r>
          </a:p>
        </p:txBody>
      </p:sp>
      <p:sp>
        <p:nvSpPr>
          <p:cNvPr id="11" name="Title 1">
            <a:extLst>
              <a:ext uri="{FF2B5EF4-FFF2-40B4-BE49-F238E27FC236}">
                <a16:creationId xmlns:a16="http://schemas.microsoft.com/office/drawing/2014/main" id="{F64C6983-72D4-5B1B-B0E4-CE7065248827}"/>
              </a:ext>
            </a:extLst>
          </p:cNvPr>
          <p:cNvSpPr txBox="1">
            <a:spLocks/>
          </p:cNvSpPr>
          <p:nvPr/>
        </p:nvSpPr>
        <p:spPr>
          <a:xfrm>
            <a:off x="-156754" y="101575"/>
            <a:ext cx="2825156" cy="777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700"/>
              </a:spcBef>
              <a:spcAft>
                <a:spcPts val="700"/>
              </a:spcAft>
            </a:pPr>
            <a:r>
              <a:rPr lang="en-ZA" sz="3200" b="1" dirty="0" smtClean="0">
                <a:latin typeface="Times New Roman" panose="02020603050405020304" pitchFamily="18" charset="0"/>
                <a:ea typeface="Times New Roman" panose="02020603050405020304" pitchFamily="18" charset="0"/>
                <a:cs typeface="Times New Roman" panose="02020603050405020304" pitchFamily="18" charset="0"/>
              </a:rPr>
              <a:t>For Loops</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2" name="Straight Connector 11"/>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3905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E08BB7-8B63-E0A1-8A3B-D41FFAEC00A5}"/>
              </a:ext>
            </a:extLst>
          </p:cNvPr>
          <p:cNvSpPr/>
          <p:nvPr/>
        </p:nvSpPr>
        <p:spPr>
          <a:xfrm>
            <a:off x="1986013" y="2598712"/>
            <a:ext cx="8229600" cy="162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1989023" y="1276983"/>
            <a:ext cx="8229600" cy="5112000"/>
          </a:xfrm>
        </p:spPr>
        <p:txBody>
          <a:bodyPr>
            <a:noAutofit/>
          </a:bodyPr>
          <a:lstStyle/>
          <a:p>
            <a:pPr marL="0" lvl="1" indent="0" algn="just">
              <a:lnSpc>
                <a:spcPct val="100000"/>
              </a:lnSpc>
              <a:spcBef>
                <a:spcPts val="700"/>
              </a:spcBef>
              <a:spcAft>
                <a:spcPts val="700"/>
              </a:spcAft>
              <a:buNone/>
            </a:pPr>
            <a:r>
              <a:rPr lang="en-ZA" sz="1600" b="1" dirty="0">
                <a:latin typeface="Helvetica" panose="020B0604020202020204" pitchFamily="34" charset="0"/>
                <a:ea typeface="Times New Roman" panose="02020603050405020304" pitchFamily="18" charset="0"/>
                <a:cs typeface="Times New Roman" panose="02020603050405020304" pitchFamily="18" charset="0"/>
              </a:rPr>
              <a:t>          Now Try for Yourself!</a:t>
            </a:r>
          </a:p>
          <a:p>
            <a:pPr marL="0" lvl="1" indent="0" algn="just">
              <a:lnSpc>
                <a:spcPct val="100000"/>
              </a:lnSpc>
              <a:spcBef>
                <a:spcPts val="700"/>
              </a:spcBef>
              <a:spcAft>
                <a:spcPts val="700"/>
              </a:spcAft>
              <a:buNone/>
            </a:pPr>
            <a:r>
              <a:rPr lang="en-ZA" sz="1500" dirty="0">
                <a:latin typeface="Helvetica" panose="020B0604020202020204" pitchFamily="34" charset="0"/>
                <a:ea typeface="Times New Roman" panose="02020603050405020304" pitchFamily="18" charset="0"/>
                <a:cs typeface="Helvetica" panose="020B0604020202020204" pitchFamily="34" charset="0"/>
              </a:rPr>
              <a:t>In the line below, using a </a:t>
            </a:r>
            <a:r>
              <a:rPr lang="en-ZA" sz="1500" b="1" dirty="0">
                <a:latin typeface="Helvetica" panose="020B0604020202020204" pitchFamily="34" charset="0"/>
                <a:ea typeface="Times New Roman" panose="02020603050405020304" pitchFamily="18" charset="0"/>
                <a:cs typeface="Helvetica" panose="020B0604020202020204" pitchFamily="34" charset="0"/>
              </a:rPr>
              <a:t>for loop statement</a:t>
            </a:r>
            <a:r>
              <a:rPr lang="en-ZA" sz="1500" dirty="0">
                <a:latin typeface="Helvetica" panose="020B0604020202020204" pitchFamily="34" charset="0"/>
                <a:ea typeface="Times New Roman" panose="02020603050405020304" pitchFamily="18" charset="0"/>
                <a:cs typeface="Helvetica" panose="020B0604020202020204" pitchFamily="34" charset="0"/>
              </a:rPr>
              <a:t>, find the sum of the array "numbers" and assign it to the variable "counter".</a:t>
            </a:r>
          </a:p>
          <a:p>
            <a:pPr marL="0" lvl="1" indent="0" algn="just">
              <a:lnSpc>
                <a:spcPct val="100000"/>
              </a:lnSpc>
              <a:spcBef>
                <a:spcPts val="700"/>
              </a:spcBef>
              <a:spcAft>
                <a:spcPts val="700"/>
              </a:spcAft>
              <a:buNone/>
            </a:pPr>
            <a:endParaRPr lang="en-ZA" sz="1500" dirty="0">
              <a:latin typeface="Helvetica" panose="020B0604020202020204" pitchFamily="34" charset="0"/>
              <a:ea typeface="Times New Roman" panose="02020603050405020304" pitchFamily="18" charset="0"/>
              <a:cs typeface="Helvetica" panose="020B0604020202020204" pitchFamily="34" charset="0"/>
            </a:endParaRPr>
          </a:p>
          <a:p>
            <a:pPr marL="182563" lvl="2" indent="0" algn="just">
              <a:lnSpc>
                <a:spcPct val="100000"/>
              </a:lnSpc>
              <a:spcBef>
                <a:spcPts val="0"/>
              </a:spcBef>
              <a:buNone/>
            </a:pPr>
            <a:r>
              <a:rPr lang="en-ZA" sz="1500" dirty="0">
                <a:latin typeface="Consolas" panose="020B0609020204030204" pitchFamily="49" charset="0"/>
                <a:ea typeface="Times New Roman" panose="02020603050405020304" pitchFamily="18" charset="0"/>
                <a:cs typeface="Times New Roman" panose="02020603050405020304" pitchFamily="18" charset="0"/>
              </a:rPr>
              <a:t>numbers = [2, 4, 6];</a:t>
            </a:r>
          </a:p>
          <a:p>
            <a:pPr marL="182563" lvl="2" indent="0" algn="just">
              <a:lnSpc>
                <a:spcPct val="100000"/>
              </a:lnSpc>
              <a:spcBef>
                <a:spcPts val="0"/>
              </a:spcBef>
              <a:buNone/>
            </a:pPr>
            <a:r>
              <a:rPr lang="en-ZA" sz="1500" dirty="0">
                <a:latin typeface="Consolas" panose="020B0609020204030204" pitchFamily="49" charset="0"/>
                <a:ea typeface="Times New Roman" panose="02020603050405020304" pitchFamily="18" charset="0"/>
                <a:cs typeface="Times New Roman" panose="02020603050405020304" pitchFamily="18" charset="0"/>
              </a:rPr>
              <a:t>counter = 0;</a:t>
            </a:r>
          </a:p>
          <a:p>
            <a:pPr marL="182563" lvl="2" indent="0" algn="just">
              <a:lnSpc>
                <a:spcPct val="100000"/>
              </a:lnSpc>
              <a:spcBef>
                <a:spcPts val="0"/>
              </a:spcBef>
              <a:buNone/>
            </a:pPr>
            <a:r>
              <a:rPr lang="en-ZA" sz="1500" dirty="0">
                <a:solidFill>
                  <a:srgbClr val="0E00FF"/>
                </a:solidFill>
                <a:latin typeface="Consolas" panose="020B0609020204030204" pitchFamily="49" charset="0"/>
                <a:ea typeface="Times New Roman" panose="02020603050405020304" pitchFamily="18" charset="0"/>
                <a:cs typeface="Times New Roman" panose="02020603050405020304" pitchFamily="18" charset="0"/>
              </a:rPr>
              <a:t>for</a:t>
            </a:r>
            <a:r>
              <a:rPr lang="en-ZA" sz="1500" dirty="0">
                <a:latin typeface="Consolas" panose="020B0609020204030204" pitchFamily="49" charset="0"/>
                <a:ea typeface="Times New Roman" panose="02020603050405020304" pitchFamily="18" charset="0"/>
                <a:cs typeface="Times New Roman" panose="02020603050405020304" pitchFamily="18" charset="0"/>
              </a:rPr>
              <a:t> </a:t>
            </a:r>
            <a:r>
              <a:rPr lang="en-ZA" sz="1500" dirty="0" err="1">
                <a:latin typeface="Consolas" panose="020B0609020204030204" pitchFamily="49" charset="0"/>
                <a:ea typeface="Times New Roman" panose="02020603050405020304" pitchFamily="18" charset="0"/>
                <a:cs typeface="Times New Roman" panose="02020603050405020304" pitchFamily="18" charset="0"/>
              </a:rPr>
              <a:t>i</a:t>
            </a:r>
            <a:r>
              <a:rPr lang="en-ZA" sz="1500" dirty="0">
                <a:latin typeface="Consolas" panose="020B0609020204030204" pitchFamily="49" charset="0"/>
                <a:ea typeface="Times New Roman" panose="02020603050405020304" pitchFamily="18" charset="0"/>
                <a:cs typeface="Times New Roman" panose="02020603050405020304" pitchFamily="18" charset="0"/>
              </a:rPr>
              <a:t> = numbers </a:t>
            </a:r>
          </a:p>
          <a:p>
            <a:pPr marL="182563" lvl="2" indent="0" algn="just">
              <a:lnSpc>
                <a:spcPct val="100000"/>
              </a:lnSpc>
              <a:spcBef>
                <a:spcPts val="0"/>
              </a:spcBef>
              <a:buNone/>
            </a:pPr>
            <a:r>
              <a:rPr lang="en-ZA" sz="1500" dirty="0">
                <a:latin typeface="Consolas" panose="020B0609020204030204" pitchFamily="49" charset="0"/>
                <a:ea typeface="Times New Roman" panose="02020603050405020304" pitchFamily="18" charset="0"/>
                <a:cs typeface="Times New Roman" panose="02020603050405020304" pitchFamily="18" charset="0"/>
              </a:rPr>
              <a:t>    counter = counter + </a:t>
            </a:r>
            <a:r>
              <a:rPr lang="en-ZA" sz="1500" dirty="0" err="1">
                <a:latin typeface="Consolas" panose="020B0609020204030204" pitchFamily="49" charset="0"/>
                <a:ea typeface="Times New Roman" panose="02020603050405020304" pitchFamily="18" charset="0"/>
                <a:cs typeface="Times New Roman" panose="02020603050405020304" pitchFamily="18" charset="0"/>
              </a:rPr>
              <a:t>i</a:t>
            </a:r>
            <a:r>
              <a:rPr lang="en-ZA" sz="1500" dirty="0">
                <a:latin typeface="Consolas" panose="020B0609020204030204" pitchFamily="49" charset="0"/>
                <a:ea typeface="Times New Roman" panose="02020603050405020304" pitchFamily="18" charset="0"/>
                <a:cs typeface="Times New Roman" panose="02020603050405020304" pitchFamily="18" charset="0"/>
              </a:rPr>
              <a:t>;</a:t>
            </a:r>
          </a:p>
          <a:p>
            <a:pPr marL="182563" lvl="2" indent="0" algn="just">
              <a:lnSpc>
                <a:spcPct val="100000"/>
              </a:lnSpc>
              <a:spcBef>
                <a:spcPts val="0"/>
              </a:spcBef>
              <a:buNone/>
            </a:pPr>
            <a:r>
              <a:rPr lang="en-ZA" sz="1500" dirty="0">
                <a:solidFill>
                  <a:srgbClr val="0E00FF"/>
                </a:solidFill>
                <a:latin typeface="Consolas" panose="020B0609020204030204" pitchFamily="49" charset="0"/>
                <a:ea typeface="Times New Roman" panose="02020603050405020304" pitchFamily="18" charset="0"/>
                <a:cs typeface="Times New Roman" panose="02020603050405020304" pitchFamily="18" charset="0"/>
              </a:rPr>
              <a:t>end</a:t>
            </a:r>
          </a:p>
          <a:p>
            <a:pPr marL="182563" lvl="2" indent="0" algn="just">
              <a:lnSpc>
                <a:spcPct val="100000"/>
              </a:lnSpc>
              <a:spcBef>
                <a:spcPts val="0"/>
              </a:spcBef>
              <a:buNone/>
            </a:pPr>
            <a:r>
              <a:rPr lang="en-ZA" sz="1500" dirty="0" err="1">
                <a:latin typeface="Consolas" panose="020B0609020204030204" pitchFamily="49" charset="0"/>
                <a:ea typeface="Times New Roman" panose="02020603050405020304" pitchFamily="18" charset="0"/>
                <a:cs typeface="Times New Roman" panose="02020603050405020304" pitchFamily="18" charset="0"/>
              </a:rPr>
              <a:t>disp</a:t>
            </a:r>
            <a:r>
              <a:rPr lang="en-ZA" sz="1500" dirty="0">
                <a:latin typeface="Consolas" panose="020B0609020204030204" pitchFamily="49" charset="0"/>
                <a:ea typeface="Times New Roman" panose="02020603050405020304" pitchFamily="18" charset="0"/>
                <a:cs typeface="Times New Roman" panose="02020603050405020304" pitchFamily="18" charset="0"/>
              </a:rPr>
              <a:t>(counter)</a:t>
            </a:r>
          </a:p>
          <a:p>
            <a:pPr marL="182563" lvl="2" indent="0" algn="just">
              <a:lnSpc>
                <a:spcPct val="100000"/>
              </a:lnSpc>
              <a:spcBef>
                <a:spcPts val="0"/>
              </a:spcBef>
              <a:buNone/>
            </a:pPr>
            <a:endParaRPr lang="en-ZA" sz="1500" dirty="0">
              <a:latin typeface="Consolas" panose="020B0609020204030204" pitchFamily="49" charset="0"/>
              <a:ea typeface="Times New Roman" panose="02020603050405020304" pitchFamily="18" charset="0"/>
              <a:cs typeface="Times New Roman" panose="02020603050405020304" pitchFamily="18" charset="0"/>
            </a:endParaRPr>
          </a:p>
        </p:txBody>
      </p:sp>
      <p:pic>
        <p:nvPicPr>
          <p:cNvPr id="9" name="Untitled">
            <a:extLst>
              <a:ext uri="{FF2B5EF4-FFF2-40B4-BE49-F238E27FC236}">
                <a16:creationId xmlns:a16="http://schemas.microsoft.com/office/drawing/2014/main" id="{BDC6EF1C-77D1-67CD-1085-7BD41C96E4F6}"/>
              </a:ext>
            </a:extLst>
          </p:cNvPr>
          <p:cNvPicPr>
            <a:picLocks noChangeAspect="1"/>
          </p:cNvPicPr>
          <p:nvPr/>
        </p:nvPicPr>
        <p:blipFill>
          <a:blip r:embed="rId2"/>
          <a:stretch>
            <a:fillRect/>
          </a:stretch>
        </p:blipFill>
        <p:spPr>
          <a:xfrm>
            <a:off x="2075650" y="973661"/>
            <a:ext cx="567000" cy="540000"/>
          </a:xfrm>
          <a:prstGeom prst="rect">
            <a:avLst/>
          </a:prstGeom>
        </p:spPr>
      </p:pic>
      <p:sp>
        <p:nvSpPr>
          <p:cNvPr id="11" name="Title 1">
            <a:extLst>
              <a:ext uri="{FF2B5EF4-FFF2-40B4-BE49-F238E27FC236}">
                <a16:creationId xmlns:a16="http://schemas.microsoft.com/office/drawing/2014/main" id="{F64C6983-72D4-5B1B-B0E4-CE7065248827}"/>
              </a:ext>
            </a:extLst>
          </p:cNvPr>
          <p:cNvSpPr txBox="1">
            <a:spLocks/>
          </p:cNvSpPr>
          <p:nvPr/>
        </p:nvSpPr>
        <p:spPr>
          <a:xfrm>
            <a:off x="-156754" y="101575"/>
            <a:ext cx="2825156" cy="777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700"/>
              </a:spcBef>
              <a:spcAft>
                <a:spcPts val="700"/>
              </a:spcAft>
            </a:pPr>
            <a:r>
              <a:rPr lang="en-ZA" sz="3200" b="1" dirty="0" smtClean="0">
                <a:latin typeface="Times New Roman" panose="02020603050405020304" pitchFamily="18" charset="0"/>
                <a:ea typeface="Times New Roman" panose="02020603050405020304" pitchFamily="18" charset="0"/>
                <a:cs typeface="Times New Roman" panose="02020603050405020304" pitchFamily="18" charset="0"/>
              </a:rPr>
              <a:t>For Loops</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2" name="Straight Connector 11"/>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10889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1989023" y="1276983"/>
            <a:ext cx="8229600" cy="5112000"/>
          </a:xfrm>
        </p:spPr>
        <p:txBody>
          <a:bodyPr>
            <a:noAutofit/>
          </a:bodyPr>
          <a:lstStyle/>
          <a:p>
            <a:pPr marL="0" indent="0" algn="just">
              <a:lnSpc>
                <a:spcPct val="100000"/>
              </a:lnSpc>
              <a:spcBef>
                <a:spcPts val="1050"/>
              </a:spcBef>
              <a:spcAft>
                <a:spcPts val="1050"/>
              </a:spcAft>
              <a:buNone/>
            </a:pPr>
            <a:r>
              <a:rPr lang="en-ZA" sz="1500" dirty="0">
                <a:latin typeface="Helvetica" panose="020B0604020202020204" pitchFamily="34" charset="0"/>
                <a:ea typeface="Times New Roman" panose="02020603050405020304" pitchFamily="18" charset="0"/>
                <a:cs typeface="Times New Roman" panose="02020603050405020304" pitchFamily="18" charset="0"/>
              </a:rPr>
              <a:t>While loops are another kind of loop structure. Whilst for loops can be used unconditionally (without a condition), while loops can be iterated based on a specified condition. For example, given a list of numbers, you may want to sum the first 10 numbers on the list with summing all elements in the list. The common structure of a while loop is specified as follows: </a:t>
            </a:r>
          </a:p>
          <a:p>
            <a:pPr marL="457200" lvl="1" indent="0" algn="just" eaLnBrk="0" fontAlgn="base" hangingPunct="0">
              <a:lnSpc>
                <a:spcPct val="100000"/>
              </a:lnSpc>
              <a:spcBef>
                <a:spcPct val="0"/>
              </a:spcBef>
              <a:spcAft>
                <a:spcPct val="0"/>
              </a:spcAft>
              <a:buNone/>
            </a:pPr>
            <a:r>
              <a:rPr lang="en-ZA" sz="1500" dirty="0">
                <a:solidFill>
                  <a:srgbClr val="0E00FF"/>
                </a:solidFill>
                <a:latin typeface="Consolas" panose="020B0609020204030204" pitchFamily="49" charset="0"/>
                <a:ea typeface="Times New Roman" panose="02020603050405020304" pitchFamily="18" charset="0"/>
                <a:cs typeface="Times New Roman" panose="02020603050405020304" pitchFamily="18" charset="0"/>
              </a:rPr>
              <a:t>while</a:t>
            </a:r>
            <a:r>
              <a:rPr lang="en-ZA" sz="1500" dirty="0">
                <a:latin typeface="Consolas" panose="020B0609020204030204" pitchFamily="49" charset="0"/>
                <a:ea typeface="Times New Roman" panose="02020603050405020304" pitchFamily="18" charset="0"/>
                <a:cs typeface="Times New Roman" panose="02020603050405020304" pitchFamily="18" charset="0"/>
              </a:rPr>
              <a:t> (condition)</a:t>
            </a:r>
            <a:endParaRPr lang="en-ZA" sz="1500" b="1" dirty="0">
              <a:latin typeface="Consolas" panose="020B0609020204030204" pitchFamily="49" charset="0"/>
              <a:ea typeface="Times New Roman" panose="02020603050405020304" pitchFamily="18" charset="0"/>
              <a:cs typeface="Times New Roman" panose="02020603050405020304" pitchFamily="18" charset="0"/>
            </a:endParaRPr>
          </a:p>
          <a:p>
            <a:pPr marL="457200" lvl="1" indent="0" algn="just" eaLnBrk="0" fontAlgn="base" hangingPunct="0">
              <a:lnSpc>
                <a:spcPct val="100000"/>
              </a:lnSpc>
              <a:spcBef>
                <a:spcPct val="0"/>
              </a:spcBef>
              <a:spcAft>
                <a:spcPct val="0"/>
              </a:spcAft>
              <a:buNone/>
            </a:pPr>
            <a:r>
              <a:rPr lang="en-ZA" sz="1500" dirty="0">
                <a:latin typeface="Consolas" panose="020B0609020204030204" pitchFamily="49" charset="0"/>
                <a:ea typeface="Times New Roman" panose="02020603050405020304" pitchFamily="18" charset="0"/>
                <a:cs typeface="Times New Roman" panose="02020603050405020304" pitchFamily="18" charset="0"/>
              </a:rPr>
              <a:t>	Loop body</a:t>
            </a:r>
          </a:p>
          <a:p>
            <a:pPr marL="457200" lvl="1" indent="0" algn="just" eaLnBrk="0" fontAlgn="base" hangingPunct="0">
              <a:lnSpc>
                <a:spcPct val="100000"/>
              </a:lnSpc>
              <a:spcBef>
                <a:spcPct val="0"/>
              </a:spcBef>
              <a:spcAft>
                <a:spcPct val="0"/>
              </a:spcAft>
              <a:buNone/>
            </a:pPr>
            <a:r>
              <a:rPr lang="en-ZA" sz="1500" dirty="0">
                <a:solidFill>
                  <a:srgbClr val="0E00FF"/>
                </a:solidFill>
                <a:latin typeface="Consolas" panose="020B0609020204030204" pitchFamily="49" charset="0"/>
                <a:ea typeface="Times New Roman" panose="02020603050405020304" pitchFamily="18" charset="0"/>
                <a:cs typeface="Times New Roman" panose="02020603050405020304" pitchFamily="18" charset="0"/>
              </a:rPr>
              <a:t>end</a:t>
            </a:r>
          </a:p>
          <a:p>
            <a:pPr marL="0" indent="0" algn="just">
              <a:lnSpc>
                <a:spcPct val="100000"/>
              </a:lnSpc>
              <a:spcBef>
                <a:spcPts val="1050"/>
              </a:spcBef>
              <a:spcAft>
                <a:spcPts val="1050"/>
              </a:spcAft>
              <a:buNone/>
            </a:pPr>
            <a:r>
              <a:rPr lang="en-ZA" sz="1500" dirty="0">
                <a:latin typeface="Helvetica" panose="020B0604020202020204" pitchFamily="34" charset="0"/>
                <a:ea typeface="Times New Roman" panose="02020603050405020304" pitchFamily="18" charset="0"/>
                <a:cs typeface="Times New Roman" panose="02020603050405020304" pitchFamily="18" charset="0"/>
              </a:rPr>
              <a:t>The keyword for starting a while loop is "while" followed by a condition which will terminate the loop but otherwise continue unless the condition has been met. This is followed by the loop body where a set of instructions are executed and just like the for loop, an "end" keyword is used to close the while loop.</a:t>
            </a:r>
          </a:p>
        </p:txBody>
      </p:sp>
      <p:sp>
        <p:nvSpPr>
          <p:cNvPr id="8" name="Title 1">
            <a:extLst>
              <a:ext uri="{FF2B5EF4-FFF2-40B4-BE49-F238E27FC236}">
                <a16:creationId xmlns:a16="http://schemas.microsoft.com/office/drawing/2014/main" id="{F64C6983-72D4-5B1B-B0E4-CE7065248827}"/>
              </a:ext>
            </a:extLst>
          </p:cNvPr>
          <p:cNvSpPr txBox="1">
            <a:spLocks/>
          </p:cNvSpPr>
          <p:nvPr/>
        </p:nvSpPr>
        <p:spPr>
          <a:xfrm>
            <a:off x="388307" y="114638"/>
            <a:ext cx="2825156" cy="777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700"/>
              </a:spcBef>
              <a:spcAft>
                <a:spcPts val="700"/>
              </a:spcAft>
            </a:pPr>
            <a:r>
              <a:rPr lang="en-ZA" sz="3200" b="1" dirty="0" smtClean="0">
                <a:latin typeface="Times New Roman" panose="02020603050405020304" pitchFamily="18" charset="0"/>
                <a:ea typeface="Times New Roman" panose="02020603050405020304" pitchFamily="18" charset="0"/>
                <a:cs typeface="Times New Roman" panose="02020603050405020304" pitchFamily="18" charset="0"/>
              </a:rPr>
              <a:t>While Loops</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9" name="Straight Connector 8"/>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8889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64C6983-72D4-5B1B-B0E4-CE7065248827}"/>
              </a:ext>
            </a:extLst>
          </p:cNvPr>
          <p:cNvSpPr>
            <a:spLocks noGrp="1"/>
          </p:cNvSpPr>
          <p:nvPr>
            <p:ph type="title"/>
          </p:nvPr>
        </p:nvSpPr>
        <p:spPr>
          <a:xfrm>
            <a:off x="0" y="0"/>
            <a:ext cx="4471076" cy="777600"/>
          </a:xfrm>
        </p:spPr>
        <p:txBody>
          <a:bodyPr>
            <a:noAutofit/>
          </a:bodyPr>
          <a:lstStyle/>
          <a:p>
            <a:pPr algn="ctr">
              <a:spcBef>
                <a:spcPts val="700"/>
              </a:spcBef>
              <a:spcAft>
                <a:spcPts val="700"/>
              </a:spcAft>
            </a:pPr>
            <a:r>
              <a:rPr lang="en-ZA" sz="3200" b="1" dirty="0" smtClean="0">
                <a:latin typeface="Times New Roman" panose="02020603050405020304" pitchFamily="18" charset="0"/>
                <a:ea typeface="Times New Roman" panose="02020603050405020304" pitchFamily="18" charset="0"/>
                <a:cs typeface="Times New Roman" panose="02020603050405020304" pitchFamily="18" charset="0"/>
              </a:rPr>
              <a:t>Locating in a folder</a:t>
            </a:r>
            <a:endParaRPr lang="en-ZA" sz="3200" b="1"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88307" y="1555200"/>
            <a:ext cx="10422469" cy="4832092"/>
          </a:xfrm>
          <a:prstGeom prst="rect">
            <a:avLst/>
          </a:prstGeom>
          <a:noFill/>
        </p:spPr>
        <p:txBody>
          <a:bodyPr wrap="none" rtlCol="0">
            <a:spAutoFit/>
          </a:bodyPr>
          <a:lstStyle/>
          <a:p>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Path</a:t>
            </a:r>
            <a:r>
              <a:rPr lang="en-US" sz="2800" dirty="0" smtClean="0">
                <a:solidFill>
                  <a:srgbClr val="7030A0"/>
                </a:solidFill>
                <a:latin typeface="Times New Roman" panose="02020603050405020304" pitchFamily="18" charset="0"/>
                <a:cs typeface="Times New Roman" panose="02020603050405020304" pitchFamily="18" charset="0"/>
              </a:rPr>
              <a:t>=‘D:\psychtoolbox workshop’</a:t>
            </a:r>
            <a:endParaRPr lang="en-US" sz="2800" dirty="0">
              <a:solidFill>
                <a:srgbClr val="7030A0"/>
              </a:solidFill>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c</a:t>
            </a:r>
            <a:r>
              <a:rPr lang="en-US" sz="2800" dirty="0" smtClean="0">
                <a:latin typeface="Times New Roman" panose="02020603050405020304" pitchFamily="18" charset="0"/>
                <a:cs typeface="Times New Roman" panose="02020603050405020304" pitchFamily="18" charset="0"/>
              </a:rPr>
              <a:t>d (Path )</a:t>
            </a:r>
          </a:p>
          <a:p>
            <a:endParaRPr lang="en-US" sz="2800" dirty="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r>
              <a:rPr lang="en-US" sz="2800" dirty="0" err="1" smtClean="0">
                <a:latin typeface="Times New Roman" panose="02020603050405020304" pitchFamily="18" charset="0"/>
                <a:cs typeface="Times New Roman" panose="02020603050405020304" pitchFamily="18" charset="0"/>
              </a:rPr>
              <a:t>Pwd</a:t>
            </a:r>
            <a:r>
              <a:rPr lang="en-US" sz="2800" dirty="0" smtClean="0">
                <a:latin typeface="Times New Roman" panose="02020603050405020304" pitchFamily="18" charset="0"/>
                <a:cs typeface="Times New Roman" panose="02020603050405020304" pitchFamily="18" charset="0"/>
              </a:rPr>
              <a:t> </a:t>
            </a:r>
            <a:r>
              <a:rPr lang="en-US" sz="2800" dirty="0" smtClean="0">
                <a:solidFill>
                  <a:schemeClr val="accent6"/>
                </a:solidFill>
                <a:latin typeface="Times New Roman" panose="02020603050405020304" pitchFamily="18" charset="0"/>
                <a:cs typeface="Times New Roman" panose="02020603050405020304" pitchFamily="18" charset="0"/>
              </a:rPr>
              <a:t>%current folder</a:t>
            </a:r>
          </a:p>
          <a:p>
            <a:endParaRPr lang="en-US" sz="2800" dirty="0">
              <a:latin typeface="Times New Roman" panose="02020603050405020304" pitchFamily="18" charset="0"/>
              <a:cs typeface="Times New Roman" panose="02020603050405020304" pitchFamily="18" charset="0"/>
            </a:endParaRPr>
          </a:p>
          <a:p>
            <a:r>
              <a:rPr lang="en-US" sz="2800" dirty="0" err="1" smtClean="0">
                <a:latin typeface="Times New Roman" panose="02020603050405020304" pitchFamily="18" charset="0"/>
                <a:cs typeface="Times New Roman" panose="02020603050405020304" pitchFamily="18" charset="0"/>
              </a:rPr>
              <a:t>dir</a:t>
            </a:r>
            <a:r>
              <a:rPr lang="en-US" sz="2800" dirty="0" smtClean="0">
                <a:latin typeface="Times New Roman" panose="02020603050405020304" pitchFamily="18" charset="0"/>
                <a:cs typeface="Times New Roman" panose="02020603050405020304" pitchFamily="18" charset="0"/>
              </a:rPr>
              <a:t> </a:t>
            </a:r>
            <a:r>
              <a:rPr lang="en-US" sz="2800" dirty="0" smtClean="0">
                <a:solidFill>
                  <a:schemeClr val="accent6"/>
                </a:solidFill>
                <a:latin typeface="Times New Roman" panose="02020603050405020304" pitchFamily="18" charset="0"/>
                <a:cs typeface="Times New Roman" panose="02020603050405020304" pitchFamily="18" charset="0"/>
              </a:rPr>
              <a:t>%listing folder contents</a:t>
            </a:r>
          </a:p>
          <a:p>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A = </a:t>
            </a:r>
            <a:r>
              <a:rPr lang="en-US" sz="2800" dirty="0" err="1" smtClean="0">
                <a:latin typeface="Times New Roman" panose="02020603050405020304" pitchFamily="18" charset="0"/>
                <a:cs typeface="Times New Roman" panose="02020603050405020304" pitchFamily="18" charset="0"/>
              </a:rPr>
              <a:t>dir</a:t>
            </a:r>
            <a:r>
              <a:rPr lang="en-US" sz="2800" dirty="0" smtClean="0">
                <a:latin typeface="Times New Roman" panose="02020603050405020304" pitchFamily="18" charset="0"/>
                <a:cs typeface="Times New Roman" panose="02020603050405020304" pitchFamily="18" charset="0"/>
              </a:rPr>
              <a:t>(</a:t>
            </a:r>
            <a:r>
              <a:rPr lang="en-US" sz="2800" dirty="0" err="1" smtClean="0">
                <a:latin typeface="Times New Roman" panose="02020603050405020304" pitchFamily="18" charset="0"/>
                <a:cs typeface="Times New Roman" panose="02020603050405020304" pitchFamily="18" charset="0"/>
              </a:rPr>
              <a:t>fullfile</a:t>
            </a:r>
            <a:r>
              <a:rPr lang="en-US" sz="2800" dirty="0" smtClean="0">
                <a:latin typeface="Times New Roman" panose="02020603050405020304" pitchFamily="18" charset="0"/>
                <a:cs typeface="Times New Roman" panose="02020603050405020304" pitchFamily="18" charset="0"/>
              </a:rPr>
              <a:t>(</a:t>
            </a:r>
            <a:r>
              <a:rPr lang="en-US" sz="2800" dirty="0" err="1" smtClean="0">
                <a:latin typeface="Times New Roman" panose="02020603050405020304" pitchFamily="18" charset="0"/>
                <a:cs typeface="Times New Roman" panose="02020603050405020304" pitchFamily="18" charset="0"/>
              </a:rPr>
              <a:t>pwd</a:t>
            </a:r>
            <a:r>
              <a:rPr lang="en-US" sz="2800" dirty="0" smtClean="0">
                <a:latin typeface="Times New Roman" panose="02020603050405020304" pitchFamily="18" charset="0"/>
                <a:cs typeface="Times New Roman" panose="02020603050405020304" pitchFamily="18" charset="0"/>
              </a:rPr>
              <a:t>, '*.mat')); </a:t>
            </a:r>
            <a:r>
              <a:rPr lang="en-US" sz="2800" dirty="0" smtClean="0">
                <a:solidFill>
                  <a:schemeClr val="accent6"/>
                </a:solidFill>
                <a:latin typeface="Times New Roman" panose="02020603050405020304" pitchFamily="18" charset="0"/>
                <a:cs typeface="Times New Roman" panose="02020603050405020304" pitchFamily="18" charset="0"/>
              </a:rPr>
              <a:t>% getting just .mat files in current folder</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4737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1989023" y="1276983"/>
            <a:ext cx="8229600" cy="5112000"/>
          </a:xfrm>
        </p:spPr>
        <p:txBody>
          <a:bodyPr>
            <a:noAutofit/>
          </a:bodyPr>
          <a:lstStyle/>
          <a:p>
            <a:pPr marL="0" indent="0" algn="just">
              <a:lnSpc>
                <a:spcPct val="100000"/>
              </a:lnSpc>
              <a:spcBef>
                <a:spcPts val="1050"/>
              </a:spcBef>
              <a:spcAft>
                <a:spcPts val="1050"/>
              </a:spcAft>
              <a:buNone/>
            </a:pPr>
            <a:r>
              <a:rPr lang="en-ZA" sz="1500" dirty="0">
                <a:latin typeface="Helvetica" panose="020B0604020202020204" pitchFamily="34" charset="0"/>
                <a:ea typeface="Times New Roman" panose="02020603050405020304" pitchFamily="18" charset="0"/>
                <a:cs typeface="Times New Roman" panose="02020603050405020304" pitchFamily="18" charset="0"/>
              </a:rPr>
              <a:t>An example is given as follows, </a:t>
            </a:r>
          </a:p>
          <a:p>
            <a:pPr marL="457200" lvl="1" indent="0" algn="just">
              <a:lnSpc>
                <a:spcPct val="100000"/>
              </a:lnSpc>
              <a:spcBef>
                <a:spcPts val="0"/>
              </a:spcBef>
              <a:buNone/>
            </a:pPr>
            <a:r>
              <a:rPr lang="en-ZA" sz="1500" dirty="0">
                <a:latin typeface="Consolas" panose="020B0609020204030204" pitchFamily="49" charset="0"/>
                <a:ea typeface="Times New Roman" panose="02020603050405020304" pitchFamily="18" charset="0"/>
                <a:cs typeface="Times New Roman" panose="02020603050405020304" pitchFamily="18" charset="0"/>
              </a:rPr>
              <a:t>sum = 0;</a:t>
            </a:r>
          </a:p>
          <a:p>
            <a:pPr marL="457200" lvl="1" indent="0" algn="just">
              <a:lnSpc>
                <a:spcPct val="100000"/>
              </a:lnSpc>
              <a:spcBef>
                <a:spcPts val="0"/>
              </a:spcBef>
              <a:buNone/>
            </a:pPr>
            <a:r>
              <a:rPr lang="en-ZA" sz="1500" dirty="0">
                <a:solidFill>
                  <a:srgbClr val="0E00FF"/>
                </a:solidFill>
                <a:latin typeface="Consolas" panose="020B0609020204030204" pitchFamily="49" charset="0"/>
                <a:ea typeface="Times New Roman" panose="02020603050405020304" pitchFamily="18" charset="0"/>
                <a:cs typeface="Times New Roman" panose="02020603050405020304" pitchFamily="18" charset="0"/>
              </a:rPr>
              <a:t>while</a:t>
            </a:r>
            <a:r>
              <a:rPr lang="en-ZA" sz="1500" dirty="0">
                <a:latin typeface="Consolas" panose="020B0609020204030204" pitchFamily="49" charset="0"/>
                <a:ea typeface="Times New Roman" panose="02020603050405020304" pitchFamily="18" charset="0"/>
                <a:cs typeface="Times New Roman" panose="02020603050405020304" pitchFamily="18" charset="0"/>
              </a:rPr>
              <a:t> sum &lt;= 10</a:t>
            </a:r>
          </a:p>
          <a:p>
            <a:pPr marL="457200" lvl="1" indent="0" algn="just">
              <a:lnSpc>
                <a:spcPct val="100000"/>
              </a:lnSpc>
              <a:spcBef>
                <a:spcPts val="0"/>
              </a:spcBef>
              <a:buNone/>
            </a:pPr>
            <a:r>
              <a:rPr lang="en-ZA" sz="1500" dirty="0">
                <a:latin typeface="Consolas" panose="020B0609020204030204" pitchFamily="49" charset="0"/>
                <a:ea typeface="Times New Roman" panose="02020603050405020304" pitchFamily="18" charset="0"/>
                <a:cs typeface="Times New Roman" panose="02020603050405020304" pitchFamily="18" charset="0"/>
              </a:rPr>
              <a:t>    sum = sum + 1</a:t>
            </a:r>
          </a:p>
          <a:p>
            <a:pPr marL="457200" lvl="1" indent="0" algn="just">
              <a:lnSpc>
                <a:spcPct val="100000"/>
              </a:lnSpc>
              <a:spcBef>
                <a:spcPts val="0"/>
              </a:spcBef>
              <a:buNone/>
            </a:pPr>
            <a:r>
              <a:rPr lang="en-ZA" sz="1500" dirty="0">
                <a:solidFill>
                  <a:srgbClr val="0E00FF"/>
                </a:solidFill>
                <a:latin typeface="Consolas" panose="020B0609020204030204" pitchFamily="49" charset="0"/>
                <a:ea typeface="Times New Roman" panose="02020603050405020304" pitchFamily="18" charset="0"/>
                <a:cs typeface="Times New Roman" panose="02020603050405020304" pitchFamily="18" charset="0"/>
              </a:rPr>
              <a:t>end</a:t>
            </a:r>
          </a:p>
          <a:p>
            <a:pPr marL="0" indent="0" algn="just">
              <a:lnSpc>
                <a:spcPct val="100000"/>
              </a:lnSpc>
              <a:spcBef>
                <a:spcPts val="1050"/>
              </a:spcBef>
              <a:spcAft>
                <a:spcPts val="1050"/>
              </a:spcAft>
              <a:buNone/>
            </a:pPr>
            <a:r>
              <a:rPr lang="en-ZA" sz="1500" dirty="0">
                <a:latin typeface="Helvetica" panose="020B0604020202020204" pitchFamily="34" charset="0"/>
                <a:ea typeface="Times New Roman" panose="02020603050405020304" pitchFamily="18" charset="0"/>
                <a:cs typeface="Times New Roman" panose="02020603050405020304" pitchFamily="18" charset="0"/>
              </a:rPr>
              <a:t>In the for loop example, an iteration variable "</a:t>
            </a:r>
            <a:r>
              <a:rPr lang="en-ZA" sz="1500" dirty="0" err="1">
                <a:latin typeface="Helvetica" panose="020B0604020202020204" pitchFamily="34" charset="0"/>
                <a:ea typeface="Times New Roman" panose="02020603050405020304" pitchFamily="18" charset="0"/>
                <a:cs typeface="Times New Roman" panose="02020603050405020304" pitchFamily="18" charset="0"/>
              </a:rPr>
              <a:t>i</a:t>
            </a:r>
            <a:r>
              <a:rPr lang="en-ZA" sz="1500" dirty="0">
                <a:latin typeface="Helvetica" panose="020B0604020202020204" pitchFamily="34" charset="0"/>
                <a:ea typeface="Times New Roman" panose="02020603050405020304" pitchFamily="18" charset="0"/>
                <a:cs typeface="Times New Roman" panose="02020603050405020304" pitchFamily="18" charset="0"/>
              </a:rPr>
              <a:t>" was used based on the elements of a list, however, in the above example, the while loop uses an independent variable that is initialised to 0. The condition in the while loop states that if the independent variable is less than 10, the variable will be incremented by 1. This while loop terminates once the independent variable goes over 10. </a:t>
            </a:r>
          </a:p>
          <a:p>
            <a:pPr marL="0" indent="0" algn="just">
              <a:lnSpc>
                <a:spcPct val="100000"/>
              </a:lnSpc>
              <a:spcBef>
                <a:spcPts val="1050"/>
              </a:spcBef>
              <a:spcAft>
                <a:spcPts val="1050"/>
              </a:spcAft>
              <a:buNone/>
            </a:pPr>
            <a:r>
              <a:rPr lang="en-ZA" sz="1500" dirty="0">
                <a:latin typeface="Helvetica" panose="020B0604020202020204" pitchFamily="34" charset="0"/>
                <a:ea typeface="Times New Roman" panose="02020603050405020304" pitchFamily="18" charset="0"/>
                <a:cs typeface="Times New Roman" panose="02020603050405020304" pitchFamily="18" charset="0"/>
              </a:rPr>
              <a:t>The idea of using a loop structure can be greatly appreciated in numerical computations where usually the same piece of code is repeatedly executed. In real world applications, the error of repeatedly executing a piece of code can be reduced by using a loop structure. Loops can be nested in MATLAB. The for loops can be nested within while loops, and vice versa. To finish a loop, there should be a matching end statement. </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3226340" y="6356352"/>
            <a:ext cx="5739320" cy="365125"/>
          </a:xfrm>
        </p:spPr>
        <p:txBody>
          <a:bodyPr/>
          <a:lstStyle/>
          <a:p>
            <a:r>
              <a:rPr lang="en-ZA" dirty="0"/>
              <a:t>Introduction to Programming in MATLAB (3), Control Flow Structures - Loop Structures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60</a:t>
            </a:fld>
            <a:endParaRPr lang="en-ZA"/>
          </a:p>
        </p:txBody>
      </p:sp>
      <p:pic>
        <p:nvPicPr>
          <p:cNvPr id="7" name="Graphic 6" descr="Chevron arrows with solid fill">
            <a:hlinkClick r:id="" action="ppaction://noaction"/>
            <a:extLst>
              <a:ext uri="{FF2B5EF4-FFF2-40B4-BE49-F238E27FC236}">
                <a16:creationId xmlns:a16="http://schemas.microsoft.com/office/drawing/2014/main" id="{C840D08B-ABDF-1082-B50F-5D0A6982948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rot="5400000">
            <a:off x="10266243" y="6343236"/>
            <a:ext cx="360000" cy="360000"/>
          </a:xfrm>
          <a:prstGeom prst="rect">
            <a:avLst/>
          </a:prstGeom>
        </p:spPr>
      </p:pic>
      <p:sp>
        <p:nvSpPr>
          <p:cNvPr id="9" name="Title 1">
            <a:extLst>
              <a:ext uri="{FF2B5EF4-FFF2-40B4-BE49-F238E27FC236}">
                <a16:creationId xmlns:a16="http://schemas.microsoft.com/office/drawing/2014/main" id="{F64C6983-72D4-5B1B-B0E4-CE7065248827}"/>
              </a:ext>
            </a:extLst>
          </p:cNvPr>
          <p:cNvSpPr txBox="1">
            <a:spLocks/>
          </p:cNvSpPr>
          <p:nvPr/>
        </p:nvSpPr>
        <p:spPr>
          <a:xfrm>
            <a:off x="388307" y="114638"/>
            <a:ext cx="2825156" cy="777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700"/>
              </a:spcBef>
              <a:spcAft>
                <a:spcPts val="700"/>
              </a:spcAft>
            </a:pPr>
            <a:r>
              <a:rPr lang="en-ZA" sz="3200" b="1" dirty="0" smtClean="0">
                <a:latin typeface="Times New Roman" panose="02020603050405020304" pitchFamily="18" charset="0"/>
                <a:ea typeface="Times New Roman" panose="02020603050405020304" pitchFamily="18" charset="0"/>
                <a:cs typeface="Times New Roman" panose="02020603050405020304" pitchFamily="18" charset="0"/>
              </a:rPr>
              <a:t>While Loops</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59313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E08BB7-8B63-E0A1-8A3B-D41FFAEC00A5}"/>
              </a:ext>
            </a:extLst>
          </p:cNvPr>
          <p:cNvSpPr/>
          <p:nvPr/>
        </p:nvSpPr>
        <p:spPr>
          <a:xfrm>
            <a:off x="1986013" y="2512081"/>
            <a:ext cx="8229600" cy="162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1989023" y="1276983"/>
            <a:ext cx="8229600" cy="5112000"/>
          </a:xfrm>
        </p:spPr>
        <p:txBody>
          <a:bodyPr>
            <a:noAutofit/>
          </a:bodyPr>
          <a:lstStyle/>
          <a:p>
            <a:pPr marL="0" lvl="1" indent="0" algn="just">
              <a:lnSpc>
                <a:spcPct val="100000"/>
              </a:lnSpc>
              <a:spcBef>
                <a:spcPts val="700"/>
              </a:spcBef>
              <a:spcAft>
                <a:spcPts val="700"/>
              </a:spcAft>
              <a:buNone/>
            </a:pPr>
            <a:r>
              <a:rPr lang="en-ZA" sz="1600" b="1" dirty="0">
                <a:latin typeface="Helvetica" panose="020B0604020202020204" pitchFamily="34" charset="0"/>
                <a:ea typeface="Times New Roman" panose="02020603050405020304" pitchFamily="18" charset="0"/>
                <a:cs typeface="Times New Roman" panose="02020603050405020304" pitchFamily="18" charset="0"/>
              </a:rPr>
              <a:t>          Now Try for Yourself!</a:t>
            </a:r>
          </a:p>
          <a:p>
            <a:pPr marL="0" lvl="1" indent="0" algn="just">
              <a:lnSpc>
                <a:spcPct val="100000"/>
              </a:lnSpc>
              <a:spcBef>
                <a:spcPts val="700"/>
              </a:spcBef>
              <a:spcAft>
                <a:spcPts val="700"/>
              </a:spcAft>
              <a:buNone/>
            </a:pPr>
            <a:r>
              <a:rPr lang="en-ZA" sz="1500" dirty="0">
                <a:latin typeface="Helvetica" panose="020B0604020202020204" pitchFamily="34" charset="0"/>
                <a:ea typeface="Times New Roman" panose="02020603050405020304" pitchFamily="18" charset="0"/>
                <a:cs typeface="Times New Roman" panose="02020603050405020304" pitchFamily="18" charset="0"/>
              </a:rPr>
              <a:t>In the line below, using a while loop statement, individually display the apples element in the "fruits" array.</a:t>
            </a:r>
          </a:p>
          <a:p>
            <a:pPr marL="0" lvl="1" indent="0" algn="just">
              <a:lnSpc>
                <a:spcPct val="100000"/>
              </a:lnSpc>
              <a:spcBef>
                <a:spcPts val="700"/>
              </a:spcBef>
              <a:spcAft>
                <a:spcPts val="700"/>
              </a:spcAft>
              <a:buNone/>
            </a:pPr>
            <a:endParaRPr lang="en-ZA" sz="1500" dirty="0">
              <a:latin typeface="Helvetica" panose="020B0604020202020204" pitchFamily="34" charset="0"/>
              <a:ea typeface="Times New Roman" panose="02020603050405020304" pitchFamily="18" charset="0"/>
              <a:cs typeface="Helvetica" panose="020B0604020202020204" pitchFamily="34" charset="0"/>
            </a:endParaRPr>
          </a:p>
          <a:p>
            <a:pPr marL="182563" lvl="2" indent="0" algn="just">
              <a:lnSpc>
                <a:spcPct val="100000"/>
              </a:lnSpc>
              <a:spcBef>
                <a:spcPts val="0"/>
              </a:spcBef>
              <a:buNone/>
            </a:pPr>
            <a:r>
              <a:rPr lang="en-ZA" sz="1500" dirty="0">
                <a:latin typeface="Consolas" panose="020B0609020204030204" pitchFamily="49" charset="0"/>
                <a:ea typeface="Times New Roman" panose="02020603050405020304" pitchFamily="18" charset="0"/>
                <a:cs typeface="Times New Roman" panose="02020603050405020304" pitchFamily="18" charset="0"/>
              </a:rPr>
              <a:t>fruits = [</a:t>
            </a:r>
            <a:r>
              <a:rPr lang="en-ZA" sz="1500" dirty="0">
                <a:solidFill>
                  <a:srgbClr val="AA04F9"/>
                </a:solidFill>
                <a:latin typeface="Consolas" panose="020B0609020204030204" pitchFamily="49" charset="0"/>
                <a:ea typeface="Times New Roman" panose="02020603050405020304" pitchFamily="18" charset="0"/>
                <a:cs typeface="Times New Roman" panose="02020603050405020304" pitchFamily="18" charset="0"/>
              </a:rPr>
              <a:t>"apricot"</a:t>
            </a:r>
            <a:r>
              <a:rPr lang="en-ZA" sz="1500" dirty="0">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AA04F9"/>
                </a:solidFill>
                <a:latin typeface="Consolas" panose="020B0609020204030204" pitchFamily="49" charset="0"/>
                <a:ea typeface="Times New Roman" panose="02020603050405020304" pitchFamily="18" charset="0"/>
                <a:cs typeface="Times New Roman" panose="02020603050405020304" pitchFamily="18" charset="0"/>
              </a:rPr>
              <a:t>"pears"</a:t>
            </a:r>
            <a:r>
              <a:rPr lang="en-ZA" sz="1500" dirty="0">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AA04F9"/>
                </a:solidFill>
                <a:latin typeface="Consolas" panose="020B0609020204030204" pitchFamily="49" charset="0"/>
                <a:ea typeface="Times New Roman" panose="02020603050405020304" pitchFamily="18" charset="0"/>
                <a:cs typeface="Times New Roman" panose="02020603050405020304" pitchFamily="18" charset="0"/>
              </a:rPr>
              <a:t>"pineapples"</a:t>
            </a:r>
            <a:r>
              <a:rPr lang="en-ZA" sz="1500" dirty="0">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AA04F9"/>
                </a:solidFill>
                <a:latin typeface="Consolas" panose="020B0609020204030204" pitchFamily="49" charset="0"/>
                <a:ea typeface="Times New Roman" panose="02020603050405020304" pitchFamily="18" charset="0"/>
                <a:cs typeface="Times New Roman" panose="02020603050405020304" pitchFamily="18" charset="0"/>
              </a:rPr>
              <a:t>"apples"</a:t>
            </a:r>
            <a:r>
              <a:rPr lang="en-ZA" sz="1500" dirty="0">
                <a:latin typeface="Consolas" panose="020B0609020204030204" pitchFamily="49" charset="0"/>
                <a:ea typeface="Times New Roman" panose="02020603050405020304" pitchFamily="18" charset="0"/>
                <a:cs typeface="Times New Roman" panose="02020603050405020304" pitchFamily="18" charset="0"/>
              </a:rPr>
              <a:t>];</a:t>
            </a:r>
          </a:p>
          <a:p>
            <a:pPr marL="36195" indent="0">
              <a:lnSpc>
                <a:spcPct val="100000"/>
              </a:lnSpc>
              <a:spcBef>
                <a:spcPts val="700"/>
              </a:spcBef>
              <a:spcAft>
                <a:spcPts val="700"/>
              </a:spcAft>
              <a:buNone/>
              <a:tabLst>
                <a:tab pos="182563" algn="l"/>
              </a:tabLst>
            </a:pPr>
            <a:r>
              <a:rPr lang="en-ZA" sz="1500" dirty="0">
                <a:solidFill>
                  <a:srgbClr val="0E00FF"/>
                </a:solidFill>
                <a:latin typeface="Consolas" panose="020B0609020204030204" pitchFamily="49" charset="0"/>
                <a:ea typeface="Times New Roman" panose="02020603050405020304" pitchFamily="18" charset="0"/>
                <a:cs typeface="Times New Roman" panose="02020603050405020304" pitchFamily="18" charset="0"/>
              </a:rPr>
              <a:t>	for </a:t>
            </a:r>
            <a:r>
              <a:rPr lang="en-ZA" sz="15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ZA" sz="15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fruits</a:t>
            </a:r>
            <a:endParaRPr lang="en-ZA" sz="1500" dirty="0">
              <a:latin typeface="Consolas" panose="020B0609020204030204" pitchFamily="49" charset="0"/>
              <a:ea typeface="Times New Roman" panose="02020603050405020304" pitchFamily="18" charset="0"/>
              <a:cs typeface="Times New Roman" panose="02020603050405020304" pitchFamily="18" charset="0"/>
            </a:endParaRPr>
          </a:p>
          <a:p>
            <a:pPr marL="182563" lvl="2" indent="0" algn="just">
              <a:lnSpc>
                <a:spcPct val="100000"/>
              </a:lnSpc>
              <a:spcBef>
                <a:spcPts val="0"/>
              </a:spcBef>
              <a:buNone/>
            </a:pPr>
            <a:r>
              <a:rPr lang="en-ZA" sz="1500" dirty="0">
                <a:latin typeface="Consolas" panose="020B0609020204030204" pitchFamily="49" charset="0"/>
                <a:ea typeface="Times New Roman" panose="02020603050405020304" pitchFamily="18" charset="0"/>
                <a:cs typeface="Times New Roman" panose="02020603050405020304" pitchFamily="18" charset="0"/>
              </a:rPr>
              <a:t>    </a:t>
            </a:r>
            <a:r>
              <a:rPr lang="en-ZA" sz="15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disp</a:t>
            </a:r>
            <a:r>
              <a:rPr lang="en-ZA" sz="15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ZA" sz="15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ZA" sz="15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ZA" sz="1500" dirty="0">
              <a:latin typeface="Consolas" panose="020B0609020204030204" pitchFamily="49" charset="0"/>
              <a:ea typeface="Times New Roman" panose="02020603050405020304" pitchFamily="18" charset="0"/>
              <a:cs typeface="Times New Roman" panose="02020603050405020304" pitchFamily="18" charset="0"/>
            </a:endParaRPr>
          </a:p>
          <a:p>
            <a:pPr marL="182563" lvl="2" indent="0" algn="just">
              <a:lnSpc>
                <a:spcPct val="100000"/>
              </a:lnSpc>
              <a:spcBef>
                <a:spcPts val="0"/>
              </a:spcBef>
              <a:buNone/>
            </a:pPr>
            <a:r>
              <a:rPr lang="en-ZA" sz="1500" dirty="0">
                <a:solidFill>
                  <a:srgbClr val="0E00FF"/>
                </a:solidFill>
                <a:latin typeface="Consolas" panose="020B0609020204030204" pitchFamily="49" charset="0"/>
                <a:ea typeface="Times New Roman" panose="02020603050405020304" pitchFamily="18" charset="0"/>
                <a:cs typeface="Times New Roman" panose="02020603050405020304" pitchFamily="18" charset="0"/>
              </a:rPr>
              <a:t>end</a:t>
            </a:r>
          </a:p>
          <a:p>
            <a:pPr marL="182563" lvl="2" indent="0" algn="just">
              <a:lnSpc>
                <a:spcPct val="100000"/>
              </a:lnSpc>
              <a:spcBef>
                <a:spcPts val="0"/>
              </a:spcBef>
              <a:buNone/>
            </a:pPr>
            <a:r>
              <a:rPr lang="en-ZA" sz="1500" dirty="0" err="1">
                <a:latin typeface="Consolas" panose="020B0609020204030204" pitchFamily="49" charset="0"/>
                <a:ea typeface="Times New Roman" panose="02020603050405020304" pitchFamily="18" charset="0"/>
                <a:cs typeface="Times New Roman" panose="02020603050405020304" pitchFamily="18" charset="0"/>
              </a:rPr>
              <a:t>disp</a:t>
            </a:r>
            <a:r>
              <a:rPr lang="en-ZA" sz="1500" dirty="0">
                <a:latin typeface="Consolas" panose="020B0609020204030204" pitchFamily="49" charset="0"/>
                <a:ea typeface="Times New Roman" panose="02020603050405020304" pitchFamily="18" charset="0"/>
                <a:cs typeface="Times New Roman" panose="02020603050405020304" pitchFamily="18" charset="0"/>
              </a:rPr>
              <a:t>(counter)</a:t>
            </a:r>
          </a:p>
          <a:p>
            <a:pPr marL="182563" lvl="2" indent="0" algn="just">
              <a:lnSpc>
                <a:spcPct val="100000"/>
              </a:lnSpc>
              <a:spcBef>
                <a:spcPts val="0"/>
              </a:spcBef>
              <a:buNone/>
            </a:pPr>
            <a:endParaRPr lang="en-ZA" sz="1500" dirty="0">
              <a:latin typeface="Consolas" panose="020B0609020204030204" pitchFamily="49" charset="0"/>
              <a:ea typeface="Times New Roman" panose="02020603050405020304" pitchFamily="18" charset="0"/>
              <a:cs typeface="Times New Roman" panose="02020603050405020304" pitchFamily="18" charset="0"/>
            </a:endParaRPr>
          </a:p>
          <a:p>
            <a:pPr marL="182563" lvl="2" indent="0" algn="just">
              <a:lnSpc>
                <a:spcPct val="100000"/>
              </a:lnSpc>
              <a:spcBef>
                <a:spcPts val="0"/>
              </a:spcBef>
              <a:buNone/>
              <a:tabLst>
                <a:tab pos="539750" algn="l"/>
              </a:tabLst>
            </a:pPr>
            <a:r>
              <a:rPr lang="en-ZA" sz="1200" dirty="0">
                <a:latin typeface="Consolas" panose="020B0609020204030204" pitchFamily="49" charset="0"/>
                <a:ea typeface="Times New Roman" panose="02020603050405020304" pitchFamily="18" charset="0"/>
                <a:cs typeface="Times New Roman" panose="02020603050405020304" pitchFamily="18" charset="0"/>
              </a:rPr>
              <a:t>   	apricot</a:t>
            </a:r>
          </a:p>
          <a:p>
            <a:pPr marL="182563" lvl="2" indent="0" algn="just">
              <a:lnSpc>
                <a:spcPct val="100000"/>
              </a:lnSpc>
              <a:spcBef>
                <a:spcPts val="0"/>
              </a:spcBef>
              <a:buNone/>
              <a:tabLst>
                <a:tab pos="539750" algn="l"/>
              </a:tabLst>
            </a:pPr>
            <a:r>
              <a:rPr lang="en-ZA" sz="1200" dirty="0">
                <a:latin typeface="Consolas" panose="020B0609020204030204" pitchFamily="49" charset="0"/>
                <a:ea typeface="Times New Roman" panose="02020603050405020304" pitchFamily="18" charset="0"/>
                <a:cs typeface="Times New Roman" panose="02020603050405020304" pitchFamily="18" charset="0"/>
              </a:rPr>
              <a:t>	pears</a:t>
            </a:r>
          </a:p>
          <a:p>
            <a:pPr marL="182563" lvl="2" indent="0" algn="just">
              <a:lnSpc>
                <a:spcPct val="100000"/>
              </a:lnSpc>
              <a:spcBef>
                <a:spcPts val="0"/>
              </a:spcBef>
              <a:buNone/>
              <a:tabLst>
                <a:tab pos="539750" algn="l"/>
              </a:tabLst>
            </a:pPr>
            <a:r>
              <a:rPr lang="en-ZA" sz="1200" dirty="0">
                <a:latin typeface="Consolas" panose="020B0609020204030204" pitchFamily="49" charset="0"/>
                <a:ea typeface="Times New Roman" panose="02020603050405020304" pitchFamily="18" charset="0"/>
                <a:cs typeface="Times New Roman" panose="02020603050405020304" pitchFamily="18" charset="0"/>
              </a:rPr>
              <a:t>	pineapples</a:t>
            </a:r>
          </a:p>
          <a:p>
            <a:pPr marL="182563" lvl="2" indent="0" algn="just">
              <a:lnSpc>
                <a:spcPct val="100000"/>
              </a:lnSpc>
              <a:spcBef>
                <a:spcPts val="0"/>
              </a:spcBef>
              <a:buNone/>
              <a:tabLst>
                <a:tab pos="539750" algn="l"/>
              </a:tabLst>
            </a:pPr>
            <a:r>
              <a:rPr lang="en-ZA" sz="1200" dirty="0">
                <a:latin typeface="Consolas" panose="020B0609020204030204" pitchFamily="49" charset="0"/>
                <a:ea typeface="Times New Roman" panose="02020603050405020304" pitchFamily="18" charset="0"/>
                <a:cs typeface="Times New Roman" panose="02020603050405020304" pitchFamily="18" charset="0"/>
              </a:rPr>
              <a:t>	apples</a:t>
            </a:r>
          </a:p>
          <a:p>
            <a:pPr marL="0" lvl="1" indent="0" algn="just">
              <a:lnSpc>
                <a:spcPct val="100000"/>
              </a:lnSpc>
              <a:spcBef>
                <a:spcPts val="700"/>
              </a:spcBef>
              <a:spcAft>
                <a:spcPts val="700"/>
              </a:spcAft>
              <a:buNone/>
            </a:pPr>
            <a:endParaRPr lang="en-ZA" sz="1500" dirty="0">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3226340" y="6356352"/>
            <a:ext cx="5739320" cy="365125"/>
          </a:xfrm>
        </p:spPr>
        <p:txBody>
          <a:bodyPr/>
          <a:lstStyle/>
          <a:p>
            <a:r>
              <a:rPr lang="en-ZA" dirty="0"/>
              <a:t>Introduction to Programming in MATLAB (3), Control Flow Structures - Loop Structures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61</a:t>
            </a:fld>
            <a:endParaRPr lang="en-ZA"/>
          </a:p>
        </p:txBody>
      </p:sp>
      <p:pic>
        <p:nvPicPr>
          <p:cNvPr id="9" name="Untitled">
            <a:extLst>
              <a:ext uri="{FF2B5EF4-FFF2-40B4-BE49-F238E27FC236}">
                <a16:creationId xmlns:a16="http://schemas.microsoft.com/office/drawing/2014/main" id="{BDC6EF1C-77D1-67CD-1085-7BD41C96E4F6}"/>
              </a:ext>
            </a:extLst>
          </p:cNvPr>
          <p:cNvPicPr>
            <a:picLocks noChangeAspect="1"/>
          </p:cNvPicPr>
          <p:nvPr/>
        </p:nvPicPr>
        <p:blipFill>
          <a:blip r:embed="rId2"/>
          <a:stretch>
            <a:fillRect/>
          </a:stretch>
        </p:blipFill>
        <p:spPr>
          <a:xfrm>
            <a:off x="2075650" y="973661"/>
            <a:ext cx="567000" cy="540000"/>
          </a:xfrm>
          <a:prstGeom prst="rect">
            <a:avLst/>
          </a:prstGeom>
        </p:spPr>
      </p:pic>
      <p:pic>
        <p:nvPicPr>
          <p:cNvPr id="7" name="Graphic 6" descr="Chevron arrows with solid fill">
            <a:hlinkClick r:id="" action="ppaction://noaction"/>
            <a:extLst>
              <a:ext uri="{FF2B5EF4-FFF2-40B4-BE49-F238E27FC236}">
                <a16:creationId xmlns:a16="http://schemas.microsoft.com/office/drawing/2014/main" id="{8EC208DE-C302-C371-F2DC-F9065AD8D20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rot="5400000">
            <a:off x="10266243" y="6343236"/>
            <a:ext cx="360000" cy="360000"/>
          </a:xfrm>
          <a:prstGeom prst="rect">
            <a:avLst/>
          </a:prstGeom>
        </p:spPr>
      </p:pic>
      <p:sp>
        <p:nvSpPr>
          <p:cNvPr id="11" name="Title 1">
            <a:extLst>
              <a:ext uri="{FF2B5EF4-FFF2-40B4-BE49-F238E27FC236}">
                <a16:creationId xmlns:a16="http://schemas.microsoft.com/office/drawing/2014/main" id="{F64C6983-72D4-5B1B-B0E4-CE7065248827}"/>
              </a:ext>
            </a:extLst>
          </p:cNvPr>
          <p:cNvSpPr txBox="1">
            <a:spLocks/>
          </p:cNvSpPr>
          <p:nvPr/>
        </p:nvSpPr>
        <p:spPr>
          <a:xfrm>
            <a:off x="388307" y="114638"/>
            <a:ext cx="2825156" cy="777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700"/>
              </a:spcBef>
              <a:spcAft>
                <a:spcPts val="700"/>
              </a:spcAft>
            </a:pPr>
            <a:r>
              <a:rPr lang="en-ZA" sz="3200" b="1" dirty="0" smtClean="0">
                <a:latin typeface="Times New Roman" panose="02020603050405020304" pitchFamily="18" charset="0"/>
                <a:ea typeface="Times New Roman" panose="02020603050405020304" pitchFamily="18" charset="0"/>
                <a:cs typeface="Times New Roman" panose="02020603050405020304" pitchFamily="18" charset="0"/>
              </a:rPr>
              <a:t>While Loops</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2" name="Straight Connector 11"/>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597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1989023" y="1276983"/>
            <a:ext cx="8229600" cy="5112000"/>
          </a:xfrm>
        </p:spPr>
        <p:txBody>
          <a:bodyPr>
            <a:noAutofit/>
          </a:bodyPr>
          <a:lstStyle/>
          <a:p>
            <a:pPr marL="0" lvl="1" indent="0" algn="just">
              <a:lnSpc>
                <a:spcPct val="100000"/>
              </a:lnSpc>
              <a:spcBef>
                <a:spcPts val="700"/>
              </a:spcBef>
              <a:spcAft>
                <a:spcPts val="700"/>
              </a:spcAft>
              <a:buNone/>
            </a:pPr>
            <a:r>
              <a:rPr lang="en-ZA" sz="1500" dirty="0">
                <a:latin typeface="Helvetica" panose="020B0604020202020204" pitchFamily="34" charset="0"/>
                <a:ea typeface="Times New Roman" panose="02020603050405020304" pitchFamily="18" charset="0"/>
                <a:cs typeface="Times New Roman" panose="02020603050405020304" pitchFamily="18" charset="0"/>
              </a:rPr>
              <a:t>Some notable differences between for loops and while loops are given in the table below, </a:t>
            </a:r>
            <a:endParaRPr lang="en-ZA" sz="1500" dirty="0">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3226340" y="6356352"/>
            <a:ext cx="5739320" cy="365125"/>
          </a:xfrm>
        </p:spPr>
        <p:txBody>
          <a:bodyPr/>
          <a:lstStyle/>
          <a:p>
            <a:r>
              <a:rPr lang="en-ZA" dirty="0"/>
              <a:t>Introduction to Programming in MATLAB (3), Control Flow Structures - Loop Structures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62</a:t>
            </a:fld>
            <a:endParaRPr lang="en-ZA"/>
          </a:p>
        </p:txBody>
      </p:sp>
      <p:pic>
        <p:nvPicPr>
          <p:cNvPr id="11" name="Picture 10" descr="Graphical user interface, text, application&#10;&#10;Description automatically generated with medium confidence">
            <a:extLst>
              <a:ext uri="{FF2B5EF4-FFF2-40B4-BE49-F238E27FC236}">
                <a16:creationId xmlns:a16="http://schemas.microsoft.com/office/drawing/2014/main" id="{ECE1707D-4C33-372D-E50F-E620843542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7433" y="1989000"/>
            <a:ext cx="6132780" cy="2880000"/>
          </a:xfrm>
          <a:prstGeom prst="rect">
            <a:avLst/>
          </a:prstGeom>
        </p:spPr>
      </p:pic>
      <p:pic>
        <p:nvPicPr>
          <p:cNvPr id="7" name="Graphic 6" descr="Chevron arrows with solid fill">
            <a:hlinkClick r:id="" action="ppaction://noaction"/>
            <a:extLst>
              <a:ext uri="{FF2B5EF4-FFF2-40B4-BE49-F238E27FC236}">
                <a16:creationId xmlns:a16="http://schemas.microsoft.com/office/drawing/2014/main" id="{98F8E819-7178-FF5F-FD60-6415C650E47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rot="5400000">
            <a:off x="10266243" y="6343236"/>
            <a:ext cx="360000" cy="360000"/>
          </a:xfrm>
          <a:prstGeom prst="rect">
            <a:avLst/>
          </a:prstGeom>
        </p:spPr>
      </p:pic>
      <p:sp>
        <p:nvSpPr>
          <p:cNvPr id="10" name="Title 1">
            <a:extLst>
              <a:ext uri="{FF2B5EF4-FFF2-40B4-BE49-F238E27FC236}">
                <a16:creationId xmlns:a16="http://schemas.microsoft.com/office/drawing/2014/main" id="{F64C6983-72D4-5B1B-B0E4-CE7065248827}"/>
              </a:ext>
            </a:extLst>
          </p:cNvPr>
          <p:cNvSpPr txBox="1">
            <a:spLocks/>
          </p:cNvSpPr>
          <p:nvPr/>
        </p:nvSpPr>
        <p:spPr>
          <a:xfrm>
            <a:off x="388307" y="114638"/>
            <a:ext cx="2825156" cy="777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700"/>
              </a:spcBef>
              <a:spcAft>
                <a:spcPts val="700"/>
              </a:spcAft>
            </a:pPr>
            <a:r>
              <a:rPr lang="en-ZA" sz="3200" b="1" dirty="0" smtClean="0">
                <a:latin typeface="Times New Roman" panose="02020603050405020304" pitchFamily="18" charset="0"/>
                <a:ea typeface="Times New Roman" panose="02020603050405020304" pitchFamily="18" charset="0"/>
                <a:cs typeface="Times New Roman" panose="02020603050405020304" pitchFamily="18" charset="0"/>
              </a:rPr>
              <a:t>While Loops</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2" name="Straight Connector 11"/>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60980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1989023" y="1276983"/>
            <a:ext cx="8229600" cy="5112000"/>
          </a:xfrm>
        </p:spPr>
        <p:txBody>
          <a:bodyPr>
            <a:noAutofit/>
          </a:bodyPr>
          <a:lstStyle/>
          <a:p>
            <a:pPr marL="0" indent="0" algn="just" eaLnBrk="0" fontAlgn="base" hangingPunct="0">
              <a:lnSpc>
                <a:spcPct val="100000"/>
              </a:lnSpc>
              <a:spcBef>
                <a:spcPct val="0"/>
              </a:spcBef>
              <a:spcAft>
                <a:spcPct val="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Conditional structures are supported in many programming languages. Conditional structures are used to specify the use of specific parts in an algorithm that need to be executed. As different conditions are met, different pieces of code are executed. The most common conditional statement is the </a:t>
            </a:r>
            <a:r>
              <a:rPr lang="en-ZA" sz="1600" i="1" dirty="0">
                <a:latin typeface="Helvetica" panose="020B0604020202020204" pitchFamily="34" charset="0"/>
                <a:ea typeface="Times New Roman" panose="02020603050405020304" pitchFamily="18" charset="0"/>
                <a:cs typeface="Times New Roman" panose="02020603050405020304" pitchFamily="18" charset="0"/>
              </a:rPr>
              <a:t>if-else-end</a:t>
            </a:r>
            <a:r>
              <a:rPr lang="en-ZA" sz="1600" dirty="0">
                <a:latin typeface="Helvetica" panose="020B0604020202020204" pitchFamily="34" charset="0"/>
                <a:ea typeface="Times New Roman" panose="02020603050405020304" pitchFamily="18" charset="0"/>
                <a:cs typeface="Times New Roman" panose="02020603050405020304" pitchFamily="18" charset="0"/>
              </a:rPr>
              <a:t> statement. We will have a look at various conditional statements in this section.</a:t>
            </a:r>
          </a:p>
        </p:txBody>
      </p:sp>
      <p:sp>
        <p:nvSpPr>
          <p:cNvPr id="8" name="Title 1">
            <a:extLst>
              <a:ext uri="{FF2B5EF4-FFF2-40B4-BE49-F238E27FC236}">
                <a16:creationId xmlns:a16="http://schemas.microsoft.com/office/drawing/2014/main" id="{F64C6983-72D4-5B1B-B0E4-CE7065248827}"/>
              </a:ext>
            </a:extLst>
          </p:cNvPr>
          <p:cNvSpPr txBox="1">
            <a:spLocks/>
          </p:cNvSpPr>
          <p:nvPr/>
        </p:nvSpPr>
        <p:spPr>
          <a:xfrm>
            <a:off x="388307" y="114638"/>
            <a:ext cx="5137282" cy="777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700"/>
              </a:spcBef>
              <a:spcAft>
                <a:spcPts val="700"/>
              </a:spcAft>
            </a:pPr>
            <a:r>
              <a:rPr lang="en-ZA" sz="3200" b="1" kern="0" dirty="0" smtClean="0">
                <a:latin typeface="Times New Roman" panose="02020603050405020304" pitchFamily="18" charset="0"/>
                <a:ea typeface="Times New Roman" panose="02020603050405020304" pitchFamily="18" charset="0"/>
                <a:cs typeface="Times New Roman" panose="02020603050405020304" pitchFamily="18" charset="0"/>
              </a:rPr>
              <a:t>Conditional Structures</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9" name="Straight Connector 8"/>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35509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1989023" y="1276983"/>
            <a:ext cx="8229600" cy="5112000"/>
          </a:xfrm>
        </p:spPr>
        <p:txBody>
          <a:bodyPr>
            <a:noAutofit/>
          </a:bodyPr>
          <a:lstStyle/>
          <a:p>
            <a:pPr marL="0" indent="0" algn="just" eaLnBrk="0" fontAlgn="base" hangingPunct="0">
              <a:lnSpc>
                <a:spcPct val="100000"/>
              </a:lnSpc>
              <a:spcBef>
                <a:spcPct val="0"/>
              </a:spcBef>
              <a:spcAft>
                <a:spcPct val="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The simplest form of a condition structure in pseudo-code is:</a:t>
            </a:r>
          </a:p>
          <a:p>
            <a:pPr marL="0" indent="0" algn="just" eaLnBrk="0" fontAlgn="base" hangingPunct="0">
              <a:lnSpc>
                <a:spcPct val="100000"/>
              </a:lnSpc>
              <a:spcBef>
                <a:spcPct val="0"/>
              </a:spcBef>
              <a:spcAft>
                <a:spcPct val="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457200" lvl="1" indent="0" algn="just" eaLnBrk="0" fontAlgn="base" hangingPunct="0">
              <a:lnSpc>
                <a:spcPct val="100000"/>
              </a:lnSpc>
              <a:spcBef>
                <a:spcPct val="0"/>
              </a:spcBef>
              <a:spcAft>
                <a:spcPct val="0"/>
              </a:spcAft>
              <a:buNone/>
            </a:pPr>
            <a:r>
              <a:rPr lang="en-ZA" sz="1600" dirty="0">
                <a:solidFill>
                  <a:srgbClr val="0E00FF"/>
                </a:solidFill>
                <a:latin typeface="Consolas" panose="020B0609020204030204" pitchFamily="49" charset="0"/>
                <a:ea typeface="Times New Roman" panose="02020603050405020304" pitchFamily="18" charset="0"/>
                <a:cs typeface="Times New Roman" panose="02020603050405020304" pitchFamily="18" charset="0"/>
              </a:rPr>
              <a:t>if</a:t>
            </a:r>
            <a:r>
              <a:rPr lang="en-ZA" sz="1600" dirty="0">
                <a:latin typeface="Consolas" panose="020B0609020204030204" pitchFamily="49" charset="0"/>
                <a:ea typeface="Times New Roman" panose="02020603050405020304" pitchFamily="18" charset="0"/>
                <a:cs typeface="Times New Roman" panose="02020603050405020304" pitchFamily="18" charset="0"/>
              </a:rPr>
              <a:t> (condition)</a:t>
            </a:r>
          </a:p>
          <a:p>
            <a:pPr marL="457200" lvl="1" indent="0" algn="just" eaLnBrk="0" fontAlgn="base" hangingPunct="0">
              <a:lnSpc>
                <a:spcPct val="100000"/>
              </a:lnSpc>
              <a:spcBef>
                <a:spcPct val="0"/>
              </a:spcBef>
              <a:spcAft>
                <a:spcPct val="0"/>
              </a:spcAft>
              <a:buNone/>
            </a:pPr>
            <a:r>
              <a:rPr lang="en-ZA" sz="1600" dirty="0">
                <a:latin typeface="Consolas" panose="020B0609020204030204" pitchFamily="49" charset="0"/>
                <a:ea typeface="Times New Roman" panose="02020603050405020304" pitchFamily="18" charset="0"/>
                <a:cs typeface="Times New Roman" panose="02020603050405020304" pitchFamily="18" charset="0"/>
              </a:rPr>
              <a:t>    statement1</a:t>
            </a:r>
          </a:p>
          <a:p>
            <a:pPr marL="457200" lvl="1" indent="0" algn="just" eaLnBrk="0" fontAlgn="base" hangingPunct="0">
              <a:lnSpc>
                <a:spcPct val="100000"/>
              </a:lnSpc>
              <a:spcBef>
                <a:spcPct val="0"/>
              </a:spcBef>
              <a:spcAft>
                <a:spcPct val="0"/>
              </a:spcAft>
              <a:buNone/>
            </a:pPr>
            <a:r>
              <a:rPr lang="en-ZA" sz="1600" dirty="0">
                <a:solidFill>
                  <a:srgbClr val="0E00FF"/>
                </a:solidFill>
                <a:latin typeface="Consolas" panose="020B0609020204030204" pitchFamily="49" charset="0"/>
                <a:ea typeface="Times New Roman" panose="02020603050405020304" pitchFamily="18" charset="0"/>
                <a:cs typeface="Times New Roman" panose="02020603050405020304" pitchFamily="18" charset="0"/>
              </a:rPr>
              <a:t>end</a:t>
            </a:r>
          </a:p>
          <a:p>
            <a:pPr marL="0" indent="0" algn="just" eaLnBrk="0" fontAlgn="base" hangingPunct="0">
              <a:lnSpc>
                <a:spcPct val="100000"/>
              </a:lnSpc>
              <a:spcBef>
                <a:spcPct val="0"/>
              </a:spcBef>
              <a:spcAft>
                <a:spcPct val="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eaLnBrk="0" fontAlgn="base" hangingPunct="0">
              <a:lnSpc>
                <a:spcPct val="100000"/>
              </a:lnSpc>
              <a:spcBef>
                <a:spcPct val="0"/>
              </a:spcBef>
              <a:spcAft>
                <a:spcPct val="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where "condition" is an expression. </a:t>
            </a:r>
          </a:p>
          <a:p>
            <a:pPr marL="0" indent="0" algn="just" eaLnBrk="0" fontAlgn="base" hangingPunct="0">
              <a:lnSpc>
                <a:spcPct val="100000"/>
              </a:lnSpc>
              <a:spcBef>
                <a:spcPct val="0"/>
              </a:spcBef>
              <a:spcAft>
                <a:spcPct val="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eaLnBrk="0" fontAlgn="base" hangingPunct="0">
              <a:lnSpc>
                <a:spcPct val="100000"/>
              </a:lnSpc>
              <a:spcBef>
                <a:spcPct val="0"/>
              </a:spcBef>
              <a:spcAft>
                <a:spcPct val="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This reads as follows:</a:t>
            </a:r>
          </a:p>
          <a:p>
            <a:pPr marL="0" indent="0" algn="just" eaLnBrk="0" fontAlgn="base" hangingPunct="0">
              <a:lnSpc>
                <a:spcPct val="100000"/>
              </a:lnSpc>
              <a:spcBef>
                <a:spcPct val="0"/>
              </a:spcBef>
              <a:spcAft>
                <a:spcPct val="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"If the 'condition' is true, then, the commands in 'statement1' must be executed. </a:t>
            </a:r>
          </a:p>
          <a:p>
            <a:pPr marL="0" indent="0" algn="just" eaLnBrk="0" fontAlgn="base" hangingPunct="0">
              <a:lnSpc>
                <a:spcPct val="100000"/>
              </a:lnSpc>
              <a:spcBef>
                <a:spcPct val="0"/>
              </a:spcBef>
              <a:spcAft>
                <a:spcPct val="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'end' indicates that the condition is complete. </a:t>
            </a:r>
          </a:p>
          <a:p>
            <a:pPr marL="0" indent="0" algn="just" eaLnBrk="0" fontAlgn="base" hangingPunct="0">
              <a:lnSpc>
                <a:spcPct val="100000"/>
              </a:lnSpc>
              <a:spcBef>
                <a:spcPct val="0"/>
              </a:spcBef>
              <a:spcAft>
                <a:spcPct val="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eaLnBrk="0" fontAlgn="base" hangingPunct="0">
              <a:lnSpc>
                <a:spcPct val="100000"/>
              </a:lnSpc>
              <a:spcBef>
                <a:spcPct val="0"/>
              </a:spcBef>
              <a:spcAft>
                <a:spcPct val="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If the "condition" is not true, then the "statement group" can be bypassed.  </a:t>
            </a:r>
          </a:p>
          <a:p>
            <a:pPr marL="0" indent="0" algn="just" eaLnBrk="0" fontAlgn="base" hangingPunct="0">
              <a:lnSpc>
                <a:spcPct val="100000"/>
              </a:lnSpc>
              <a:spcBef>
                <a:spcPct val="0"/>
              </a:spcBef>
              <a:spcAft>
                <a:spcPct val="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eaLnBrk="0" fontAlgn="base" hangingPunct="0">
              <a:lnSpc>
                <a:spcPct val="100000"/>
              </a:lnSpc>
              <a:spcBef>
                <a:spcPct val="0"/>
              </a:spcBef>
              <a:spcAft>
                <a:spcPct val="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Consider a list of names ["Paul", "Sam", "Seth", "Heather", "Sally"] where you only want to print the names that begin with the letter "S". </a:t>
            </a:r>
          </a:p>
          <a:p>
            <a:pPr marL="0" indent="0" algn="just" eaLnBrk="0" fontAlgn="base" hangingPunct="0">
              <a:lnSpc>
                <a:spcPct val="100000"/>
              </a:lnSpc>
              <a:spcBef>
                <a:spcPct val="0"/>
              </a:spcBef>
              <a:spcAft>
                <a:spcPct val="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eaLnBrk="0" fontAlgn="base" hangingPunct="0">
              <a:lnSpc>
                <a:spcPct val="100000"/>
              </a:lnSpc>
              <a:spcBef>
                <a:spcPct val="0"/>
              </a:spcBef>
              <a:spcAft>
                <a:spcPct val="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A conditional if statement can be used to check that the first letter of each name contains an "S" and then proceed to print the name.</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3226340" y="6356352"/>
            <a:ext cx="5739320" cy="365125"/>
          </a:xfrm>
        </p:spPr>
        <p:txBody>
          <a:bodyPr/>
          <a:lstStyle/>
          <a:p>
            <a:r>
              <a:rPr lang="en-ZA" dirty="0"/>
              <a:t>Introduction to Programming in MATLAB (3), Control Flow Structures - Loop Structures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64</a:t>
            </a:fld>
            <a:endParaRPr lang="en-ZA"/>
          </a:p>
        </p:txBody>
      </p:sp>
      <p:pic>
        <p:nvPicPr>
          <p:cNvPr id="8" name="Graphic 7" descr="Chevron arrows with solid fill">
            <a:hlinkClick r:id="" action="ppaction://noaction"/>
            <a:extLst>
              <a:ext uri="{FF2B5EF4-FFF2-40B4-BE49-F238E27FC236}">
                <a16:creationId xmlns:a16="http://schemas.microsoft.com/office/drawing/2014/main" id="{AA5AB98F-412B-BF78-4724-66EC70FA84E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rot="5400000">
            <a:off x="10266243" y="6343236"/>
            <a:ext cx="360000" cy="360000"/>
          </a:xfrm>
          <a:prstGeom prst="rect">
            <a:avLst/>
          </a:prstGeom>
        </p:spPr>
      </p:pic>
      <p:sp>
        <p:nvSpPr>
          <p:cNvPr id="9" name="Title 1">
            <a:extLst>
              <a:ext uri="{FF2B5EF4-FFF2-40B4-BE49-F238E27FC236}">
                <a16:creationId xmlns:a16="http://schemas.microsoft.com/office/drawing/2014/main" id="{F64C6983-72D4-5B1B-B0E4-CE7065248827}"/>
              </a:ext>
            </a:extLst>
          </p:cNvPr>
          <p:cNvSpPr txBox="1">
            <a:spLocks/>
          </p:cNvSpPr>
          <p:nvPr/>
        </p:nvSpPr>
        <p:spPr>
          <a:xfrm>
            <a:off x="388307" y="114638"/>
            <a:ext cx="5137282" cy="777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700"/>
              </a:spcBef>
              <a:spcAft>
                <a:spcPts val="700"/>
              </a:spcAft>
            </a:pPr>
            <a:r>
              <a:rPr lang="en-ZA" sz="3200" b="1" kern="0" dirty="0" smtClean="0">
                <a:latin typeface="Times New Roman" panose="02020603050405020304" pitchFamily="18" charset="0"/>
                <a:ea typeface="Times New Roman" panose="02020603050405020304" pitchFamily="18" charset="0"/>
                <a:cs typeface="Times New Roman" panose="02020603050405020304" pitchFamily="18" charset="0"/>
              </a:rPr>
              <a:t>Conditional Structures</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4321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1989023" y="1276983"/>
            <a:ext cx="8229600" cy="5112000"/>
          </a:xfrm>
        </p:spPr>
        <p:txBody>
          <a:bodyPr>
            <a:noAutofit/>
          </a:bodyPr>
          <a:lstStyle/>
          <a:p>
            <a:pPr marL="0" indent="0" algn="just" eaLnBrk="0" fontAlgn="base" hangingPunct="0">
              <a:lnSpc>
                <a:spcPct val="100000"/>
              </a:lnSpc>
              <a:spcBef>
                <a:spcPct val="0"/>
              </a:spcBef>
              <a:spcAft>
                <a:spcPct val="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A simple conditional statement can be extended to check for multiple conditions by using an "elseif" statement. In the generalised pseudo-form this is described as follows,</a:t>
            </a:r>
          </a:p>
          <a:p>
            <a:pPr marL="0" indent="0" algn="just" eaLnBrk="0" fontAlgn="base" hangingPunct="0">
              <a:lnSpc>
                <a:spcPct val="100000"/>
              </a:lnSpc>
              <a:spcBef>
                <a:spcPct val="0"/>
              </a:spcBef>
              <a:spcAft>
                <a:spcPct val="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457200" lvl="1" indent="0" algn="just" eaLnBrk="0" fontAlgn="base" hangingPunct="0">
              <a:lnSpc>
                <a:spcPct val="100000"/>
              </a:lnSpc>
              <a:spcBef>
                <a:spcPct val="0"/>
              </a:spcBef>
              <a:spcAft>
                <a:spcPct val="0"/>
              </a:spcAft>
              <a:buNone/>
            </a:pPr>
            <a:r>
              <a:rPr lang="en-ZA" sz="1600" dirty="0">
                <a:solidFill>
                  <a:srgbClr val="0E00FF"/>
                </a:solidFill>
                <a:latin typeface="Helvetica" panose="020B0604020202020204" pitchFamily="34" charset="0"/>
                <a:ea typeface="Times New Roman" panose="02020603050405020304" pitchFamily="18" charset="0"/>
                <a:cs typeface="Times New Roman" panose="02020603050405020304" pitchFamily="18" charset="0"/>
              </a:rPr>
              <a:t>if</a:t>
            </a:r>
            <a:r>
              <a:rPr lang="en-ZA" sz="1600" dirty="0">
                <a:latin typeface="Helvetica" panose="020B0604020202020204" pitchFamily="34" charset="0"/>
                <a:ea typeface="Times New Roman" panose="02020603050405020304" pitchFamily="18" charset="0"/>
                <a:cs typeface="Times New Roman" panose="02020603050405020304" pitchFamily="18" charset="0"/>
              </a:rPr>
              <a:t> (condition 1)</a:t>
            </a:r>
          </a:p>
          <a:p>
            <a:pPr marL="457200" lvl="1" indent="0" algn="just" eaLnBrk="0" fontAlgn="base" hangingPunct="0">
              <a:lnSpc>
                <a:spcPct val="100000"/>
              </a:lnSpc>
              <a:spcBef>
                <a:spcPct val="0"/>
              </a:spcBef>
              <a:spcAft>
                <a:spcPct val="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   statementGroup1</a:t>
            </a:r>
          </a:p>
          <a:p>
            <a:pPr marL="457200" lvl="1" indent="0" algn="just" eaLnBrk="0" fontAlgn="base" hangingPunct="0">
              <a:lnSpc>
                <a:spcPct val="100000"/>
              </a:lnSpc>
              <a:spcBef>
                <a:spcPct val="0"/>
              </a:spcBef>
              <a:spcAft>
                <a:spcPct val="0"/>
              </a:spcAft>
              <a:buNone/>
            </a:pPr>
            <a:r>
              <a:rPr lang="en-ZA" sz="1600" dirty="0">
                <a:solidFill>
                  <a:srgbClr val="0E00FF"/>
                </a:solidFill>
                <a:latin typeface="Helvetica" panose="020B0604020202020204" pitchFamily="34" charset="0"/>
                <a:ea typeface="Times New Roman" panose="02020603050405020304" pitchFamily="18" charset="0"/>
                <a:cs typeface="Times New Roman" panose="02020603050405020304" pitchFamily="18" charset="0"/>
              </a:rPr>
              <a:t>elseif</a:t>
            </a:r>
            <a:r>
              <a:rPr lang="en-ZA" sz="1600" dirty="0">
                <a:latin typeface="Helvetica" panose="020B0604020202020204" pitchFamily="34" charset="0"/>
                <a:ea typeface="Times New Roman" panose="02020603050405020304" pitchFamily="18" charset="0"/>
                <a:cs typeface="Times New Roman" panose="02020603050405020304" pitchFamily="18" charset="0"/>
              </a:rPr>
              <a:t> (condition 2)</a:t>
            </a:r>
          </a:p>
          <a:p>
            <a:pPr marL="457200" lvl="1" indent="0" algn="just" eaLnBrk="0" fontAlgn="base" hangingPunct="0">
              <a:lnSpc>
                <a:spcPct val="100000"/>
              </a:lnSpc>
              <a:spcBef>
                <a:spcPct val="0"/>
              </a:spcBef>
              <a:spcAft>
                <a:spcPct val="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   statementGroup2</a:t>
            </a:r>
          </a:p>
          <a:p>
            <a:pPr marL="457200" lvl="1" indent="0" algn="just" eaLnBrk="0" fontAlgn="base" hangingPunct="0">
              <a:lnSpc>
                <a:spcPct val="100000"/>
              </a:lnSpc>
              <a:spcBef>
                <a:spcPct val="0"/>
              </a:spcBef>
              <a:spcAft>
                <a:spcPct val="0"/>
              </a:spcAft>
              <a:buNone/>
            </a:pPr>
            <a:r>
              <a:rPr lang="en-ZA" sz="1600" dirty="0">
                <a:solidFill>
                  <a:srgbClr val="0E00FF"/>
                </a:solidFill>
                <a:latin typeface="Helvetica" panose="020B0604020202020204" pitchFamily="34" charset="0"/>
                <a:ea typeface="Times New Roman" panose="02020603050405020304" pitchFamily="18" charset="0"/>
                <a:cs typeface="Times New Roman" panose="02020603050405020304" pitchFamily="18" charset="0"/>
              </a:rPr>
              <a:t>else</a:t>
            </a:r>
          </a:p>
          <a:p>
            <a:pPr marL="457200" lvl="1" indent="0" algn="just" eaLnBrk="0" fontAlgn="base" hangingPunct="0">
              <a:lnSpc>
                <a:spcPct val="100000"/>
              </a:lnSpc>
              <a:spcBef>
                <a:spcPct val="0"/>
              </a:spcBef>
              <a:spcAft>
                <a:spcPct val="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   </a:t>
            </a:r>
            <a:r>
              <a:rPr lang="en-ZA" sz="1600" dirty="0" err="1">
                <a:latin typeface="Helvetica" panose="020B0604020202020204" pitchFamily="34" charset="0"/>
                <a:ea typeface="Times New Roman" panose="02020603050405020304" pitchFamily="18" charset="0"/>
                <a:cs typeface="Times New Roman" panose="02020603050405020304" pitchFamily="18" charset="0"/>
              </a:rPr>
              <a:t>statementGroup</a:t>
            </a:r>
            <a:r>
              <a:rPr lang="en-ZA" sz="1600" dirty="0">
                <a:latin typeface="Helvetica" panose="020B0604020202020204" pitchFamily="34" charset="0"/>
                <a:ea typeface="Times New Roman" panose="02020603050405020304" pitchFamily="18" charset="0"/>
                <a:cs typeface="Times New Roman" panose="02020603050405020304" pitchFamily="18" charset="0"/>
              </a:rPr>
              <a:t> (n + 1)</a:t>
            </a:r>
          </a:p>
          <a:p>
            <a:pPr marL="457200" lvl="1" indent="0" algn="just" eaLnBrk="0" fontAlgn="base" hangingPunct="0">
              <a:lnSpc>
                <a:spcPct val="100000"/>
              </a:lnSpc>
              <a:spcBef>
                <a:spcPct val="0"/>
              </a:spcBef>
              <a:spcAft>
                <a:spcPct val="0"/>
              </a:spcAft>
              <a:buNone/>
            </a:pPr>
            <a:r>
              <a:rPr lang="en-ZA" sz="1600" dirty="0">
                <a:solidFill>
                  <a:srgbClr val="0E00FF"/>
                </a:solidFill>
                <a:latin typeface="Helvetica" panose="020B0604020202020204" pitchFamily="34" charset="0"/>
                <a:ea typeface="Times New Roman" panose="02020603050405020304" pitchFamily="18" charset="0"/>
                <a:cs typeface="Times New Roman" panose="02020603050405020304" pitchFamily="18" charset="0"/>
              </a:rPr>
              <a:t>end</a:t>
            </a:r>
          </a:p>
          <a:p>
            <a:pPr marL="0" indent="0" algn="just" eaLnBrk="0" fontAlgn="base" hangingPunct="0">
              <a:lnSpc>
                <a:spcPct val="100000"/>
              </a:lnSpc>
              <a:spcBef>
                <a:spcPct val="0"/>
              </a:spcBef>
              <a:spcAft>
                <a:spcPct val="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eaLnBrk="0" fontAlgn="base" hangingPunct="0">
              <a:lnSpc>
                <a:spcPct val="100000"/>
              </a:lnSpc>
              <a:spcBef>
                <a:spcPct val="0"/>
              </a:spcBef>
              <a:spcAft>
                <a:spcPct val="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If condition 1 is satisfied, execute statement group 1, </a:t>
            </a:r>
          </a:p>
          <a:p>
            <a:pPr marL="0" indent="0" algn="just" eaLnBrk="0" fontAlgn="base" hangingPunct="0">
              <a:lnSpc>
                <a:spcPct val="100000"/>
              </a:lnSpc>
              <a:spcBef>
                <a:spcPct val="0"/>
              </a:spcBef>
              <a:spcAft>
                <a:spcPct val="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eaLnBrk="0" fontAlgn="base" hangingPunct="0">
              <a:lnSpc>
                <a:spcPct val="100000"/>
              </a:lnSpc>
              <a:spcBef>
                <a:spcPct val="0"/>
              </a:spcBef>
              <a:spcAft>
                <a:spcPct val="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otherwise  if condition 2 is true then execute statement group 2 and so on </a:t>
            </a:r>
          </a:p>
          <a:p>
            <a:pPr marL="0" indent="0" algn="just" eaLnBrk="0" fontAlgn="base" hangingPunct="0">
              <a:lnSpc>
                <a:spcPct val="100000"/>
              </a:lnSpc>
              <a:spcBef>
                <a:spcPct val="0"/>
              </a:spcBef>
              <a:spcAft>
                <a:spcPct val="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eaLnBrk="0" fontAlgn="base" hangingPunct="0">
              <a:lnSpc>
                <a:spcPct val="100000"/>
              </a:lnSpc>
              <a:spcBef>
                <a:spcPct val="0"/>
              </a:spcBef>
              <a:spcAft>
                <a:spcPct val="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and if no statement group is satisfied, the only option is the statement group that is enclosed after the else statement.</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3226340" y="6356352"/>
            <a:ext cx="5739320" cy="365125"/>
          </a:xfrm>
        </p:spPr>
        <p:txBody>
          <a:bodyPr/>
          <a:lstStyle/>
          <a:p>
            <a:r>
              <a:rPr lang="en-ZA" dirty="0"/>
              <a:t>Introduction to Programming in MATLAB (3), Control Flow Structures - Loop Structures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65</a:t>
            </a:fld>
            <a:endParaRPr lang="en-ZA"/>
          </a:p>
        </p:txBody>
      </p:sp>
      <p:pic>
        <p:nvPicPr>
          <p:cNvPr id="7" name="Graphic 6" descr="Chevron arrows with solid fill">
            <a:hlinkClick r:id="" action="ppaction://noaction"/>
            <a:extLst>
              <a:ext uri="{FF2B5EF4-FFF2-40B4-BE49-F238E27FC236}">
                <a16:creationId xmlns:a16="http://schemas.microsoft.com/office/drawing/2014/main" id="{DBCAFB92-C16A-1DC6-5AFF-C0F8F686B07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rot="5400000">
            <a:off x="10266243" y="6343236"/>
            <a:ext cx="360000" cy="360000"/>
          </a:xfrm>
          <a:prstGeom prst="rect">
            <a:avLst/>
          </a:prstGeom>
        </p:spPr>
      </p:pic>
      <p:sp>
        <p:nvSpPr>
          <p:cNvPr id="9" name="Title 1">
            <a:extLst>
              <a:ext uri="{FF2B5EF4-FFF2-40B4-BE49-F238E27FC236}">
                <a16:creationId xmlns:a16="http://schemas.microsoft.com/office/drawing/2014/main" id="{F64C6983-72D4-5B1B-B0E4-CE7065248827}"/>
              </a:ext>
            </a:extLst>
          </p:cNvPr>
          <p:cNvSpPr txBox="1">
            <a:spLocks/>
          </p:cNvSpPr>
          <p:nvPr/>
        </p:nvSpPr>
        <p:spPr>
          <a:xfrm>
            <a:off x="388307" y="114638"/>
            <a:ext cx="5137282" cy="777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700"/>
              </a:spcBef>
              <a:spcAft>
                <a:spcPts val="700"/>
              </a:spcAft>
            </a:pPr>
            <a:r>
              <a:rPr lang="en-ZA" sz="3200" b="1" kern="0" dirty="0" smtClean="0">
                <a:latin typeface="Times New Roman" panose="02020603050405020304" pitchFamily="18" charset="0"/>
                <a:ea typeface="Times New Roman" panose="02020603050405020304" pitchFamily="18" charset="0"/>
                <a:cs typeface="Times New Roman" panose="02020603050405020304" pitchFamily="18" charset="0"/>
              </a:rPr>
              <a:t>Conditional Structures</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18554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AA31C7-A35F-0B4F-714E-25B595E94FFD}"/>
              </a:ext>
            </a:extLst>
          </p:cNvPr>
          <p:cNvSpPr/>
          <p:nvPr/>
        </p:nvSpPr>
        <p:spPr>
          <a:xfrm>
            <a:off x="1986013" y="3043634"/>
            <a:ext cx="8229600" cy="2016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1989023" y="1276983"/>
            <a:ext cx="8127327" cy="5112000"/>
          </a:xfrm>
        </p:spPr>
        <p:txBody>
          <a:bodyPr>
            <a:noAutofit/>
          </a:bodyPr>
          <a:lstStyle/>
          <a:p>
            <a:pPr marL="0" indent="0" algn="just" eaLnBrk="0" fontAlgn="base" hangingPunct="0">
              <a:lnSpc>
                <a:spcPct val="100000"/>
              </a:lnSpc>
              <a:spcBef>
                <a:spcPct val="0"/>
              </a:spcBef>
              <a:spcAft>
                <a:spcPct val="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          MATLAB Live Editors contain interactive control tasks that you can use to declare variables. An example is a slide bar, using interactive control tasks allows you to make your Live Editor worksheet robust and it is easier to change variables, update condition values and see the output.</a:t>
            </a:r>
          </a:p>
          <a:p>
            <a:pPr marL="0" indent="0" algn="just" eaLnBrk="0" fontAlgn="base" hangingPunct="0">
              <a:lnSpc>
                <a:spcPct val="100000"/>
              </a:lnSpc>
              <a:spcBef>
                <a:spcPct val="0"/>
              </a:spcBef>
              <a:spcAft>
                <a:spcPct val="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eaLnBrk="0" fontAlgn="base" hangingPunct="0">
              <a:lnSpc>
                <a:spcPct val="100000"/>
              </a:lnSpc>
              <a:spcBef>
                <a:spcPct val="0"/>
              </a:spcBef>
              <a:spcAft>
                <a:spcPct val="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Let's look at a process in code. </a:t>
            </a:r>
          </a:p>
          <a:p>
            <a:pPr marL="0" indent="0" algn="just" eaLnBrk="0" fontAlgn="base" hangingPunct="0">
              <a:lnSpc>
                <a:spcPct val="100000"/>
              </a:lnSpc>
              <a:spcBef>
                <a:spcPct val="0"/>
              </a:spcBef>
              <a:spcAft>
                <a:spcPct val="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457200" lvl="1" indent="0" algn="just" eaLnBrk="0" fontAlgn="base" hangingPunct="0">
              <a:lnSpc>
                <a:spcPct val="100000"/>
              </a:lnSpc>
              <a:spcBef>
                <a:spcPct val="0"/>
              </a:spcBef>
              <a:spcAft>
                <a:spcPct val="0"/>
              </a:spcAft>
              <a:buNone/>
            </a:pPr>
            <a:r>
              <a:rPr lang="en-ZA" sz="1600" dirty="0" err="1">
                <a:latin typeface="Consolas" panose="020B0609020204030204" pitchFamily="49" charset="0"/>
                <a:ea typeface="Times New Roman" panose="02020603050405020304" pitchFamily="18" charset="0"/>
                <a:cs typeface="Times New Roman" panose="02020603050405020304" pitchFamily="18" charset="0"/>
              </a:rPr>
              <a:t>aRandomValue</a:t>
            </a:r>
            <a:r>
              <a:rPr lang="en-ZA" sz="1600" dirty="0">
                <a:latin typeface="Consolas" panose="020B0609020204030204" pitchFamily="49" charset="0"/>
                <a:ea typeface="Times New Roman" panose="02020603050405020304" pitchFamily="18" charset="0"/>
                <a:cs typeface="Times New Roman" panose="02020603050405020304" pitchFamily="18" charset="0"/>
              </a:rPr>
              <a:t> = 44</a:t>
            </a:r>
          </a:p>
          <a:p>
            <a:pPr marL="457200" lvl="1" indent="0" algn="just" eaLnBrk="0" fontAlgn="base" hangingPunct="0">
              <a:lnSpc>
                <a:spcPct val="100000"/>
              </a:lnSpc>
              <a:spcBef>
                <a:spcPct val="0"/>
              </a:spcBef>
              <a:spcAft>
                <a:spcPct val="0"/>
              </a:spcAft>
              <a:buNone/>
            </a:pPr>
            <a:r>
              <a:rPr lang="en-ZA" sz="1600" dirty="0">
                <a:solidFill>
                  <a:srgbClr val="0E00FF"/>
                </a:solidFill>
                <a:latin typeface="Consolas" panose="020B0609020204030204" pitchFamily="49" charset="0"/>
                <a:ea typeface="Times New Roman" panose="02020603050405020304" pitchFamily="18" charset="0"/>
                <a:cs typeface="Times New Roman" panose="02020603050405020304" pitchFamily="18" charset="0"/>
              </a:rPr>
              <a:t>if</a:t>
            </a:r>
            <a:r>
              <a:rPr lang="en-ZA" sz="1600" dirty="0">
                <a:latin typeface="Consolas" panose="020B0609020204030204" pitchFamily="49" charset="0"/>
                <a:ea typeface="Times New Roman" panose="02020603050405020304" pitchFamily="18" charset="0"/>
                <a:cs typeface="Times New Roman" panose="02020603050405020304" pitchFamily="18" charset="0"/>
              </a:rPr>
              <a:t>  </a:t>
            </a:r>
            <a:r>
              <a:rPr lang="en-ZA" sz="1600" dirty="0" err="1">
                <a:latin typeface="Consolas" panose="020B0609020204030204" pitchFamily="49" charset="0"/>
                <a:ea typeface="Times New Roman" panose="02020603050405020304" pitchFamily="18" charset="0"/>
                <a:cs typeface="Times New Roman" panose="02020603050405020304" pitchFamily="18" charset="0"/>
              </a:rPr>
              <a:t>aRandomValue</a:t>
            </a:r>
            <a:r>
              <a:rPr lang="en-ZA" sz="1600" dirty="0">
                <a:latin typeface="Consolas" panose="020B0609020204030204" pitchFamily="49" charset="0"/>
                <a:ea typeface="Times New Roman" panose="02020603050405020304" pitchFamily="18" charset="0"/>
                <a:cs typeface="Times New Roman" panose="02020603050405020304" pitchFamily="18" charset="0"/>
              </a:rPr>
              <a:t> &gt; 0</a:t>
            </a:r>
          </a:p>
          <a:p>
            <a:pPr marL="457200" lvl="1" indent="0" algn="just" eaLnBrk="0" fontAlgn="base" hangingPunct="0">
              <a:lnSpc>
                <a:spcPct val="100000"/>
              </a:lnSpc>
              <a:spcBef>
                <a:spcPct val="0"/>
              </a:spcBef>
              <a:spcAft>
                <a:spcPct val="0"/>
              </a:spcAft>
              <a:buNone/>
            </a:pPr>
            <a:r>
              <a:rPr lang="en-ZA" sz="1600" dirty="0">
                <a:latin typeface="Consolas" panose="020B0609020204030204" pitchFamily="49" charset="0"/>
                <a:ea typeface="Times New Roman" panose="02020603050405020304" pitchFamily="18" charset="0"/>
                <a:cs typeface="Times New Roman" panose="02020603050405020304" pitchFamily="18" charset="0"/>
              </a:rPr>
              <a:t>     </a:t>
            </a:r>
            <a:r>
              <a:rPr lang="en-ZA" sz="1600" dirty="0" err="1">
                <a:latin typeface="Consolas" panose="020B0609020204030204" pitchFamily="49" charset="0"/>
                <a:ea typeface="Times New Roman" panose="02020603050405020304" pitchFamily="18" charset="0"/>
                <a:cs typeface="Times New Roman" panose="02020603050405020304" pitchFamily="18" charset="0"/>
              </a:rPr>
              <a:t>msgString</a:t>
            </a:r>
            <a:r>
              <a:rPr lang="en-ZA" sz="1600" dirty="0">
                <a:latin typeface="Consolas" panose="020B0609020204030204" pitchFamily="49" charset="0"/>
                <a:ea typeface="Times New Roman" panose="02020603050405020304" pitchFamily="18" charset="0"/>
                <a:cs typeface="Times New Roman" panose="02020603050405020304" pitchFamily="18" charset="0"/>
              </a:rPr>
              <a:t> = </a:t>
            </a:r>
            <a:r>
              <a:rPr lang="en-ZA" sz="1600" dirty="0" err="1">
                <a:latin typeface="Consolas" panose="020B0609020204030204" pitchFamily="49" charset="0"/>
                <a:ea typeface="Times New Roman" panose="02020603050405020304" pitchFamily="18" charset="0"/>
                <a:cs typeface="Times New Roman" panose="02020603050405020304" pitchFamily="18" charset="0"/>
              </a:rPr>
              <a:t>sprintf</a:t>
            </a:r>
            <a:r>
              <a:rPr lang="en-ZA" sz="1600" dirty="0">
                <a:latin typeface="Consolas" panose="020B0609020204030204" pitchFamily="49" charset="0"/>
                <a:ea typeface="Times New Roman" panose="02020603050405020304" pitchFamily="18" charset="0"/>
                <a:cs typeface="Times New Roman" panose="02020603050405020304" pitchFamily="18" charset="0"/>
              </a:rPr>
              <a:t>(</a:t>
            </a:r>
            <a:r>
              <a:rPr lang="en-ZA" sz="1600"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'The Random value is: %d'</a:t>
            </a:r>
            <a:r>
              <a:rPr lang="en-ZA" sz="1600" dirty="0">
                <a:latin typeface="Consolas" panose="020B0609020204030204" pitchFamily="49" charset="0"/>
                <a:ea typeface="Times New Roman" panose="02020603050405020304" pitchFamily="18" charset="0"/>
                <a:cs typeface="Times New Roman" panose="02020603050405020304" pitchFamily="18" charset="0"/>
              </a:rPr>
              <a:t>, </a:t>
            </a:r>
            <a:r>
              <a:rPr lang="en-ZA" sz="1600" dirty="0" err="1">
                <a:latin typeface="Consolas" panose="020B0609020204030204" pitchFamily="49" charset="0"/>
                <a:ea typeface="Times New Roman" panose="02020603050405020304" pitchFamily="18" charset="0"/>
                <a:cs typeface="Times New Roman" panose="02020603050405020304" pitchFamily="18" charset="0"/>
              </a:rPr>
              <a:t>aRandomValue</a:t>
            </a:r>
            <a:r>
              <a:rPr lang="en-ZA" sz="1600" dirty="0">
                <a:latin typeface="Consolas" panose="020B0609020204030204" pitchFamily="49" charset="0"/>
                <a:ea typeface="Times New Roman" panose="02020603050405020304" pitchFamily="18" charset="0"/>
                <a:cs typeface="Times New Roman" panose="02020603050405020304" pitchFamily="18" charset="0"/>
              </a:rPr>
              <a:t>)</a:t>
            </a:r>
          </a:p>
          <a:p>
            <a:pPr marL="457200" lvl="1" indent="0" algn="just" eaLnBrk="0" fontAlgn="base" hangingPunct="0">
              <a:lnSpc>
                <a:spcPct val="100000"/>
              </a:lnSpc>
              <a:spcBef>
                <a:spcPct val="0"/>
              </a:spcBef>
              <a:spcAft>
                <a:spcPct val="0"/>
              </a:spcAft>
              <a:buNone/>
            </a:pPr>
            <a:r>
              <a:rPr lang="en-ZA" sz="1600" dirty="0">
                <a:solidFill>
                  <a:srgbClr val="0E00FF"/>
                </a:solidFill>
                <a:latin typeface="Consolas" panose="020B0609020204030204" pitchFamily="49" charset="0"/>
                <a:ea typeface="Times New Roman" panose="02020603050405020304" pitchFamily="18" charset="0"/>
                <a:cs typeface="Times New Roman" panose="02020603050405020304" pitchFamily="18" charset="0"/>
              </a:rPr>
              <a:t>elseif</a:t>
            </a:r>
            <a:r>
              <a:rPr lang="en-ZA" sz="1600" dirty="0">
                <a:latin typeface="Consolas" panose="020B0609020204030204" pitchFamily="49" charset="0"/>
                <a:ea typeface="Times New Roman" panose="02020603050405020304" pitchFamily="18" charset="0"/>
                <a:cs typeface="Times New Roman" panose="02020603050405020304" pitchFamily="18" charset="0"/>
              </a:rPr>
              <a:t>  </a:t>
            </a:r>
            <a:r>
              <a:rPr lang="en-ZA" sz="1600" dirty="0" err="1">
                <a:latin typeface="Consolas" panose="020B0609020204030204" pitchFamily="49" charset="0"/>
                <a:ea typeface="Times New Roman" panose="02020603050405020304" pitchFamily="18" charset="0"/>
                <a:cs typeface="Times New Roman" panose="02020603050405020304" pitchFamily="18" charset="0"/>
              </a:rPr>
              <a:t>aRandomValue</a:t>
            </a:r>
            <a:r>
              <a:rPr lang="en-ZA" sz="1600" dirty="0">
                <a:latin typeface="Consolas" panose="020B0609020204030204" pitchFamily="49" charset="0"/>
                <a:ea typeface="Times New Roman" panose="02020603050405020304" pitchFamily="18" charset="0"/>
                <a:cs typeface="Times New Roman" panose="02020603050405020304" pitchFamily="18" charset="0"/>
              </a:rPr>
              <a:t> &lt; 0</a:t>
            </a:r>
          </a:p>
          <a:p>
            <a:pPr marL="457200" lvl="1" indent="0" algn="just" eaLnBrk="0" fontAlgn="base" hangingPunct="0">
              <a:lnSpc>
                <a:spcPct val="100000"/>
              </a:lnSpc>
              <a:spcBef>
                <a:spcPct val="0"/>
              </a:spcBef>
              <a:spcAft>
                <a:spcPct val="0"/>
              </a:spcAft>
              <a:buNone/>
            </a:pPr>
            <a:r>
              <a:rPr lang="en-ZA" sz="1600" dirty="0">
                <a:latin typeface="Consolas" panose="020B0609020204030204" pitchFamily="49" charset="0"/>
                <a:ea typeface="Times New Roman" panose="02020603050405020304" pitchFamily="18" charset="0"/>
                <a:cs typeface="Times New Roman" panose="02020603050405020304" pitchFamily="18" charset="0"/>
              </a:rPr>
              <a:t>     </a:t>
            </a:r>
            <a:r>
              <a:rPr lang="en-ZA" sz="1600" dirty="0" err="1">
                <a:latin typeface="Consolas" panose="020B0609020204030204" pitchFamily="49" charset="0"/>
                <a:ea typeface="Times New Roman" panose="02020603050405020304" pitchFamily="18" charset="0"/>
                <a:cs typeface="Times New Roman" panose="02020603050405020304" pitchFamily="18" charset="0"/>
              </a:rPr>
              <a:t>msgString</a:t>
            </a:r>
            <a:r>
              <a:rPr lang="en-ZA" sz="1600" dirty="0">
                <a:latin typeface="Consolas" panose="020B0609020204030204" pitchFamily="49" charset="0"/>
                <a:ea typeface="Times New Roman" panose="02020603050405020304" pitchFamily="18" charset="0"/>
                <a:cs typeface="Times New Roman" panose="02020603050405020304" pitchFamily="18" charset="0"/>
              </a:rPr>
              <a:t> = </a:t>
            </a:r>
            <a:r>
              <a:rPr lang="en-ZA" sz="1600" dirty="0" err="1">
                <a:latin typeface="Consolas" panose="020B0609020204030204" pitchFamily="49" charset="0"/>
                <a:ea typeface="Times New Roman" panose="02020603050405020304" pitchFamily="18" charset="0"/>
                <a:cs typeface="Times New Roman" panose="02020603050405020304" pitchFamily="18" charset="0"/>
              </a:rPr>
              <a:t>sprintf</a:t>
            </a:r>
            <a:r>
              <a:rPr lang="en-ZA" sz="1600" dirty="0">
                <a:latin typeface="Consolas" panose="020B0609020204030204" pitchFamily="49" charset="0"/>
                <a:ea typeface="Times New Roman" panose="02020603050405020304" pitchFamily="18" charset="0"/>
                <a:cs typeface="Times New Roman" panose="02020603050405020304" pitchFamily="18" charset="0"/>
              </a:rPr>
              <a:t>(</a:t>
            </a:r>
            <a:r>
              <a:rPr lang="en-ZA" sz="1600"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'The Random value is: %d'</a:t>
            </a:r>
            <a:r>
              <a:rPr lang="en-ZA" sz="1600" dirty="0">
                <a:latin typeface="Consolas" panose="020B0609020204030204" pitchFamily="49" charset="0"/>
                <a:ea typeface="Times New Roman" panose="02020603050405020304" pitchFamily="18" charset="0"/>
                <a:cs typeface="Times New Roman" panose="02020603050405020304" pitchFamily="18" charset="0"/>
              </a:rPr>
              <a:t>, </a:t>
            </a:r>
            <a:r>
              <a:rPr lang="en-ZA" sz="1600" dirty="0" err="1">
                <a:latin typeface="Consolas" panose="020B0609020204030204" pitchFamily="49" charset="0"/>
                <a:ea typeface="Times New Roman" panose="02020603050405020304" pitchFamily="18" charset="0"/>
                <a:cs typeface="Times New Roman" panose="02020603050405020304" pitchFamily="18" charset="0"/>
              </a:rPr>
              <a:t>aRandomValue</a:t>
            </a:r>
            <a:r>
              <a:rPr lang="en-ZA" sz="1600" dirty="0">
                <a:latin typeface="Consolas" panose="020B0609020204030204" pitchFamily="49" charset="0"/>
                <a:ea typeface="Times New Roman" panose="02020603050405020304" pitchFamily="18" charset="0"/>
                <a:cs typeface="Times New Roman" panose="02020603050405020304" pitchFamily="18" charset="0"/>
              </a:rPr>
              <a:t>)</a:t>
            </a:r>
          </a:p>
          <a:p>
            <a:pPr marL="457200" lvl="1" indent="0" algn="just" eaLnBrk="0" fontAlgn="base" hangingPunct="0">
              <a:lnSpc>
                <a:spcPct val="100000"/>
              </a:lnSpc>
              <a:spcBef>
                <a:spcPct val="0"/>
              </a:spcBef>
              <a:spcAft>
                <a:spcPct val="0"/>
              </a:spcAft>
              <a:buNone/>
            </a:pPr>
            <a:r>
              <a:rPr lang="en-ZA" sz="1600" dirty="0">
                <a:solidFill>
                  <a:srgbClr val="0E00FF"/>
                </a:solidFill>
                <a:latin typeface="Consolas" panose="020B0609020204030204" pitchFamily="49" charset="0"/>
                <a:ea typeface="Times New Roman" panose="02020603050405020304" pitchFamily="18" charset="0"/>
                <a:cs typeface="Times New Roman" panose="02020603050405020304" pitchFamily="18" charset="0"/>
              </a:rPr>
              <a:t>else</a:t>
            </a:r>
            <a:r>
              <a:rPr lang="en-ZA" sz="1600" dirty="0">
                <a:latin typeface="Consolas" panose="020B0609020204030204" pitchFamily="49" charset="0"/>
                <a:ea typeface="Times New Roman" panose="02020603050405020304" pitchFamily="18" charset="0"/>
                <a:cs typeface="Times New Roman" panose="02020603050405020304" pitchFamily="18" charset="0"/>
              </a:rPr>
              <a:t> </a:t>
            </a:r>
          </a:p>
          <a:p>
            <a:pPr marL="457200" lvl="1" indent="0" algn="just" eaLnBrk="0" fontAlgn="base" hangingPunct="0">
              <a:lnSpc>
                <a:spcPct val="100000"/>
              </a:lnSpc>
              <a:spcBef>
                <a:spcPct val="0"/>
              </a:spcBef>
              <a:spcAft>
                <a:spcPct val="0"/>
              </a:spcAft>
              <a:buNone/>
            </a:pPr>
            <a:r>
              <a:rPr lang="en-ZA" sz="1600" dirty="0">
                <a:latin typeface="Consolas" panose="020B0609020204030204" pitchFamily="49" charset="0"/>
                <a:ea typeface="Times New Roman" panose="02020603050405020304" pitchFamily="18" charset="0"/>
                <a:cs typeface="Times New Roman" panose="02020603050405020304" pitchFamily="18" charset="0"/>
              </a:rPr>
              <a:t>     </a:t>
            </a:r>
            <a:r>
              <a:rPr lang="en-ZA" sz="1600" dirty="0" err="1">
                <a:latin typeface="Consolas" panose="020B0609020204030204" pitchFamily="49" charset="0"/>
                <a:ea typeface="Times New Roman" panose="02020603050405020304" pitchFamily="18" charset="0"/>
                <a:cs typeface="Times New Roman" panose="02020603050405020304" pitchFamily="18" charset="0"/>
              </a:rPr>
              <a:t>msgString</a:t>
            </a:r>
            <a:r>
              <a:rPr lang="en-ZA" sz="1600" dirty="0">
                <a:latin typeface="Consolas" panose="020B0609020204030204" pitchFamily="49" charset="0"/>
                <a:ea typeface="Times New Roman" panose="02020603050405020304" pitchFamily="18" charset="0"/>
                <a:cs typeface="Times New Roman" panose="02020603050405020304" pitchFamily="18" charset="0"/>
              </a:rPr>
              <a:t> = </a:t>
            </a:r>
            <a:r>
              <a:rPr lang="en-ZA" sz="1600"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"The random value is zero"</a:t>
            </a:r>
          </a:p>
          <a:p>
            <a:pPr marL="457200" lvl="1" indent="0" algn="just" eaLnBrk="0" fontAlgn="base" hangingPunct="0">
              <a:lnSpc>
                <a:spcPct val="100000"/>
              </a:lnSpc>
              <a:spcBef>
                <a:spcPct val="0"/>
              </a:spcBef>
              <a:spcAft>
                <a:spcPct val="0"/>
              </a:spcAft>
              <a:buNone/>
            </a:pPr>
            <a:r>
              <a:rPr lang="en-ZA" sz="1600" dirty="0">
                <a:solidFill>
                  <a:srgbClr val="0E00FF"/>
                </a:solidFill>
                <a:latin typeface="Consolas" panose="020B0609020204030204" pitchFamily="49" charset="0"/>
                <a:ea typeface="Times New Roman" panose="02020603050405020304" pitchFamily="18" charset="0"/>
                <a:cs typeface="Times New Roman" panose="02020603050405020304" pitchFamily="18" charset="0"/>
              </a:rPr>
              <a:t>end</a:t>
            </a:r>
          </a:p>
          <a:p>
            <a:pPr marL="0" indent="0" algn="just" eaLnBrk="0" fontAlgn="base" hangingPunct="0">
              <a:lnSpc>
                <a:spcPct val="100000"/>
              </a:lnSpc>
              <a:spcBef>
                <a:spcPct val="0"/>
              </a:spcBef>
              <a:spcAft>
                <a:spcPct val="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eaLnBrk="0" fontAlgn="base" hangingPunct="0">
              <a:lnSpc>
                <a:spcPct val="100000"/>
              </a:lnSpc>
              <a:spcBef>
                <a:spcPct val="0"/>
              </a:spcBef>
              <a:spcAft>
                <a:spcPct val="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Read more about the </a:t>
            </a:r>
            <a:r>
              <a:rPr lang="en-ZA" sz="1600" dirty="0" err="1">
                <a:solidFill>
                  <a:srgbClr val="0070C0"/>
                </a:solidFill>
                <a:latin typeface="Helvetica" panose="020B0604020202020204" pitchFamily="34" charset="0"/>
                <a:ea typeface="Times New Roman" panose="02020603050405020304" pitchFamily="18" charset="0"/>
                <a:cs typeface="Times New Roman" panose="02020603050405020304" pitchFamily="18" charset="0"/>
              </a:rPr>
              <a:t>sprintf</a:t>
            </a:r>
            <a:r>
              <a:rPr lang="en-ZA" sz="1600" dirty="0">
                <a:latin typeface="Helvetica" panose="020B0604020202020204" pitchFamily="34" charset="0"/>
                <a:ea typeface="Times New Roman" panose="02020603050405020304" pitchFamily="18" charset="0"/>
                <a:cs typeface="Times New Roman" panose="02020603050405020304" pitchFamily="18" charset="0"/>
              </a:rPr>
              <a:t>() built-in function which  formats data into strings or character vectors.</a:t>
            </a:r>
          </a:p>
        </p:txBody>
      </p:sp>
      <p:sp>
        <p:nvSpPr>
          <p:cNvPr id="11" name="Title 1">
            <a:extLst>
              <a:ext uri="{FF2B5EF4-FFF2-40B4-BE49-F238E27FC236}">
                <a16:creationId xmlns:a16="http://schemas.microsoft.com/office/drawing/2014/main" id="{F64C6983-72D4-5B1B-B0E4-CE7065248827}"/>
              </a:ext>
            </a:extLst>
          </p:cNvPr>
          <p:cNvSpPr txBox="1">
            <a:spLocks/>
          </p:cNvSpPr>
          <p:nvPr/>
        </p:nvSpPr>
        <p:spPr>
          <a:xfrm>
            <a:off x="388307" y="114638"/>
            <a:ext cx="5137282" cy="777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700"/>
              </a:spcBef>
              <a:spcAft>
                <a:spcPts val="700"/>
              </a:spcAft>
            </a:pPr>
            <a:r>
              <a:rPr lang="en-ZA" sz="3200" b="1" kern="0" dirty="0" smtClean="0">
                <a:latin typeface="Times New Roman" panose="02020603050405020304" pitchFamily="18" charset="0"/>
                <a:ea typeface="Times New Roman" panose="02020603050405020304" pitchFamily="18" charset="0"/>
                <a:cs typeface="Times New Roman" panose="02020603050405020304" pitchFamily="18" charset="0"/>
              </a:rPr>
              <a:t>Conditional Structures</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3" name="Straight Connector 12"/>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01878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64C6983-72D4-5B1B-B0E4-CE7065248827}"/>
              </a:ext>
            </a:extLst>
          </p:cNvPr>
          <p:cNvSpPr txBox="1">
            <a:spLocks/>
          </p:cNvSpPr>
          <p:nvPr/>
        </p:nvSpPr>
        <p:spPr>
          <a:xfrm>
            <a:off x="261256" y="0"/>
            <a:ext cx="2690949" cy="777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700"/>
              </a:spcBef>
              <a:spcAft>
                <a:spcPts val="700"/>
              </a:spcAft>
            </a:pPr>
            <a:r>
              <a:rPr lang="en-ZA" sz="3200" b="1" kern="0" dirty="0" smtClean="0">
                <a:latin typeface="Times New Roman" panose="02020603050405020304" pitchFamily="18" charset="0"/>
                <a:ea typeface="Times New Roman" panose="02020603050405020304" pitchFamily="18" charset="0"/>
                <a:cs typeface="Times New Roman" panose="02020603050405020304" pitchFamily="18" charset="0"/>
              </a:rPr>
              <a:t>How to plot?</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940526" y="1306286"/>
            <a:ext cx="1773242" cy="1477328"/>
          </a:xfrm>
          <a:prstGeom prst="rect">
            <a:avLst/>
          </a:prstGeom>
          <a:noFill/>
        </p:spPr>
        <p:txBody>
          <a:bodyPr wrap="none" rtlCol="0">
            <a:spAutoFit/>
          </a:bodyPr>
          <a:lstStyle/>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X=1:10;</a:t>
            </a: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Y=sin(X)</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Plot (X,Y)</a:t>
            </a:r>
          </a:p>
          <a:p>
            <a:endParaRPr lang="en-US" dirty="0"/>
          </a:p>
        </p:txBody>
      </p:sp>
      <p:pic>
        <p:nvPicPr>
          <p:cNvPr id="7" name="Picture 6"/>
          <p:cNvPicPr>
            <a:picLocks noChangeAspect="1"/>
          </p:cNvPicPr>
          <p:nvPr/>
        </p:nvPicPr>
        <p:blipFill>
          <a:blip r:embed="rId2"/>
          <a:stretch>
            <a:fillRect/>
          </a:stretch>
        </p:blipFill>
        <p:spPr>
          <a:xfrm>
            <a:off x="3762103" y="1306286"/>
            <a:ext cx="5681466" cy="4424818"/>
          </a:xfrm>
          <a:prstGeom prst="rect">
            <a:avLst/>
          </a:prstGeom>
        </p:spPr>
      </p:pic>
    </p:spTree>
    <p:extLst>
      <p:ext uri="{BB962C8B-B14F-4D97-AF65-F5344CB8AC3E}">
        <p14:creationId xmlns:p14="http://schemas.microsoft.com/office/powerpoint/2010/main" val="20397654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64C6983-72D4-5B1B-B0E4-CE7065248827}"/>
              </a:ext>
            </a:extLst>
          </p:cNvPr>
          <p:cNvSpPr txBox="1">
            <a:spLocks/>
          </p:cNvSpPr>
          <p:nvPr/>
        </p:nvSpPr>
        <p:spPr>
          <a:xfrm>
            <a:off x="261256" y="0"/>
            <a:ext cx="3487784" cy="777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700"/>
              </a:spcBef>
              <a:spcAft>
                <a:spcPts val="700"/>
              </a:spcAft>
            </a:pPr>
            <a:r>
              <a:rPr lang="en-ZA" sz="3200" b="1" kern="0" dirty="0" smtClean="0">
                <a:latin typeface="Times New Roman" panose="02020603050405020304" pitchFamily="18" charset="0"/>
                <a:ea typeface="Times New Roman" panose="02020603050405020304" pitchFamily="18" charset="0"/>
                <a:cs typeface="Times New Roman" panose="02020603050405020304" pitchFamily="18" charset="0"/>
              </a:rPr>
              <a:t>Calling a function </a:t>
            </a:r>
            <a:endParaRPr lang="en-ZA" sz="32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88307" y="1350054"/>
            <a:ext cx="6096000" cy="2308324"/>
          </a:xfrm>
          <a:prstGeom prst="rect">
            <a:avLst/>
          </a:prstGeom>
        </p:spPr>
        <p:txBody>
          <a:bodyPr>
            <a:spAutoFit/>
          </a:bodyPr>
          <a:lstStyle/>
          <a:p>
            <a:r>
              <a:rPr lang="en-US" sz="2400" dirty="0">
                <a:solidFill>
                  <a:srgbClr val="0E00FF"/>
                </a:solidFill>
                <a:latin typeface="Times New Roman" panose="02020603050405020304" pitchFamily="18" charset="0"/>
                <a:cs typeface="Times New Roman" panose="02020603050405020304" pitchFamily="18" charset="0"/>
              </a:rPr>
              <a:t>function </a:t>
            </a:r>
            <a:r>
              <a:rPr lang="en-US" sz="2400" dirty="0">
                <a:latin typeface="Times New Roman" panose="02020603050405020304" pitchFamily="18" charset="0"/>
                <a:cs typeface="Times New Roman" panose="02020603050405020304" pitchFamily="18" charset="0"/>
              </a:rPr>
              <a:t>e = entropy(x)</a:t>
            </a:r>
          </a:p>
          <a:p>
            <a:r>
              <a:rPr lang="en-US" sz="2400" dirty="0">
                <a:latin typeface="Times New Roman" panose="02020603050405020304" pitchFamily="18" charset="0"/>
                <a:cs typeface="Times New Roman" panose="02020603050405020304" pitchFamily="18" charset="0"/>
              </a:rPr>
              <a:t>p(1) = (length(find(x==1)) + eps) ./ length(x); </a:t>
            </a:r>
          </a:p>
          <a:p>
            <a:r>
              <a:rPr lang="en-US" sz="2400" dirty="0">
                <a:latin typeface="Times New Roman" panose="02020603050405020304" pitchFamily="18" charset="0"/>
                <a:cs typeface="Times New Roman" panose="02020603050405020304" pitchFamily="18" charset="0"/>
              </a:rPr>
              <a:t>p(2) = (length(find(x==2)) + eps) ./ length(x);</a:t>
            </a:r>
          </a:p>
          <a:p>
            <a:r>
              <a:rPr lang="en-US" sz="2400" dirty="0">
                <a:latin typeface="Times New Roman" panose="02020603050405020304" pitchFamily="18" charset="0"/>
                <a:cs typeface="Times New Roman" panose="02020603050405020304" pitchFamily="18" charset="0"/>
              </a:rPr>
              <a:t>p(3) = (length(find(x==3)) + eps) ./ length(x);</a:t>
            </a:r>
          </a:p>
          <a:p>
            <a:r>
              <a:rPr lang="en-US" sz="2400" dirty="0">
                <a:latin typeface="Times New Roman" panose="02020603050405020304" pitchFamily="18" charset="0"/>
                <a:cs typeface="Times New Roman" panose="02020603050405020304" pitchFamily="18" charset="0"/>
              </a:rPr>
              <a:t>e = - sum(p .* log2(p));</a:t>
            </a:r>
          </a:p>
          <a:p>
            <a:r>
              <a:rPr lang="en-US" sz="2400" dirty="0">
                <a:solidFill>
                  <a:srgbClr val="0E00FF"/>
                </a:solidFill>
                <a:latin typeface="Times New Roman" panose="02020603050405020304" pitchFamily="18" charset="0"/>
                <a:cs typeface="Times New Roman" panose="02020603050405020304" pitchFamily="18" charset="0"/>
              </a:rPr>
              <a:t>end</a:t>
            </a:r>
            <a:endParaRPr lang="en-US" sz="2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123406" y="4349931"/>
            <a:ext cx="3813865" cy="830997"/>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X=[1 2 3 3 1 2 3 3 3 1 1 1 3];</a:t>
            </a:r>
          </a:p>
          <a:p>
            <a:r>
              <a:rPr lang="en-US" sz="2400" b="1" dirty="0" smtClean="0">
                <a:latin typeface="Times New Roman" panose="02020603050405020304" pitchFamily="18" charset="0"/>
                <a:cs typeface="Times New Roman" panose="02020603050405020304" pitchFamily="18" charset="0"/>
              </a:rPr>
              <a:t>Y= entropy(X)</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0127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64C6983-72D4-5B1B-B0E4-CE7065248827}"/>
              </a:ext>
            </a:extLst>
          </p:cNvPr>
          <p:cNvSpPr>
            <a:spLocks noGrp="1"/>
          </p:cNvSpPr>
          <p:nvPr>
            <p:ph type="title"/>
          </p:nvPr>
        </p:nvSpPr>
        <p:spPr>
          <a:xfrm>
            <a:off x="388307" y="0"/>
            <a:ext cx="4928276" cy="777600"/>
          </a:xfrm>
        </p:spPr>
        <p:txBody>
          <a:bodyPr>
            <a:noAutofit/>
          </a:bodyPr>
          <a:lstStyle/>
          <a:p>
            <a:pPr algn="ctr">
              <a:spcBef>
                <a:spcPts val="700"/>
              </a:spcBef>
              <a:spcAft>
                <a:spcPts val="700"/>
              </a:spcAft>
            </a:pPr>
            <a:r>
              <a:rPr lang="en-ZA" sz="3200" b="1" dirty="0" smtClean="0">
                <a:latin typeface="Times New Roman" panose="02020603050405020304" pitchFamily="18" charset="0"/>
                <a:ea typeface="Times New Roman" panose="02020603050405020304" pitchFamily="18" charset="0"/>
                <a:cs typeface="Times New Roman" panose="02020603050405020304" pitchFamily="18" charset="0"/>
              </a:rPr>
              <a:t>Make a random Variable</a:t>
            </a:r>
            <a:endParaRPr lang="en-ZA" sz="3200" b="1"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88307" y="1136468"/>
            <a:ext cx="9548949"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rand </a:t>
            </a:r>
          </a:p>
          <a:p>
            <a:r>
              <a:rPr lang="en-US" sz="2800" dirty="0" smtClean="0">
                <a:latin typeface="Times New Roman" panose="02020603050405020304" pitchFamily="18" charset="0"/>
                <a:cs typeface="Times New Roman" panose="02020603050405020304" pitchFamily="18" charset="0"/>
              </a:rPr>
              <a:t>Returns a random scalar drawn from a uniform distribution in the interval (0,1)</a:t>
            </a:r>
          </a:p>
          <a:p>
            <a:pPr marL="285750" indent="-285750">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randi </a:t>
            </a:r>
          </a:p>
          <a:p>
            <a:r>
              <a:rPr lang="en-US" sz="2800" dirty="0" smtClean="0">
                <a:latin typeface="Times New Roman" panose="02020603050405020304" pitchFamily="18" charset="0"/>
                <a:cs typeface="Times New Roman" panose="02020603050405020304" pitchFamily="18" charset="0"/>
              </a:rPr>
              <a:t>Returns a pseudorandom scalar integer between 1 and </a:t>
            </a:r>
            <a:r>
              <a:rPr lang="en-US" sz="2800" dirty="0" err="1" smtClean="0">
                <a:latin typeface="Times New Roman" panose="02020603050405020304" pitchFamily="18" charset="0"/>
                <a:cs typeface="Times New Roman" panose="02020603050405020304" pitchFamily="18" charset="0"/>
              </a:rPr>
              <a:t>imax</a:t>
            </a:r>
            <a:endParaRPr lang="en-US" sz="2800" dirty="0" smtClean="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a:t>
            </a:r>
            <a:r>
              <a:rPr lang="en-US" sz="2800" dirty="0" smtClean="0">
                <a:latin typeface="Times New Roman" panose="02020603050405020304" pitchFamily="18" charset="0"/>
                <a:cs typeface="Times New Roman" panose="02020603050405020304" pitchFamily="18" charset="0"/>
              </a:rPr>
              <a:t>andperm </a:t>
            </a:r>
          </a:p>
          <a:p>
            <a:r>
              <a:rPr lang="en-US" sz="2800" dirty="0" smtClean="0">
                <a:latin typeface="Times New Roman" panose="02020603050405020304" pitchFamily="18" charset="0"/>
                <a:cs typeface="Times New Roman" panose="02020603050405020304" pitchFamily="18" charset="0"/>
              </a:rPr>
              <a:t>Returns a raw vector containing a random permutation of the integers from 1 to n without repeating elements</a:t>
            </a:r>
          </a:p>
        </p:txBody>
      </p:sp>
    </p:spTree>
    <p:extLst>
      <p:ext uri="{BB962C8B-B14F-4D97-AF65-F5344CB8AC3E}">
        <p14:creationId xmlns:p14="http://schemas.microsoft.com/office/powerpoint/2010/main" val="35169857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64C6983-72D4-5B1B-B0E4-CE7065248827}"/>
              </a:ext>
            </a:extLst>
          </p:cNvPr>
          <p:cNvSpPr>
            <a:spLocks noGrp="1"/>
          </p:cNvSpPr>
          <p:nvPr>
            <p:ph type="title"/>
          </p:nvPr>
        </p:nvSpPr>
        <p:spPr>
          <a:xfrm>
            <a:off x="388307" y="0"/>
            <a:ext cx="5960242" cy="777600"/>
          </a:xfrm>
        </p:spPr>
        <p:txBody>
          <a:bodyPr>
            <a:noAutofit/>
          </a:bodyPr>
          <a:lstStyle/>
          <a:p>
            <a:pPr algn="ctr">
              <a:spcBef>
                <a:spcPts val="700"/>
              </a:spcBef>
              <a:spcAft>
                <a:spcPts val="700"/>
              </a:spcAft>
            </a:pPr>
            <a:r>
              <a:rPr lang="en-ZA" sz="3200" b="1" dirty="0" smtClean="0">
                <a:latin typeface="Times New Roman" panose="02020603050405020304" pitchFamily="18" charset="0"/>
                <a:ea typeface="Times New Roman" panose="02020603050405020304" pitchFamily="18" charset="0"/>
                <a:cs typeface="Times New Roman" panose="02020603050405020304" pitchFamily="18" charset="0"/>
              </a:rPr>
              <a:t>How to import data in </a:t>
            </a:r>
            <a:r>
              <a:rPr lang="en-ZA" sz="3200" b="1" dirty="0" err="1">
                <a:latin typeface="Times New Roman" panose="02020603050405020304" pitchFamily="18" charset="0"/>
                <a:ea typeface="Times New Roman" panose="02020603050405020304" pitchFamily="18" charset="0"/>
                <a:cs typeface="Times New Roman" panose="02020603050405020304" pitchFamily="18" charset="0"/>
              </a:rPr>
              <a:t>M</a:t>
            </a:r>
            <a:r>
              <a:rPr lang="en-ZA" sz="3200" b="1" dirty="0" err="1" smtClean="0">
                <a:latin typeface="Times New Roman" panose="02020603050405020304" pitchFamily="18" charset="0"/>
                <a:ea typeface="Times New Roman" panose="02020603050405020304" pitchFamily="18" charset="0"/>
                <a:cs typeface="Times New Roman" panose="02020603050405020304" pitchFamily="18" charset="0"/>
              </a:rPr>
              <a:t>atlab</a:t>
            </a:r>
            <a:r>
              <a:rPr lang="en-ZA" sz="3200" b="1" dirty="0" smtClean="0">
                <a:latin typeface="Times New Roman" panose="02020603050405020304" pitchFamily="18" charset="0"/>
                <a:ea typeface="Times New Roman" panose="02020603050405020304" pitchFamily="18" charset="0"/>
                <a:cs typeface="Times New Roman" panose="02020603050405020304" pitchFamily="18" charset="0"/>
              </a:rPr>
              <a:t>?</a:t>
            </a:r>
            <a:endParaRPr lang="en-ZA" sz="3200" b="1"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927463" y="1580606"/>
            <a:ext cx="3749040" cy="2554545"/>
          </a:xfrm>
          <a:prstGeom prst="rect">
            <a:avLst/>
          </a:prstGeom>
          <a:noFill/>
        </p:spPr>
        <p:txBody>
          <a:bodyPr wrap="square" rtlCol="0">
            <a:spAutoFit/>
          </a:bodyPr>
          <a:lstStyle/>
          <a:p>
            <a:pPr marL="342900" indent="-34290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Load  (.mat file)</a:t>
            </a:r>
          </a:p>
          <a:p>
            <a:endParaRPr lang="en-US"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err="1" smtClean="0">
                <a:latin typeface="Times New Roman" panose="02020603050405020304" pitchFamily="18" charset="0"/>
                <a:cs typeface="Times New Roman" panose="02020603050405020304" pitchFamily="18" charset="0"/>
              </a:rPr>
              <a:t>Imread</a:t>
            </a:r>
            <a:r>
              <a:rPr lang="en-US" sz="2000" b="1" dirty="0" smtClean="0">
                <a:latin typeface="Times New Roman" panose="02020603050405020304" pitchFamily="18" charset="0"/>
                <a:cs typeface="Times New Roman" panose="02020603050405020304" pitchFamily="18" charset="0"/>
              </a:rPr>
              <a:t> (image files)</a:t>
            </a:r>
          </a:p>
          <a:p>
            <a:pPr marL="342900" indent="-34290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err="1" smtClean="0">
                <a:latin typeface="Times New Roman" panose="02020603050405020304" pitchFamily="18" charset="0"/>
                <a:cs typeface="Times New Roman" panose="02020603050405020304" pitchFamily="18" charset="0"/>
              </a:rPr>
              <a:t>Xlsread</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xlsx</a:t>
            </a:r>
            <a:r>
              <a:rPr lang="en-US" sz="2000" b="1" dirty="0" smtClean="0">
                <a:latin typeface="Times New Roman" panose="02020603050405020304" pitchFamily="18" charset="0"/>
                <a:cs typeface="Times New Roman" panose="02020603050405020304" pitchFamily="18" charset="0"/>
              </a:rPr>
              <a:t> files)</a:t>
            </a:r>
          </a:p>
          <a:p>
            <a:pPr marL="342900" indent="-34290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err="1" smtClean="0">
                <a:latin typeface="Times New Roman" panose="02020603050405020304" pitchFamily="18" charset="0"/>
                <a:cs typeface="Times New Roman" panose="02020603050405020304" pitchFamily="18" charset="0"/>
              </a:rPr>
              <a:t>Audioread</a:t>
            </a:r>
            <a:r>
              <a:rPr lang="en-US" sz="2000" b="1" dirty="0" smtClean="0">
                <a:latin typeface="Times New Roman" panose="02020603050405020304" pitchFamily="18" charset="0"/>
                <a:cs typeface="Times New Roman" panose="02020603050405020304" pitchFamily="18" charset="0"/>
              </a:rPr>
              <a:t> (audio formats )</a:t>
            </a:r>
          </a:p>
          <a:p>
            <a:pPr marL="342900" indent="-34290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6794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64C6983-72D4-5B1B-B0E4-CE7065248827}"/>
              </a:ext>
            </a:extLst>
          </p:cNvPr>
          <p:cNvSpPr>
            <a:spLocks noGrp="1"/>
          </p:cNvSpPr>
          <p:nvPr>
            <p:ph type="title"/>
          </p:nvPr>
        </p:nvSpPr>
        <p:spPr>
          <a:xfrm>
            <a:off x="388307" y="0"/>
            <a:ext cx="5960242" cy="777600"/>
          </a:xfrm>
        </p:spPr>
        <p:txBody>
          <a:bodyPr>
            <a:noAutofit/>
          </a:bodyPr>
          <a:lstStyle/>
          <a:p>
            <a:pPr algn="ctr">
              <a:spcBef>
                <a:spcPts val="700"/>
              </a:spcBef>
              <a:spcAft>
                <a:spcPts val="700"/>
              </a:spcAft>
            </a:pPr>
            <a:r>
              <a:rPr lang="en-ZA" sz="3200" b="1" dirty="0" smtClean="0">
                <a:latin typeface="Times New Roman" panose="02020603050405020304" pitchFamily="18" charset="0"/>
                <a:ea typeface="Times New Roman" panose="02020603050405020304" pitchFamily="18" charset="0"/>
                <a:cs typeface="Times New Roman" panose="02020603050405020304" pitchFamily="18" charset="0"/>
              </a:rPr>
              <a:t>How to save data from </a:t>
            </a:r>
            <a:r>
              <a:rPr lang="en-ZA" sz="3200" b="1" dirty="0" err="1">
                <a:latin typeface="Times New Roman" panose="02020603050405020304" pitchFamily="18" charset="0"/>
                <a:ea typeface="Times New Roman" panose="02020603050405020304" pitchFamily="18" charset="0"/>
                <a:cs typeface="Times New Roman" panose="02020603050405020304" pitchFamily="18" charset="0"/>
              </a:rPr>
              <a:t>M</a:t>
            </a:r>
            <a:r>
              <a:rPr lang="en-ZA" sz="3200" b="1" dirty="0" err="1" smtClean="0">
                <a:latin typeface="Times New Roman" panose="02020603050405020304" pitchFamily="18" charset="0"/>
                <a:ea typeface="Times New Roman" panose="02020603050405020304" pitchFamily="18" charset="0"/>
                <a:cs typeface="Times New Roman" panose="02020603050405020304" pitchFamily="18" charset="0"/>
              </a:rPr>
              <a:t>atlab</a:t>
            </a:r>
            <a:r>
              <a:rPr lang="en-ZA" sz="3200" b="1" dirty="0" smtClean="0">
                <a:latin typeface="Times New Roman" panose="02020603050405020304" pitchFamily="18" charset="0"/>
                <a:ea typeface="Times New Roman" panose="02020603050405020304" pitchFamily="18" charset="0"/>
                <a:cs typeface="Times New Roman" panose="02020603050405020304" pitchFamily="18" charset="0"/>
              </a:rPr>
              <a:t>?</a:t>
            </a:r>
            <a:endParaRPr lang="en-ZA" sz="3200" b="1"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388307" y="777600"/>
            <a:ext cx="10559441"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927463" y="1580606"/>
            <a:ext cx="3749040" cy="1938992"/>
          </a:xfrm>
          <a:prstGeom prst="rect">
            <a:avLst/>
          </a:prstGeom>
          <a:noFill/>
        </p:spPr>
        <p:txBody>
          <a:bodyPr wrap="square" rtlCol="0">
            <a:spAutoFit/>
          </a:bodyPr>
          <a:lstStyle/>
          <a:p>
            <a:pPr marL="342900" indent="-34290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Save</a:t>
            </a:r>
          </a:p>
          <a:p>
            <a:endParaRPr lang="en-US" sz="2000" b="1"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x</a:t>
            </a:r>
            <a:r>
              <a:rPr lang="en-US" sz="2000" b="1" dirty="0" smtClean="0">
                <a:latin typeface="Times New Roman" panose="02020603050405020304" pitchFamily="18" charset="0"/>
                <a:cs typeface="Times New Roman" panose="02020603050405020304" pitchFamily="18" charset="0"/>
              </a:rPr>
              <a:t>lswrite </a:t>
            </a:r>
          </a:p>
          <a:p>
            <a:endParaRPr lang="en-US" sz="2000" b="1"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Writetable</a:t>
            </a:r>
          </a:p>
          <a:p>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2700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4493</Words>
  <Application>Microsoft Office PowerPoint</Application>
  <PresentationFormat>Widescreen</PresentationFormat>
  <Paragraphs>643</Paragraphs>
  <Slides>68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68</vt:i4>
      </vt:variant>
    </vt:vector>
  </HeadingPairs>
  <TitlesOfParts>
    <vt:vector size="80" baseType="lpstr">
      <vt:lpstr>Arial</vt:lpstr>
      <vt:lpstr>Arial Unicode MS</vt:lpstr>
      <vt:lpstr>Calibri</vt:lpstr>
      <vt:lpstr>Calibri Light</vt:lpstr>
      <vt:lpstr>Cambria Math</vt:lpstr>
      <vt:lpstr>Consolas</vt:lpstr>
      <vt:lpstr>Courier New</vt:lpstr>
      <vt:lpstr>Helvetica</vt:lpstr>
      <vt:lpstr>Menlo</vt:lpstr>
      <vt:lpstr>Symbol</vt:lpstr>
      <vt:lpstr>Times New Roman</vt:lpstr>
      <vt:lpstr>Office Theme</vt:lpstr>
      <vt:lpstr>The MATLAB Desktop </vt:lpstr>
      <vt:lpstr>How to use help?</vt:lpstr>
      <vt:lpstr>How to use help?</vt:lpstr>
      <vt:lpstr>input</vt:lpstr>
      <vt:lpstr>input</vt:lpstr>
      <vt:lpstr>Locating in a folder</vt:lpstr>
      <vt:lpstr>Make a random Variable</vt:lpstr>
      <vt:lpstr>How to import data in Matlab?</vt:lpstr>
      <vt:lpstr>How to save data from Matlab?</vt:lpstr>
      <vt:lpstr>Data types</vt:lpstr>
      <vt:lpstr>Data types</vt:lpstr>
      <vt:lpstr>PowerPoint Presentation</vt:lpstr>
      <vt:lpstr>Variables and Commands</vt:lpstr>
      <vt:lpstr>Making use of built-in Mathematical Functions </vt:lpstr>
      <vt:lpstr>Arrays and Matrices</vt:lpstr>
      <vt:lpstr>Arrays and Matrices</vt:lpstr>
      <vt:lpstr>Arrays and Matrices</vt:lpstr>
      <vt:lpstr>Arrays and Matrices</vt:lpstr>
      <vt:lpstr>Array creation</vt:lpstr>
      <vt:lpstr>Array creation</vt:lpstr>
      <vt:lpstr>Array creation</vt:lpstr>
      <vt:lpstr>Array creation</vt:lpstr>
      <vt:lpstr>Array creation</vt:lpstr>
      <vt:lpstr>Array creation</vt:lpstr>
      <vt:lpstr>Array creation</vt:lpstr>
      <vt:lpstr>Array creation</vt:lpstr>
      <vt:lpstr>Array creation</vt:lpstr>
      <vt:lpstr>Array Indexing</vt:lpstr>
      <vt:lpstr>Array Indexing</vt:lpstr>
      <vt:lpstr>Array Indexing</vt:lpstr>
      <vt:lpstr>Array Indexing</vt:lpstr>
      <vt:lpstr>Array Indexing</vt:lpstr>
      <vt:lpstr>Array Indexing</vt:lpstr>
      <vt:lpstr>Array Indexing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MATLAB Desktop</dc:title>
  <dc:creator>khoneiveh</dc:creator>
  <cp:lastModifiedBy>khoneiveh</cp:lastModifiedBy>
  <cp:revision>9</cp:revision>
  <dcterms:created xsi:type="dcterms:W3CDTF">2024-06-06T21:14:18Z</dcterms:created>
  <dcterms:modified xsi:type="dcterms:W3CDTF">2024-06-08T10:19:57Z</dcterms:modified>
</cp:coreProperties>
</file>