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7" r:id="rId10"/>
    <p:sldId id="265" r:id="rId11"/>
    <p:sldId id="278" r:id="rId12"/>
    <p:sldId id="267" r:id="rId13"/>
    <p:sldId id="268" r:id="rId14"/>
    <p:sldId id="266" r:id="rId15"/>
    <p:sldId id="272" r:id="rId16"/>
    <p:sldId id="273" r:id="rId17"/>
    <p:sldId id="269" r:id="rId18"/>
    <p:sldId id="270" r:id="rId19"/>
    <p:sldId id="271" r:id="rId20"/>
    <p:sldId id="274" r:id="rId21"/>
    <p:sldId id="275" r:id="rId22"/>
  </p:sldIdLst>
  <p:sldSz cx="9217025" cy="5184775"/>
  <p:notesSz cx="4725988" cy="87582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hlink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AFAF9"/>
    <a:srgbClr val="F0F0EB"/>
    <a:srgbClr val="FEFAEC"/>
    <a:srgbClr val="EAB90C"/>
    <a:srgbClr val="07529A"/>
    <a:srgbClr val="909085"/>
    <a:srgbClr val="E8F4FE"/>
    <a:srgbClr val="D7EBF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96" y="-504"/>
      </p:cViewPr>
      <p:guideLst>
        <p:guide orient="horz" pos="590"/>
        <p:guide orient="horz" pos="771"/>
        <p:guide orient="horz" pos="1724"/>
        <p:guide orient="horz" pos="1905"/>
        <p:guide orient="horz" pos="3039"/>
        <p:guide orient="horz" pos="3221"/>
        <p:guide orient="horz" pos="182"/>
        <p:guide orient="horz" pos="2858"/>
        <p:guide pos="181"/>
        <p:guide pos="5625"/>
        <p:guide pos="2994"/>
        <p:guide pos="28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-2754" y="-96"/>
      </p:cViewPr>
      <p:guideLst>
        <p:guide orient="horz" pos="673"/>
        <p:guide orient="horz" pos="4844"/>
        <p:guide pos="1489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28870" y="34029"/>
            <a:ext cx="3373934" cy="27585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l">
              <a:defRPr sz="1000"/>
            </a:lvl1pPr>
          </a:lstStyle>
          <a:p>
            <a:r>
              <a:rPr lang="de-DE" smtClean="0"/>
              <a:t>Präsentationstitel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1659" y="34029"/>
            <a:ext cx="595400" cy="27585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r">
              <a:defRPr sz="1000"/>
            </a:lvl1pPr>
          </a:lstStyle>
          <a:p>
            <a:fld id="{9726303E-CDC6-4E11-A9F4-E5CE5F23E089}" type="datetimeFigureOut">
              <a:rPr lang="de-DE" smtClean="0"/>
              <a:pPr/>
              <a:t>16.04.2023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328870" y="8448389"/>
            <a:ext cx="3473167" cy="27585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l">
              <a:defRPr sz="1000"/>
            </a:lvl1pPr>
          </a:lstStyle>
          <a:p>
            <a:r>
              <a:rPr lang="de-DE" smtClean="0"/>
              <a:t>Autor/Veranstaltung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50148" y="8448389"/>
            <a:ext cx="396934" cy="27585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1000"/>
            </a:lvl1pPr>
          </a:lstStyle>
          <a:p>
            <a:fld id="{B40210A4-2901-42F9-8CA9-E251F67383C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4578950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7"/>
          <p:cNvSpPr>
            <a:spLocks noChangeAspect="1"/>
          </p:cNvSpPr>
          <p:nvPr/>
        </p:nvSpPr>
        <p:spPr bwMode="auto">
          <a:xfrm>
            <a:off x="542933" y="4517060"/>
            <a:ext cx="3904193" cy="3637315"/>
          </a:xfrm>
          <a:custGeom>
            <a:avLst/>
            <a:gdLst>
              <a:gd name="T0" fmla="*/ 2000 w 2000"/>
              <a:gd name="T1" fmla="*/ 0 h 1349"/>
              <a:gd name="T2" fmla="*/ 1361 w 2000"/>
              <a:gd name="T3" fmla="*/ 0 h 1349"/>
              <a:gd name="T4" fmla="*/ 992 w 2000"/>
              <a:gd name="T5" fmla="*/ 627 h 1349"/>
              <a:gd name="T6" fmla="*/ 0 w 2000"/>
              <a:gd name="T7" fmla="*/ 1193 h 1349"/>
              <a:gd name="T8" fmla="*/ 0 w 2000"/>
              <a:gd name="T9" fmla="*/ 1349 h 1349"/>
              <a:gd name="T10" fmla="*/ 2000 w 2000"/>
              <a:gd name="T11" fmla="*/ 1349 h 1349"/>
              <a:gd name="T12" fmla="*/ 2000 w 2000"/>
              <a:gd name="T13" fmla="*/ 0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0" h="1349">
                <a:moveTo>
                  <a:pt x="2000" y="0"/>
                </a:moveTo>
                <a:lnTo>
                  <a:pt x="1361" y="0"/>
                </a:lnTo>
                <a:cubicBezTo>
                  <a:pt x="1285" y="208"/>
                  <a:pt x="1168" y="419"/>
                  <a:pt x="992" y="627"/>
                </a:cubicBezTo>
                <a:cubicBezTo>
                  <a:pt x="644" y="1036"/>
                  <a:pt x="259" y="1159"/>
                  <a:pt x="0" y="1193"/>
                </a:cubicBezTo>
                <a:lnTo>
                  <a:pt x="0" y="1349"/>
                </a:lnTo>
                <a:lnTo>
                  <a:pt x="2000" y="1349"/>
                </a:lnTo>
                <a:lnTo>
                  <a:pt x="2000" y="0"/>
                </a:lnTo>
                <a:close/>
              </a:path>
            </a:pathLst>
          </a:custGeom>
          <a:solidFill>
            <a:srgbClr val="7A786C">
              <a:alpha val="15000"/>
            </a:srgbClr>
          </a:solidFill>
          <a:ln>
            <a:noFill/>
          </a:ln>
        </p:spPr>
        <p:txBody>
          <a:bodyPr vert="horz" wrap="square" lIns="75193" tIns="37597" rIns="75193" bIns="37597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555625" y="1068388"/>
            <a:ext cx="5837238" cy="3284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5193" tIns="37597" rIns="75193" bIns="37597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278863" y="4517060"/>
            <a:ext cx="4168264" cy="3655419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Kopfzeilenplatzhalter 1"/>
          <p:cNvSpPr>
            <a:spLocks noGrp="1"/>
          </p:cNvSpPr>
          <p:nvPr>
            <p:ph type="hdr" sz="quarter"/>
          </p:nvPr>
        </p:nvSpPr>
        <p:spPr>
          <a:xfrm>
            <a:off x="279249" y="34029"/>
            <a:ext cx="3373934" cy="27585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l">
              <a:defRPr sz="1000"/>
            </a:lvl1pPr>
          </a:lstStyle>
          <a:p>
            <a:r>
              <a:rPr lang="de-DE" smtClean="0"/>
              <a:t>Präsentationstitel</a:t>
            </a:r>
            <a:endParaRPr lang="de-DE" dirty="0"/>
          </a:p>
        </p:txBody>
      </p:sp>
      <p:sp>
        <p:nvSpPr>
          <p:cNvPr id="9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1659" y="34029"/>
            <a:ext cx="595400" cy="27585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r">
              <a:defRPr sz="1000"/>
            </a:lvl1pPr>
          </a:lstStyle>
          <a:p>
            <a:fld id="{9726303E-CDC6-4E11-A9F4-E5CE5F23E089}" type="datetimeFigureOut">
              <a:rPr lang="de-DE" smtClean="0"/>
              <a:pPr/>
              <a:t>16.04.2023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4"/>
          </p:nvPr>
        </p:nvSpPr>
        <p:spPr>
          <a:xfrm>
            <a:off x="279248" y="8448389"/>
            <a:ext cx="3473167" cy="27585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l">
              <a:defRPr sz="1000"/>
            </a:lvl1pPr>
          </a:lstStyle>
          <a:p>
            <a:r>
              <a:rPr lang="de-DE" smtClean="0"/>
              <a:t>Autor/Veranstaltung</a:t>
            </a:r>
            <a:endParaRPr lang="de-DE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5"/>
          </p:nvPr>
        </p:nvSpPr>
        <p:spPr>
          <a:xfrm>
            <a:off x="4050148" y="8448389"/>
            <a:ext cx="396934" cy="27585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1000"/>
            </a:lvl1pPr>
          </a:lstStyle>
          <a:p>
            <a:fld id="{B40210A4-2901-42F9-8CA9-E251F67383C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AutoShape 3"/>
          <p:cNvSpPr>
            <a:spLocks noChangeAspect="1" noChangeArrowheads="1" noTextEdit="1"/>
          </p:cNvSpPr>
          <p:nvPr/>
        </p:nvSpPr>
        <p:spPr bwMode="auto">
          <a:xfrm>
            <a:off x="278965" y="5344655"/>
            <a:ext cx="4217287" cy="2254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5193" tIns="37597" rIns="75193" bIns="37597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2727082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en 27"/>
          <p:cNvGrpSpPr>
            <a:grpSpLocks noChangeAspect="1"/>
          </p:cNvGrpSpPr>
          <p:nvPr userDrawn="1"/>
        </p:nvGrpSpPr>
        <p:grpSpPr>
          <a:xfrm>
            <a:off x="3778209" y="0"/>
            <a:ext cx="5444993" cy="5184775"/>
            <a:chOff x="3778209" y="0"/>
            <a:chExt cx="5444993" cy="5184775"/>
          </a:xfrm>
        </p:grpSpPr>
        <p:pic>
          <p:nvPicPr>
            <p:cNvPr id="29" name="Grafik 2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78209" y="0"/>
              <a:ext cx="5444993" cy="5184775"/>
            </a:xfrm>
            <a:prstGeom prst="rect">
              <a:avLst/>
            </a:prstGeom>
          </p:spPr>
        </p:pic>
        <p:pic>
          <p:nvPicPr>
            <p:cNvPr id="30" name="Grafik 2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060771" y="1620454"/>
              <a:ext cx="1975907" cy="26532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 userDrawn="1">
            <p:ph type="ctrTitle"/>
          </p:nvPr>
        </p:nvSpPr>
        <p:spPr>
          <a:xfrm>
            <a:off x="1296784" y="1584403"/>
            <a:ext cx="5040000" cy="360000"/>
          </a:xfrm>
        </p:spPr>
        <p:txBody>
          <a:bodyPr wrap="none" bIns="0" anchor="b" anchorCtr="0"/>
          <a:lstStyle>
            <a:lvl1pPr>
              <a:lnSpc>
                <a:spcPts val="2400"/>
              </a:lnSpc>
              <a:defRPr sz="24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/>
          </p:nvPr>
        </p:nvSpPr>
        <p:spPr>
          <a:xfrm>
            <a:off x="1296784" y="1944315"/>
            <a:ext cx="5040000" cy="1872000"/>
          </a:xfrm>
        </p:spPr>
        <p:txBody>
          <a:bodyPr tIns="0" bIns="0"/>
          <a:lstStyle>
            <a:lvl1pPr marL="0" indent="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  <a:defRPr sz="3200" cap="all" baseline="0">
                <a:solidFill>
                  <a:schemeClr val="accent2"/>
                </a:solidFill>
                <a:latin typeface="Exo 2 Semi Bold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grpSp>
        <p:nvGrpSpPr>
          <p:cNvPr id="70" name="Gruppieren 69"/>
          <p:cNvGrpSpPr>
            <a:grpSpLocks noChangeAspect="1"/>
          </p:cNvGrpSpPr>
          <p:nvPr userDrawn="1"/>
        </p:nvGrpSpPr>
        <p:grpSpPr>
          <a:xfrm>
            <a:off x="288033" y="288203"/>
            <a:ext cx="1686518" cy="648000"/>
            <a:chOff x="7081838" y="144463"/>
            <a:chExt cx="1871662" cy="719137"/>
          </a:xfrm>
        </p:grpSpPr>
        <p:sp>
          <p:nvSpPr>
            <p:cNvPr id="7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Freeform 12"/>
            <p:cNvSpPr>
              <a:spLocks/>
            </p:cNvSpPr>
            <p:nvPr userDrawn="1"/>
          </p:nvSpPr>
          <p:spPr bwMode="auto">
            <a:xfrm>
              <a:off x="7081838" y="692150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" name="Freeform 13"/>
            <p:cNvSpPr>
              <a:spLocks/>
            </p:cNvSpPr>
            <p:nvPr userDrawn="1"/>
          </p:nvSpPr>
          <p:spPr bwMode="auto">
            <a:xfrm>
              <a:off x="7207250" y="692150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7340600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" name="Freeform 15"/>
            <p:cNvSpPr>
              <a:spLocks/>
            </p:cNvSpPr>
            <p:nvPr userDrawn="1"/>
          </p:nvSpPr>
          <p:spPr bwMode="auto">
            <a:xfrm>
              <a:off x="7378700" y="692150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" name="Freeform 16"/>
            <p:cNvSpPr>
              <a:spLocks/>
            </p:cNvSpPr>
            <p:nvPr userDrawn="1"/>
          </p:nvSpPr>
          <p:spPr bwMode="auto">
            <a:xfrm>
              <a:off x="7505700" y="692150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" name="Freeform 17"/>
            <p:cNvSpPr>
              <a:spLocks noEditPoints="1"/>
            </p:cNvSpPr>
            <p:nvPr userDrawn="1"/>
          </p:nvSpPr>
          <p:spPr bwMode="auto">
            <a:xfrm>
              <a:off x="7612063" y="690563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" name="Freeform 18"/>
            <p:cNvSpPr>
              <a:spLocks/>
            </p:cNvSpPr>
            <p:nvPr userDrawn="1"/>
          </p:nvSpPr>
          <p:spPr bwMode="auto">
            <a:xfrm>
              <a:off x="7723188" y="688975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" name="Rectangle 19"/>
            <p:cNvSpPr>
              <a:spLocks noChangeArrowheads="1"/>
            </p:cNvSpPr>
            <p:nvPr userDrawn="1"/>
          </p:nvSpPr>
          <p:spPr bwMode="auto">
            <a:xfrm>
              <a:off x="7834313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" name="Freeform 20"/>
            <p:cNvSpPr>
              <a:spLocks/>
            </p:cNvSpPr>
            <p:nvPr userDrawn="1"/>
          </p:nvSpPr>
          <p:spPr bwMode="auto">
            <a:xfrm>
              <a:off x="7872413" y="692150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" name="Freeform 21"/>
            <p:cNvSpPr>
              <a:spLocks noEditPoints="1"/>
            </p:cNvSpPr>
            <p:nvPr userDrawn="1"/>
          </p:nvSpPr>
          <p:spPr bwMode="auto">
            <a:xfrm>
              <a:off x="7969250" y="657225"/>
              <a:ext cx="114300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" name="Freeform 22"/>
            <p:cNvSpPr>
              <a:spLocks/>
            </p:cNvSpPr>
            <p:nvPr userDrawn="1"/>
          </p:nvSpPr>
          <p:spPr bwMode="auto">
            <a:xfrm>
              <a:off x="8078788" y="692150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xmlns="" val="1883319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87339" y="1223964"/>
            <a:ext cx="4176712" cy="3313112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752975" y="1223963"/>
            <a:ext cx="4176713" cy="1512887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4752975" y="3024188"/>
            <a:ext cx="4176713" cy="1512887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17. April 2023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2023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81491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287338" y="1223963"/>
            <a:ext cx="4176712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4pPr>
            <a:lvl5pPr marL="720000" indent="-144000">
              <a:spcAft>
                <a:spcPts val="420"/>
              </a:spcAft>
              <a:defRPr sz="1200">
                <a:latin typeface="+mj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752975" y="1223963"/>
            <a:ext cx="4176713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4pPr>
            <a:lvl5pPr marL="720000" indent="-144000">
              <a:spcAft>
                <a:spcPts val="420"/>
              </a:spcAft>
              <a:defRPr sz="12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298598" y="3024188"/>
            <a:ext cx="4165451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4pPr>
            <a:lvl5pPr marL="720000" indent="-144000">
              <a:spcAft>
                <a:spcPts val="420"/>
              </a:spcAft>
              <a:defRPr sz="1200">
                <a:latin typeface="+mj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975" y="3024188"/>
            <a:ext cx="4176713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4pPr>
            <a:lvl5pPr marL="720000" indent="-144000">
              <a:spcAft>
                <a:spcPts val="420"/>
              </a:spcAft>
              <a:defRPr sz="12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17. April 2023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2023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578361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753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8992" y="1223963"/>
            <a:ext cx="8640000" cy="2952000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7337" y="4176603"/>
            <a:ext cx="8640000" cy="360000"/>
          </a:xfrm>
        </p:spPr>
        <p:txBody>
          <a:bodyPr anchor="ctr" anchorCtr="0"/>
          <a:lstStyle>
            <a:lvl1pPr marL="0" indent="0">
              <a:buNone/>
              <a:defRPr sz="1200"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17. April 2023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2023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33227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80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8688" y="1223962"/>
            <a:ext cx="5904000" cy="3312000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80720" y="1223962"/>
            <a:ext cx="2448968" cy="3312000"/>
          </a:xfrm>
        </p:spPr>
        <p:txBody>
          <a:bodyPr/>
          <a:lstStyle>
            <a:lvl1pPr marL="0" indent="0">
              <a:buNone/>
              <a:defRPr sz="1200"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17. April 2023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2023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42551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2-spaltigem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8000"/>
          </a:xfrm>
        </p:spPr>
        <p:txBody>
          <a:bodyPr anchor="b" anchorCtr="0"/>
          <a:lstStyle>
            <a:lvl1pPr algn="l">
              <a:defRPr lang="de-DE" dirty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8688" y="1223962"/>
            <a:ext cx="1871900" cy="1512888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448272" y="1223962"/>
            <a:ext cx="6481416" cy="3312000"/>
          </a:xfrm>
        </p:spPr>
        <p:txBody>
          <a:bodyPr numCol="2" spcCol="21600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17. April 2023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2023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287338" y="3024188"/>
            <a:ext cx="1873250" cy="1512887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634421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17. April 2023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2023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61183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17. April 2023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2023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81964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-1" y="936626"/>
            <a:ext cx="9217025" cy="4248150"/>
          </a:xfrm>
          <a:noFill/>
        </p:spPr>
        <p:txBody>
          <a:bodyPr lIns="1296000" tIns="720000" rIns="1440000"/>
          <a:lstStyle>
            <a:lvl1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09950" algn="l"/>
              </a:tabLst>
              <a:defRPr sz="2800" baseline="0"/>
            </a:lvl1pPr>
          </a:lstStyle>
          <a:p>
            <a:pPr lvl="0"/>
            <a:r>
              <a:rPr lang="de-DE" dirty="0" smtClean="0"/>
              <a:t>Durch Klicken individuelle Dankesformel hinzufügen</a:t>
            </a:r>
          </a:p>
        </p:txBody>
      </p:sp>
      <p:sp>
        <p:nvSpPr>
          <p:cNvPr id="9" name="Textplatzhalter 8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296144" y="3313113"/>
            <a:ext cx="4176712" cy="1223962"/>
          </a:xfr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de-DE" dirty="0" smtClean="0"/>
              <a:t>Durch Klicken Autor/Adresse/Kontaktdaten hinzufügen</a:t>
            </a:r>
          </a:p>
        </p:txBody>
      </p:sp>
      <p:grpSp>
        <p:nvGrpSpPr>
          <p:cNvPr id="31" name="Gruppieren 30"/>
          <p:cNvGrpSpPr>
            <a:grpSpLocks noChangeAspect="1"/>
          </p:cNvGrpSpPr>
          <p:nvPr userDrawn="1"/>
        </p:nvGrpSpPr>
        <p:grpSpPr>
          <a:xfrm>
            <a:off x="288033" y="288203"/>
            <a:ext cx="1686518" cy="648000"/>
            <a:chOff x="7081838" y="144463"/>
            <a:chExt cx="1871662" cy="719137"/>
          </a:xfrm>
        </p:grpSpPr>
        <p:sp>
          <p:nvSpPr>
            <p:cNvPr id="52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7081838" y="692150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7207250" y="692150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Rectangle 14"/>
            <p:cNvSpPr>
              <a:spLocks noChangeArrowheads="1"/>
            </p:cNvSpPr>
            <p:nvPr userDrawn="1"/>
          </p:nvSpPr>
          <p:spPr bwMode="auto">
            <a:xfrm>
              <a:off x="7340600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7378700" y="692150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16"/>
            <p:cNvSpPr>
              <a:spLocks/>
            </p:cNvSpPr>
            <p:nvPr userDrawn="1"/>
          </p:nvSpPr>
          <p:spPr bwMode="auto">
            <a:xfrm>
              <a:off x="7505700" y="692150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17"/>
            <p:cNvSpPr>
              <a:spLocks noEditPoints="1"/>
            </p:cNvSpPr>
            <p:nvPr userDrawn="1"/>
          </p:nvSpPr>
          <p:spPr bwMode="auto">
            <a:xfrm>
              <a:off x="7612063" y="690563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18"/>
            <p:cNvSpPr>
              <a:spLocks/>
            </p:cNvSpPr>
            <p:nvPr userDrawn="1"/>
          </p:nvSpPr>
          <p:spPr bwMode="auto">
            <a:xfrm>
              <a:off x="7723188" y="688975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Rectangle 19"/>
            <p:cNvSpPr>
              <a:spLocks noChangeArrowheads="1"/>
            </p:cNvSpPr>
            <p:nvPr userDrawn="1"/>
          </p:nvSpPr>
          <p:spPr bwMode="auto">
            <a:xfrm>
              <a:off x="7834313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20"/>
            <p:cNvSpPr>
              <a:spLocks/>
            </p:cNvSpPr>
            <p:nvPr userDrawn="1"/>
          </p:nvSpPr>
          <p:spPr bwMode="auto">
            <a:xfrm>
              <a:off x="7872413" y="692150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21"/>
            <p:cNvSpPr>
              <a:spLocks noEditPoints="1"/>
            </p:cNvSpPr>
            <p:nvPr userDrawn="1"/>
          </p:nvSpPr>
          <p:spPr bwMode="auto">
            <a:xfrm>
              <a:off x="7969250" y="657225"/>
              <a:ext cx="114300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Freeform 22"/>
            <p:cNvSpPr>
              <a:spLocks/>
            </p:cNvSpPr>
            <p:nvPr userDrawn="1"/>
          </p:nvSpPr>
          <p:spPr bwMode="auto">
            <a:xfrm>
              <a:off x="8078788" y="692150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71" name="Freeform 7"/>
          <p:cNvSpPr>
            <a:spLocks noChangeAspect="1"/>
          </p:cNvSpPr>
          <p:nvPr userDrawn="1"/>
        </p:nvSpPr>
        <p:spPr bwMode="auto">
          <a:xfrm>
            <a:off x="1296143" y="0"/>
            <a:ext cx="7920881" cy="5184000"/>
          </a:xfrm>
          <a:custGeom>
            <a:avLst/>
            <a:gdLst>
              <a:gd name="T0" fmla="*/ 2000 w 2000"/>
              <a:gd name="T1" fmla="*/ 0 h 1349"/>
              <a:gd name="T2" fmla="*/ 1361 w 2000"/>
              <a:gd name="T3" fmla="*/ 0 h 1349"/>
              <a:gd name="T4" fmla="*/ 992 w 2000"/>
              <a:gd name="T5" fmla="*/ 627 h 1349"/>
              <a:gd name="T6" fmla="*/ 0 w 2000"/>
              <a:gd name="T7" fmla="*/ 1193 h 1349"/>
              <a:gd name="T8" fmla="*/ 0 w 2000"/>
              <a:gd name="T9" fmla="*/ 1349 h 1349"/>
              <a:gd name="T10" fmla="*/ 2000 w 2000"/>
              <a:gd name="T11" fmla="*/ 1349 h 1349"/>
              <a:gd name="T12" fmla="*/ 2000 w 2000"/>
              <a:gd name="T13" fmla="*/ 0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0" h="1349">
                <a:moveTo>
                  <a:pt x="2000" y="0"/>
                </a:moveTo>
                <a:lnTo>
                  <a:pt x="1361" y="0"/>
                </a:lnTo>
                <a:cubicBezTo>
                  <a:pt x="1285" y="208"/>
                  <a:pt x="1168" y="419"/>
                  <a:pt x="992" y="627"/>
                </a:cubicBezTo>
                <a:cubicBezTo>
                  <a:pt x="644" y="1036"/>
                  <a:pt x="259" y="1159"/>
                  <a:pt x="0" y="1193"/>
                </a:cubicBezTo>
                <a:lnTo>
                  <a:pt x="0" y="1349"/>
                </a:lnTo>
                <a:lnTo>
                  <a:pt x="2000" y="1349"/>
                </a:lnTo>
                <a:lnTo>
                  <a:pt x="2000" y="0"/>
                </a:lnTo>
                <a:close/>
              </a:path>
            </a:pathLst>
          </a:custGeom>
          <a:solidFill>
            <a:srgbClr val="7A786C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Datumsplatzhalter 4" hidden="1"/>
          <p:cNvSpPr>
            <a:spLocks noGrp="1"/>
          </p:cNvSpPr>
          <p:nvPr>
            <p:ph type="dt" sz="half" idx="15"/>
          </p:nvPr>
        </p:nvSpPr>
        <p:spPr>
          <a:xfrm>
            <a:off x="288032" y="5256683"/>
            <a:ext cx="864000" cy="288000"/>
          </a:xfrm>
        </p:spPr>
        <p:txBody>
          <a:bodyPr/>
          <a:lstStyle/>
          <a:p>
            <a:r>
              <a:rPr lang="de-DE" smtClean="0"/>
              <a:t>17. April 2023</a:t>
            </a:r>
            <a:endParaRPr lang="de-DE"/>
          </a:p>
        </p:txBody>
      </p:sp>
      <p:sp>
        <p:nvSpPr>
          <p:cNvPr id="6" name="Fußzeilenplatzhalter 5" hidden="1"/>
          <p:cNvSpPr>
            <a:spLocks noGrp="1"/>
          </p:cNvSpPr>
          <p:nvPr>
            <p:ph type="ftr" sz="quarter" idx="16"/>
          </p:nvPr>
        </p:nvSpPr>
        <p:spPr>
          <a:xfrm>
            <a:off x="2088232" y="5256715"/>
            <a:ext cx="5040000" cy="288000"/>
          </a:xfrm>
        </p:spPr>
        <p:txBody>
          <a:bodyPr/>
          <a:lstStyle/>
          <a:p>
            <a:r>
              <a:rPr lang="de-DE" smtClean="0"/>
              <a:t>Matthias Wübbeling - Vorlesung Netzwerksicherheit - SoSe 2023</a:t>
            </a:r>
            <a:endParaRPr lang="de-DE" dirty="0"/>
          </a:p>
        </p:txBody>
      </p:sp>
      <p:sp>
        <p:nvSpPr>
          <p:cNvPr id="8" name="Foliennummernplatzhalter 7" hidden="1"/>
          <p:cNvSpPr>
            <a:spLocks noGrp="1"/>
          </p:cNvSpPr>
          <p:nvPr>
            <p:ph type="sldNum" sz="quarter" idx="17"/>
          </p:nvPr>
        </p:nvSpPr>
        <p:spPr>
          <a:xfrm>
            <a:off x="8352992" y="5256683"/>
            <a:ext cx="576000" cy="288000"/>
          </a:xfrm>
        </p:spPr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627339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17. April 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99342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68752" y="1223963"/>
            <a:ext cx="2160936" cy="331311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7339" y="1223963"/>
            <a:ext cx="6192000" cy="33120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17. April 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2335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8992" y="1224603"/>
            <a:ext cx="8640000" cy="3312000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17. April 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99837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1296864" y="1584307"/>
            <a:ext cx="6480000" cy="360000"/>
          </a:xfrm>
        </p:spPr>
        <p:txBody>
          <a:bodyPr wrap="none" bIns="0" anchor="b" anchorCtr="0"/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  <a:defRPr sz="2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" name="Titel 1"/>
          <p:cNvSpPr>
            <a:spLocks noGrp="1"/>
          </p:cNvSpPr>
          <p:nvPr userDrawn="1">
            <p:ph type="title"/>
          </p:nvPr>
        </p:nvSpPr>
        <p:spPr>
          <a:xfrm>
            <a:off x="1296864" y="1944507"/>
            <a:ext cx="6480000" cy="1728000"/>
          </a:xfrm>
        </p:spPr>
        <p:txBody>
          <a:bodyPr anchor="t"/>
          <a:lstStyle>
            <a:lvl1pPr algn="l">
              <a:lnSpc>
                <a:spcPts val="4400"/>
              </a:lnSpc>
              <a:defRPr sz="4000" b="0" cap="all">
                <a:solidFill>
                  <a:schemeClr val="accent2"/>
                </a:solidFill>
                <a:latin typeface="Exo 2 Semi Bold" pitchFamily="50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Datumsplatzhalter 6" hidden="1"/>
          <p:cNvSpPr>
            <a:spLocks noGrp="1"/>
          </p:cNvSpPr>
          <p:nvPr>
            <p:ph type="dt" sz="half" idx="10"/>
          </p:nvPr>
        </p:nvSpPr>
        <p:spPr>
          <a:xfrm>
            <a:off x="288032" y="5256683"/>
            <a:ext cx="864000" cy="288000"/>
          </a:xfrm>
        </p:spPr>
        <p:txBody>
          <a:bodyPr/>
          <a:lstStyle/>
          <a:p>
            <a:r>
              <a:rPr lang="de-DE" smtClean="0"/>
              <a:t>17. April 2023</a:t>
            </a:r>
            <a:endParaRPr lang="de-DE"/>
          </a:p>
        </p:txBody>
      </p:sp>
      <p:sp>
        <p:nvSpPr>
          <p:cNvPr id="8" name="Fußzeilenplatzhalter 7" hidden="1"/>
          <p:cNvSpPr>
            <a:spLocks noGrp="1"/>
          </p:cNvSpPr>
          <p:nvPr>
            <p:ph type="ftr" sz="quarter" idx="11"/>
          </p:nvPr>
        </p:nvSpPr>
        <p:spPr>
          <a:xfrm>
            <a:off x="2088232" y="5256715"/>
            <a:ext cx="5040000" cy="288000"/>
          </a:xfrm>
        </p:spPr>
        <p:txBody>
          <a:bodyPr/>
          <a:lstStyle/>
          <a:p>
            <a:r>
              <a:rPr lang="de-DE" smtClean="0"/>
              <a:t>Matthias Wübbeling - Vorlesung Netzwerksicherheit - SoSe 2023</a:t>
            </a:r>
            <a:endParaRPr lang="de-DE" dirty="0"/>
          </a:p>
        </p:txBody>
      </p:sp>
      <p:sp>
        <p:nvSpPr>
          <p:cNvPr id="9" name="Foliennummernplatzhalter 8" hidden="1"/>
          <p:cNvSpPr>
            <a:spLocks noGrp="1"/>
          </p:cNvSpPr>
          <p:nvPr>
            <p:ph type="sldNum" sz="quarter" idx="12"/>
          </p:nvPr>
        </p:nvSpPr>
        <p:spPr>
          <a:xfrm>
            <a:off x="8352992" y="5256683"/>
            <a:ext cx="576000" cy="288000"/>
          </a:xfrm>
        </p:spPr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10" name="Gruppieren 9"/>
          <p:cNvGrpSpPr>
            <a:grpSpLocks noChangeAspect="1"/>
          </p:cNvGrpSpPr>
          <p:nvPr userDrawn="1"/>
        </p:nvGrpSpPr>
        <p:grpSpPr>
          <a:xfrm>
            <a:off x="288034" y="288203"/>
            <a:ext cx="1686520" cy="648000"/>
            <a:chOff x="7081838" y="144463"/>
            <a:chExt cx="1871662" cy="719137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7081838" y="695058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7207250" y="695058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Rectangle 14"/>
            <p:cNvSpPr>
              <a:spLocks noChangeArrowheads="1"/>
            </p:cNvSpPr>
            <p:nvPr userDrawn="1"/>
          </p:nvSpPr>
          <p:spPr bwMode="auto">
            <a:xfrm>
              <a:off x="7340600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7378701" y="695058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7505700" y="695058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7612063" y="693471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723188" y="691883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Rectangle 19"/>
            <p:cNvSpPr>
              <a:spLocks noChangeArrowheads="1"/>
            </p:cNvSpPr>
            <p:nvPr userDrawn="1"/>
          </p:nvSpPr>
          <p:spPr bwMode="auto">
            <a:xfrm>
              <a:off x="7834312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auto">
            <a:xfrm>
              <a:off x="7872413" y="695058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7969250" y="660133"/>
              <a:ext cx="114299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8078788" y="695058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xmlns="" val="7289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8496" y="1223491"/>
            <a:ext cx="4176000" cy="3313112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528" y="1224603"/>
            <a:ext cx="4176000" cy="3312000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17. April 2023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2023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98253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496" y="1224283"/>
            <a:ext cx="4176000" cy="432000"/>
          </a:xfrm>
        </p:spPr>
        <p:txBody>
          <a:bodyPr wrap="none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7784" y="1799827"/>
            <a:ext cx="4176712" cy="2736776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52279" y="1224283"/>
            <a:ext cx="4176713" cy="432000"/>
          </a:xfrm>
        </p:spPr>
        <p:txBody>
          <a:bodyPr wrap="none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992" y="1800603"/>
            <a:ext cx="4176000" cy="2736000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17. April 2023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2023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0144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88032" y="1223491"/>
            <a:ext cx="1872000" cy="331311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20"/>
              </a:spcAft>
              <a:buNone/>
              <a:defRPr sz="1200">
                <a:latin typeface="+mj-lt"/>
              </a:defRPr>
            </a:lvl1pPr>
            <a:lvl2pPr marL="216000" indent="0">
              <a:buFont typeface="Arial" panose="020B0604020202020204" pitchFamily="34" charset="0"/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448272" y="1223491"/>
            <a:ext cx="6480720" cy="33131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17. April 2023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2023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2656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88032" y="1224235"/>
            <a:ext cx="8640000" cy="86436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420"/>
              </a:spcAft>
              <a:buNone/>
              <a:defRPr sz="1200">
                <a:latin typeface="+mj-lt"/>
              </a:defRPr>
            </a:lvl1pPr>
            <a:lvl2pPr marL="216000" indent="0"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88992" y="2376075"/>
            <a:ext cx="8640000" cy="2160528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17. April 2023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2023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1605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el und Inhalt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88032" y="1224235"/>
            <a:ext cx="8640000" cy="2160000"/>
          </a:xfrm>
        </p:spPr>
        <p:txBody>
          <a:bodyPr/>
          <a:lstStyle>
            <a:lvl1pPr marL="0" indent="0">
              <a:buNone/>
              <a:defRPr sz="1400"/>
            </a:lvl1pPr>
            <a:lvl2pPr marL="216000" indent="0"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8032" y="3672603"/>
            <a:ext cx="8640000" cy="864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420"/>
              </a:spcAft>
              <a:buNone/>
              <a:defRPr sz="1200">
                <a:latin typeface="+mj-lt"/>
              </a:defRPr>
            </a:lvl1pPr>
            <a:lvl2pPr marL="216000" indent="0"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17. April 2023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2023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5985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el, zwei Inhalte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 hasCustomPrompt="1"/>
          </p:nvPr>
        </p:nvSpPr>
        <p:spPr>
          <a:xfrm>
            <a:off x="288032" y="1224475"/>
            <a:ext cx="4176000" cy="2160000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752992" y="1224475"/>
            <a:ext cx="4176000" cy="2160000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288032" y="3672603"/>
            <a:ext cx="8642350" cy="864000"/>
          </a:xfrm>
        </p:spPr>
        <p:txBody>
          <a:bodyPr/>
          <a:lstStyle>
            <a:lvl1pPr marL="0" indent="0">
              <a:spcAft>
                <a:spcPts val="420"/>
              </a:spcAft>
              <a:buNone/>
              <a:defRPr sz="1200">
                <a:latin typeface="+mj-lt"/>
              </a:defRPr>
            </a:lvl1pPr>
            <a:lvl2pPr marL="216000" indent="0">
              <a:spcAft>
                <a:spcPts val="420"/>
              </a:spcAft>
              <a:buNone/>
              <a:defRPr sz="1400"/>
            </a:lvl2pPr>
            <a:lvl3pPr marL="432000" indent="0">
              <a:spcAft>
                <a:spcPts val="420"/>
              </a:spcAft>
              <a:buNone/>
              <a:defRPr sz="1400"/>
            </a:lvl3pPr>
            <a:lvl4pPr marL="648000" indent="0">
              <a:spcAft>
                <a:spcPts val="420"/>
              </a:spcAft>
              <a:buNone/>
              <a:defRPr sz="1400"/>
            </a:lvl4pPr>
            <a:lvl5pPr marL="864000" indent="0">
              <a:spcAft>
                <a:spcPts val="420"/>
              </a:spcAft>
              <a:buNone/>
              <a:defRPr sz="14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17. April 2023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2023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4468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727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032" y="1224235"/>
            <a:ext cx="8640000" cy="331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88032" y="4824635"/>
            <a:ext cx="864000" cy="288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17. April 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88232" y="4824667"/>
            <a:ext cx="5040000" cy="288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Matthias Wübbeling - Vorlesung Netzwerksicherheit - SoSe 2023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52992" y="4824635"/>
            <a:ext cx="576000" cy="288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30" name="Gruppieren 29"/>
          <p:cNvGrpSpPr>
            <a:grpSpLocks noChangeAspect="1"/>
          </p:cNvGrpSpPr>
          <p:nvPr/>
        </p:nvGrpSpPr>
        <p:grpSpPr>
          <a:xfrm>
            <a:off x="288034" y="288203"/>
            <a:ext cx="1686520" cy="648000"/>
            <a:chOff x="7081838" y="144463"/>
            <a:chExt cx="1871662" cy="719137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7081838" y="695058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7207250" y="695058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Rectangle 14"/>
            <p:cNvSpPr>
              <a:spLocks noChangeArrowheads="1"/>
            </p:cNvSpPr>
            <p:nvPr userDrawn="1"/>
          </p:nvSpPr>
          <p:spPr bwMode="auto">
            <a:xfrm>
              <a:off x="7340600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7378701" y="695058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7505700" y="695058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7612063" y="693471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723188" y="691883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Rectangle 19"/>
            <p:cNvSpPr>
              <a:spLocks noChangeArrowheads="1"/>
            </p:cNvSpPr>
            <p:nvPr userDrawn="1"/>
          </p:nvSpPr>
          <p:spPr bwMode="auto">
            <a:xfrm>
              <a:off x="7834312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auto">
            <a:xfrm>
              <a:off x="7872413" y="695058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7969250" y="660133"/>
              <a:ext cx="114299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8078788" y="695058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cxnSp>
        <p:nvCxnSpPr>
          <p:cNvPr id="8" name="Gerade Verbindung 7"/>
          <p:cNvCxnSpPr/>
          <p:nvPr/>
        </p:nvCxnSpPr>
        <p:spPr>
          <a:xfrm>
            <a:off x="287338" y="4824635"/>
            <a:ext cx="864235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3280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62" r:id="rId7"/>
    <p:sldLayoutId id="2147483664" r:id="rId8"/>
    <p:sldLayoutId id="2147483663" r:id="rId9"/>
    <p:sldLayoutId id="2147483665" r:id="rId10"/>
    <p:sldLayoutId id="2147483661" r:id="rId11"/>
    <p:sldLayoutId id="2147483667" r:id="rId12"/>
    <p:sldLayoutId id="2147483657" r:id="rId13"/>
    <p:sldLayoutId id="2147483670" r:id="rId14"/>
    <p:sldLayoutId id="2147483654" r:id="rId15"/>
    <p:sldLayoutId id="2147483655" r:id="rId16"/>
    <p:sldLayoutId id="2147483668" r:id="rId17"/>
    <p:sldLayoutId id="2147483658" r:id="rId18"/>
    <p:sldLayoutId id="2147483659" r:id="rId19"/>
  </p:sldLayoutIdLst>
  <p:hf hdr="0"/>
  <p:txStyles>
    <p:titleStyle>
      <a:lvl1pPr algn="l" defTabSz="914400" rtl="0" eaLnBrk="1" latinLnBrk="0" hangingPunct="1">
        <a:lnSpc>
          <a:spcPts val="2600"/>
        </a:lnSpc>
        <a:spcBef>
          <a:spcPts val="600"/>
        </a:spcBef>
        <a:buNone/>
        <a:defRPr sz="2400" kern="1200" cap="all" baseline="0">
          <a:solidFill>
            <a:schemeClr val="accent3"/>
          </a:solidFill>
          <a:latin typeface="Exo 2 Semi Bold" pitchFamily="50" charset="0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spcBef>
          <a:spcPts val="600"/>
        </a:spcBef>
        <a:spcAft>
          <a:spcPts val="600"/>
        </a:spcAft>
        <a:buFont typeface="Calibri" panose="020F0502020204030204" pitchFamily="34" charset="0"/>
        <a:buChar char="−"/>
        <a:defRPr sz="1800" kern="1200">
          <a:solidFill>
            <a:schemeClr val="accent2"/>
          </a:solidFill>
          <a:latin typeface="+mj-lt"/>
          <a:ea typeface="+mn-ea"/>
          <a:cs typeface="+mn-cs"/>
        </a:defRPr>
      </a:lvl1pPr>
      <a:lvl2pPr marL="432000" indent="-216000" algn="l" defTabSz="914400" rtl="0" eaLnBrk="1" latinLnBrk="0" hangingPunct="1">
        <a:spcBef>
          <a:spcPts val="600"/>
        </a:spcBef>
        <a:spcAft>
          <a:spcPts val="300"/>
        </a:spcAft>
        <a:buFont typeface="Calibri" panose="020F0502020204030204" pitchFamily="34" charset="0"/>
        <a:buChar char="−"/>
        <a:defRPr sz="1800" kern="1200">
          <a:solidFill>
            <a:schemeClr val="accent2"/>
          </a:solidFill>
          <a:latin typeface="+mj-lt"/>
          <a:ea typeface="+mn-ea"/>
          <a:cs typeface="+mn-cs"/>
        </a:defRPr>
      </a:lvl2pPr>
      <a:lvl3pPr marL="648000" indent="-216000" algn="l" defTabSz="914400" rtl="0" eaLnBrk="1" latinLnBrk="0" hangingPunct="1">
        <a:spcBef>
          <a:spcPts val="300"/>
        </a:spcBef>
        <a:spcAft>
          <a:spcPts val="300"/>
        </a:spcAft>
        <a:buFont typeface="Calibri" panose="020F0502020204030204" pitchFamily="34" charset="0"/>
        <a:buChar char="−"/>
        <a:defRPr sz="1800" kern="1200">
          <a:solidFill>
            <a:schemeClr val="accent2"/>
          </a:solidFill>
          <a:latin typeface="+mj-lt"/>
          <a:ea typeface="+mn-ea"/>
          <a:cs typeface="+mn-cs"/>
        </a:defRPr>
      </a:lvl3pPr>
      <a:lvl4pPr marL="864000" indent="-216000" algn="l" defTabSz="914400" rtl="0" eaLnBrk="1" latinLnBrk="0" hangingPunct="1">
        <a:spcBef>
          <a:spcPts val="300"/>
        </a:spcBef>
        <a:buFont typeface="Calibri" panose="020F0502020204030204" pitchFamily="34" charset="0"/>
        <a:buChar char="−"/>
        <a:defRPr sz="1800" kern="1200">
          <a:solidFill>
            <a:schemeClr val="accent2"/>
          </a:solidFill>
          <a:latin typeface="+mj-lt"/>
          <a:ea typeface="+mn-ea"/>
          <a:cs typeface="+mn-cs"/>
        </a:defRPr>
      </a:lvl4pPr>
      <a:lvl5pPr marL="1080000" indent="-216000" algn="l" defTabSz="914400" rtl="0" eaLnBrk="1" latinLnBrk="0" hangingPunct="1">
        <a:spcBef>
          <a:spcPts val="0"/>
        </a:spcBef>
        <a:buFont typeface="Calibri" panose="020F0502020204030204" pitchFamily="34" charset="0"/>
        <a:buChar char="−"/>
        <a:defRPr sz="1800" kern="1200">
          <a:solidFill>
            <a:schemeClr val="accent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6784" y="1584403"/>
            <a:ext cx="5040000" cy="863968"/>
          </a:xfrm>
        </p:spPr>
        <p:txBody>
          <a:bodyPr/>
          <a:lstStyle/>
          <a:p>
            <a:r>
              <a:rPr lang="en-US" dirty="0" err="1" smtClean="0"/>
              <a:t>Vorlesung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Netzwerksicherheit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6784" y="2880419"/>
            <a:ext cx="5040000" cy="935896"/>
          </a:xfrm>
        </p:spPr>
        <p:txBody>
          <a:bodyPr/>
          <a:lstStyle/>
          <a:p>
            <a:r>
              <a:rPr lang="en-US" sz="2400" dirty="0" err="1" smtClean="0"/>
              <a:t>Sommersemester</a:t>
            </a:r>
            <a:r>
              <a:rPr lang="en-US" sz="2400" dirty="0" smtClean="0"/>
              <a:t> </a:t>
            </a:r>
            <a:r>
              <a:rPr lang="en-US" sz="2400" dirty="0" smtClean="0"/>
              <a:t>2023</a:t>
            </a:r>
            <a:endParaRPr lang="en-US" sz="2400" dirty="0" smtClean="0"/>
          </a:p>
          <a:p>
            <a:r>
              <a:rPr lang="en-US" sz="2400" dirty="0" smtClean="0"/>
              <a:t>Mo. 14-16 </a:t>
            </a:r>
            <a:r>
              <a:rPr lang="en-US" sz="2400" dirty="0" err="1" smtClean="0"/>
              <a:t>Uhr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xmlns="" val="310813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Schutzziele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CIA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Vertraulichkeit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Integrität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Verfügbarkeit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Zurechenbarkeit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/>
              <a:t>Untergeordnete Schutzziele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err="1" smtClean="0"/>
              <a:t>Unverkettbarkeit</a:t>
            </a:r>
            <a:r>
              <a:rPr lang="de-DE" dirty="0" smtClean="0"/>
              <a:t>, Nicht-Verfolgbarkeit, </a:t>
            </a:r>
            <a:r>
              <a:rPr lang="de-DE" dirty="0" err="1" smtClean="0"/>
              <a:t>Verdecktheit</a:t>
            </a:r>
            <a:r>
              <a:rPr lang="de-DE" dirty="0" smtClean="0"/>
              <a:t>, </a:t>
            </a:r>
            <a:r>
              <a:rPr lang="de-DE" dirty="0" err="1" smtClean="0"/>
              <a:t>Pseudonymität</a:t>
            </a:r>
            <a:r>
              <a:rPr lang="de-DE" dirty="0" smtClean="0"/>
              <a:t>, Transparenz, Revisionsfähigkeit, Beherrschbarkeit, Kontingenz, Glaubhafte </a:t>
            </a:r>
            <a:r>
              <a:rPr lang="de-DE" dirty="0" err="1" smtClean="0"/>
              <a:t>Abstreitbarkeit</a:t>
            </a:r>
            <a:r>
              <a:rPr lang="de-DE" dirty="0" smtClean="0"/>
              <a:t>, Nicht-</a:t>
            </a:r>
            <a:r>
              <a:rPr lang="de-DE" dirty="0" err="1" smtClean="0"/>
              <a:t>Abstreitbarkeit</a:t>
            </a:r>
            <a:r>
              <a:rPr lang="de-DE" dirty="0" smtClean="0"/>
              <a:t> …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17. April 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38992" y="1222854"/>
            <a:ext cx="2532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16000" indent="-216000">
              <a:spcAft>
                <a:spcPts val="420"/>
              </a:spcAft>
            </a:pPr>
            <a:r>
              <a:rPr lang="de-DE" dirty="0" smtClean="0">
                <a:solidFill>
                  <a:schemeClr val="accent2"/>
                </a:solidFill>
                <a:latin typeface="+mj-lt"/>
              </a:rPr>
              <a:t>++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1740419" y="1244217"/>
            <a:ext cx="7202290" cy="18594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16000" indent="-216000">
              <a:spcAft>
                <a:spcPts val="420"/>
              </a:spcAft>
            </a:pPr>
            <a:endParaRPr lang="en-US" dirty="0" smtClean="0">
              <a:solidFill>
                <a:schemeClr val="accent2"/>
              </a:solidFill>
              <a:latin typeface="+mj-lt"/>
            </a:endParaRPr>
          </a:p>
          <a:p>
            <a:pPr marL="216000" indent="-216000">
              <a:spcBef>
                <a:spcPts val="6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2"/>
                </a:solidFill>
                <a:latin typeface="+mj-lt"/>
              </a:rPr>
              <a:t>            -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Inhalte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/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Existenz</a:t>
            </a:r>
            <a:endParaRPr lang="en-US" dirty="0" smtClean="0">
              <a:solidFill>
                <a:schemeClr val="accent2"/>
              </a:solidFill>
              <a:latin typeface="+mj-lt"/>
            </a:endParaRPr>
          </a:p>
          <a:p>
            <a:pPr marL="216000" indent="-216000">
              <a:spcBef>
                <a:spcPts val="6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2"/>
                </a:solidFill>
                <a:latin typeface="+mj-lt"/>
              </a:rPr>
              <a:t>-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Inhalte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/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Ersteller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/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Absender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/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Zeitpunkte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Erstellung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und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Änderung</a:t>
            </a:r>
            <a:endParaRPr lang="en-US" dirty="0" smtClean="0">
              <a:solidFill>
                <a:schemeClr val="accent2"/>
              </a:solidFill>
              <a:latin typeface="+mj-lt"/>
            </a:endParaRPr>
          </a:p>
          <a:p>
            <a:pPr marL="216000" indent="-216000">
              <a:spcBef>
                <a:spcPts val="6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2"/>
                </a:solidFill>
                <a:latin typeface="+mj-lt"/>
              </a:rPr>
              <a:t>         -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Informationen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/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Dienste</a:t>
            </a:r>
            <a:endParaRPr lang="en-US" dirty="0" smtClean="0">
              <a:solidFill>
                <a:schemeClr val="accent2"/>
              </a:solidFill>
              <a:latin typeface="+mj-lt"/>
            </a:endParaRPr>
          </a:p>
          <a:p>
            <a:pPr marL="216000" indent="-216000">
              <a:spcBef>
                <a:spcPts val="6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2"/>
                </a:solidFill>
                <a:latin typeface="+mj-lt"/>
              </a:rPr>
              <a:t>               -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Ersteller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/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Zeitpunkt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/ 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/>
      <p:bldP spid="14" grpId="0" uiExpand="1" build="p"/>
      <p:bldP spid="14" grpId="1" uiExpand="1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Schutzziele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CIA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Vertraulichkeit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Integrität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Verfügbarkeit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Zurechenbarkeit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/>
              <a:t>Untergeordnete Schutzziele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err="1" smtClean="0"/>
              <a:t>Unverkettbarkeit</a:t>
            </a:r>
            <a:r>
              <a:rPr lang="de-DE" dirty="0" smtClean="0"/>
              <a:t>, Nicht-Verfolgbarkeit, </a:t>
            </a:r>
            <a:r>
              <a:rPr lang="de-DE" dirty="0" err="1" smtClean="0"/>
              <a:t>Verdecktheit</a:t>
            </a:r>
            <a:r>
              <a:rPr lang="de-DE" dirty="0" smtClean="0"/>
              <a:t>, </a:t>
            </a:r>
            <a:r>
              <a:rPr lang="de-DE" dirty="0" err="1" smtClean="0"/>
              <a:t>Pseudonymität</a:t>
            </a:r>
            <a:r>
              <a:rPr lang="de-DE" dirty="0" smtClean="0"/>
              <a:t>, Transparenz, Revisionsfähigkeit, Beherrschbarkeit, Kontingenz, Glaubhafte </a:t>
            </a:r>
            <a:r>
              <a:rPr lang="de-DE" dirty="0" err="1" smtClean="0"/>
              <a:t>Abstreitbarkeit</a:t>
            </a:r>
            <a:r>
              <a:rPr lang="de-DE" dirty="0" smtClean="0"/>
              <a:t>, Nicht-</a:t>
            </a:r>
            <a:r>
              <a:rPr lang="de-DE" dirty="0" err="1" smtClean="0"/>
              <a:t>Abstreitbarkeit</a:t>
            </a:r>
            <a:r>
              <a:rPr lang="de-DE" dirty="0" smtClean="0"/>
              <a:t> …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17. April 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38992" y="1222854"/>
            <a:ext cx="2532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16000" indent="-216000">
              <a:spcAft>
                <a:spcPts val="420"/>
              </a:spcAft>
            </a:pPr>
            <a:r>
              <a:rPr lang="de-DE" dirty="0" smtClean="0">
                <a:solidFill>
                  <a:schemeClr val="accent2"/>
                </a:solidFill>
                <a:latin typeface="+mj-lt"/>
              </a:rPr>
              <a:t>++</a:t>
            </a:r>
          </a:p>
        </p:txBody>
      </p:sp>
      <p:grpSp>
        <p:nvGrpSpPr>
          <p:cNvPr id="7" name="Gruppieren 15"/>
          <p:cNvGrpSpPr/>
          <p:nvPr/>
        </p:nvGrpSpPr>
        <p:grpSpPr>
          <a:xfrm>
            <a:off x="3478782" y="1296243"/>
            <a:ext cx="5450210" cy="2225848"/>
            <a:chOff x="3430799" y="1368251"/>
            <a:chExt cx="5450210" cy="2225848"/>
          </a:xfrm>
        </p:grpSpPr>
        <p:grpSp>
          <p:nvGrpSpPr>
            <p:cNvPr id="11" name="Gruppieren 10"/>
            <p:cNvGrpSpPr/>
            <p:nvPr/>
          </p:nvGrpSpPr>
          <p:grpSpPr>
            <a:xfrm>
              <a:off x="3430799" y="1368251"/>
              <a:ext cx="5450210" cy="1365637"/>
              <a:chOff x="3430799" y="1368251"/>
              <a:chExt cx="5450210" cy="1365637"/>
            </a:xfrm>
          </p:grpSpPr>
          <p:sp>
            <p:nvSpPr>
              <p:cNvPr id="9" name="Rechteck 8"/>
              <p:cNvSpPr/>
              <p:nvPr/>
            </p:nvSpPr>
            <p:spPr>
              <a:xfrm>
                <a:off x="5472608" y="1368251"/>
                <a:ext cx="130407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>
                <a:sp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contourW="6350" prstMaterial="metal">
                  <a:bevelT w="127000" h="31750" prst="relaxedInset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de-DE" b="1" cap="all" spc="0" dirty="0" smtClean="0">
                    <a:ln w="0"/>
                    <a:solidFill>
                      <a:srgbClr val="FF0000"/>
                    </a:solidFill>
                    <a:effectLst>
                      <a:reflection blurRad="12700" stA="50000" endPos="50000" dist="5000" dir="5400000" sy="-100000" rotWithShape="0"/>
                    </a:effectLst>
                    <a:latin typeface="+mj-lt"/>
                  </a:rPr>
                  <a:t>!Achtung!</a:t>
                </a:r>
                <a:endParaRPr lang="de-DE" b="1" cap="all" spc="0" dirty="0">
                  <a:ln w="0"/>
                  <a:solidFill>
                    <a:srgbClr val="FF0000"/>
                  </a:solidFill>
                  <a:effectLst>
                    <a:reflection blurRad="12700" stA="50000" endPos="50000" dist="5000" dir="5400000" sy="-100000" rotWithShape="0"/>
                  </a:effectLst>
                  <a:latin typeface="+mj-lt"/>
                </a:endParaRPr>
              </a:p>
            </p:txBody>
          </p:sp>
          <p:sp>
            <p:nvSpPr>
              <p:cNvPr id="10" name="Textfeld 9"/>
              <p:cNvSpPr txBox="1"/>
              <p:nvPr/>
            </p:nvSpPr>
            <p:spPr>
              <a:xfrm>
                <a:off x="3430799" y="1800299"/>
                <a:ext cx="5450210" cy="9335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marL="216000" indent="-216000">
                  <a:spcAft>
                    <a:spcPts val="420"/>
                  </a:spcAft>
                </a:pPr>
                <a:r>
                  <a:rPr lang="de-DE" dirty="0" smtClean="0">
                    <a:solidFill>
                      <a:schemeClr val="accent2"/>
                    </a:solidFill>
                    <a:latin typeface="+mj-lt"/>
                  </a:rPr>
                  <a:t>Schutzziele können sich gegenseitig widersprechen!</a:t>
                </a:r>
              </a:p>
              <a:p>
                <a:pPr marL="216000" indent="-216000">
                  <a:spcAft>
                    <a:spcPts val="420"/>
                  </a:spcAft>
                </a:pPr>
                <a:endParaRPr lang="de-DE" dirty="0" smtClean="0">
                  <a:solidFill>
                    <a:schemeClr val="accent2"/>
                  </a:solidFill>
                  <a:latin typeface="+mj-lt"/>
                </a:endParaRPr>
              </a:p>
              <a:p>
                <a:pPr marL="216000" indent="-216000">
                  <a:spcAft>
                    <a:spcPts val="420"/>
                  </a:spcAft>
                </a:pPr>
                <a:r>
                  <a:rPr lang="de-DE" dirty="0" smtClean="0">
                    <a:solidFill>
                      <a:schemeClr val="accent2"/>
                    </a:solidFill>
                    <a:latin typeface="+mj-lt"/>
                  </a:rPr>
                  <a:t>Offensichtlich:   </a:t>
                </a:r>
                <a:r>
                  <a:rPr lang="de-DE" dirty="0" smtClean="0">
                    <a:solidFill>
                      <a:srgbClr val="00B050"/>
                    </a:solidFill>
                    <a:latin typeface="+mj-lt"/>
                  </a:rPr>
                  <a:t>Vertraulichkeit</a:t>
                </a:r>
                <a:r>
                  <a:rPr lang="de-DE" dirty="0" smtClean="0">
                    <a:solidFill>
                      <a:schemeClr val="accent2"/>
                    </a:solidFill>
                    <a:latin typeface="+mj-lt"/>
                  </a:rPr>
                  <a:t>   vs.   </a:t>
                </a:r>
                <a:r>
                  <a:rPr lang="de-DE" dirty="0" smtClean="0">
                    <a:solidFill>
                      <a:srgbClr val="C00000"/>
                    </a:solidFill>
                    <a:latin typeface="+mj-lt"/>
                  </a:rPr>
                  <a:t>Verfügbarkeit</a:t>
                </a:r>
              </a:p>
            </p:txBody>
          </p:sp>
        </p:grp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414045" y="2712020"/>
              <a:ext cx="1001160" cy="882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Schutzziele</a:t>
            </a:r>
            <a:r>
              <a:rPr lang="en-US" dirty="0" smtClean="0"/>
              <a:t> - STRIDE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STRIDE (Microsoft)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S </a:t>
            </a:r>
            <a:r>
              <a:rPr lang="en-US" dirty="0" err="1" smtClean="0"/>
              <a:t>poofing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T </a:t>
            </a:r>
            <a:r>
              <a:rPr lang="en-US" dirty="0" err="1" smtClean="0"/>
              <a:t>ampering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R </a:t>
            </a:r>
            <a:r>
              <a:rPr lang="en-US" dirty="0" err="1" smtClean="0"/>
              <a:t>epudiation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I </a:t>
            </a:r>
            <a:r>
              <a:rPr lang="en-US" dirty="0" err="1" smtClean="0"/>
              <a:t>nformation</a:t>
            </a:r>
            <a:r>
              <a:rPr lang="en-US" dirty="0" smtClean="0"/>
              <a:t> Disclosure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D </a:t>
            </a:r>
            <a:r>
              <a:rPr lang="en-US" dirty="0" err="1" smtClean="0"/>
              <a:t>enial</a:t>
            </a:r>
            <a:r>
              <a:rPr lang="en-US" dirty="0" smtClean="0"/>
              <a:t>-of-Service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E </a:t>
            </a:r>
            <a:r>
              <a:rPr lang="en-US" dirty="0" err="1" smtClean="0"/>
              <a:t>levation</a:t>
            </a:r>
            <a:r>
              <a:rPr lang="en-US" dirty="0" smtClean="0"/>
              <a:t> of Privilege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17. April 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740419" y="1244217"/>
            <a:ext cx="7202290" cy="264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16000" indent="-216000">
              <a:spcAft>
                <a:spcPts val="420"/>
              </a:spcAft>
            </a:pPr>
            <a:endParaRPr lang="en-US" dirty="0" smtClean="0">
              <a:solidFill>
                <a:schemeClr val="accent2"/>
              </a:solidFill>
              <a:latin typeface="+mj-lt"/>
            </a:endParaRPr>
          </a:p>
          <a:p>
            <a:pPr marL="216000" indent="-216000">
              <a:spcBef>
                <a:spcPts val="6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2"/>
                </a:solidFill>
                <a:latin typeface="+mj-lt"/>
              </a:rPr>
              <a:t>-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Zurechenbarkeit</a:t>
            </a:r>
            <a:endParaRPr lang="en-US" dirty="0" smtClean="0">
              <a:solidFill>
                <a:schemeClr val="accent2"/>
              </a:solidFill>
              <a:latin typeface="+mj-lt"/>
            </a:endParaRPr>
          </a:p>
          <a:p>
            <a:pPr marL="216000" indent="-216000">
              <a:spcBef>
                <a:spcPts val="6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2"/>
                </a:solidFill>
                <a:latin typeface="+mj-lt"/>
              </a:rPr>
              <a:t>    -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Integrität</a:t>
            </a:r>
            <a:endParaRPr lang="en-US" dirty="0" smtClean="0">
              <a:solidFill>
                <a:schemeClr val="accent2"/>
              </a:solidFill>
              <a:latin typeface="+mj-lt"/>
            </a:endParaRPr>
          </a:p>
          <a:p>
            <a:pPr marL="216000" indent="-216000">
              <a:spcBef>
                <a:spcPts val="6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2"/>
                </a:solidFill>
                <a:latin typeface="+mj-lt"/>
              </a:rPr>
              <a:t>       -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Nicht-Abstreitbarkeit</a:t>
            </a:r>
            <a:endParaRPr lang="en-US" dirty="0" smtClean="0">
              <a:solidFill>
                <a:schemeClr val="accent2"/>
              </a:solidFill>
              <a:latin typeface="+mj-lt"/>
            </a:endParaRPr>
          </a:p>
          <a:p>
            <a:pPr marL="216000" indent="-216000">
              <a:spcBef>
                <a:spcPts val="6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2"/>
                </a:solidFill>
                <a:latin typeface="+mj-lt"/>
              </a:rPr>
              <a:t>                             -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Vertraulichkeit</a:t>
            </a:r>
            <a:endParaRPr lang="en-US" dirty="0" smtClean="0">
              <a:solidFill>
                <a:schemeClr val="accent2"/>
              </a:solidFill>
              <a:latin typeface="+mj-lt"/>
            </a:endParaRPr>
          </a:p>
          <a:p>
            <a:pPr marL="216000" indent="-216000">
              <a:spcBef>
                <a:spcPts val="6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2"/>
                </a:solidFill>
                <a:latin typeface="+mj-lt"/>
              </a:rPr>
              <a:t>                   -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Verfügbarkeit</a:t>
            </a:r>
            <a:endParaRPr lang="en-US" dirty="0" smtClean="0">
              <a:solidFill>
                <a:schemeClr val="accent2"/>
              </a:solidFill>
              <a:latin typeface="+mj-lt"/>
            </a:endParaRPr>
          </a:p>
          <a:p>
            <a:pPr marL="216000" indent="-216000">
              <a:spcBef>
                <a:spcPts val="6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2"/>
                </a:solidFill>
                <a:latin typeface="+mj-lt"/>
              </a:rPr>
              <a:t>                         - (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Autorisierung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) </a:t>
            </a:r>
            <a:r>
              <a:rPr lang="en-US" smtClean="0">
                <a:solidFill>
                  <a:schemeClr val="accent2"/>
                </a:solidFill>
                <a:latin typeface="+mj-lt"/>
              </a:rPr>
              <a:t>Zurechenbarkeit</a:t>
            </a:r>
            <a:endParaRPr lang="en-US" dirty="0" smtClean="0">
              <a:solidFill>
                <a:schemeClr val="accent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Informationen</a:t>
            </a:r>
            <a:r>
              <a:rPr lang="en-US" dirty="0" smtClean="0"/>
              <a:t> = </a:t>
            </a:r>
            <a:r>
              <a:rPr lang="en-US" dirty="0" err="1" smtClean="0"/>
              <a:t>Daten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Unterschiedliche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Möglichkeiten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Klassifikation</a:t>
            </a:r>
            <a:r>
              <a:rPr lang="en-US" dirty="0" smtClean="0"/>
              <a:t>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17. April 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13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114300" y="2160339"/>
          <a:ext cx="8915400" cy="1935480"/>
        </p:xfrm>
        <a:graphic>
          <a:graphicData uri="http://schemas.openxmlformats.org/drawingml/2006/table">
            <a:tbl>
              <a:tblPr bandRow="1">
                <a:effectLst/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320040"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Bewegte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="1" baseline="0" dirty="0" err="1" smtClean="0">
                          <a:solidFill>
                            <a:schemeClr val="tx1"/>
                          </a:solidFill>
                        </a:rPr>
                        <a:t>Daten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Stationäre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Daten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Lokale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Daten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Kundendaten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Online-</a:t>
                      </a:r>
                      <a:r>
                        <a:rPr lang="en-US" sz="1100" dirty="0" err="1" smtClean="0"/>
                        <a:t>Formulardaten</a:t>
                      </a:r>
                      <a:r>
                        <a:rPr lang="en-US" sz="1100" dirty="0" smtClean="0"/>
                        <a:t>, E-Mails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Datenbanken</a:t>
                      </a:r>
                      <a:r>
                        <a:rPr lang="en-US" sz="1100" dirty="0" smtClean="0"/>
                        <a:t> (</a:t>
                      </a:r>
                      <a:r>
                        <a:rPr lang="en-US" sz="1100" dirty="0" err="1" smtClean="0"/>
                        <a:t>Stammdaten</a:t>
                      </a:r>
                      <a:r>
                        <a:rPr lang="en-US" sz="1100" dirty="0" smtClean="0"/>
                        <a:t>, </a:t>
                      </a:r>
                      <a:r>
                        <a:rPr lang="en-US" sz="1100" dirty="0" err="1" smtClean="0"/>
                        <a:t>Abrechnungsdaten</a:t>
                      </a:r>
                      <a:r>
                        <a:rPr lang="en-US" sz="1100" dirty="0" smtClean="0"/>
                        <a:t>, </a:t>
                      </a:r>
                      <a:r>
                        <a:rPr lang="en-US" sz="1100" dirty="0" err="1" smtClean="0"/>
                        <a:t>Bestelldaten</a:t>
                      </a:r>
                      <a:r>
                        <a:rPr lang="en-US" sz="1100" dirty="0" smtClean="0"/>
                        <a:t>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Fallbezogene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Datensätze</a:t>
                      </a:r>
                      <a:r>
                        <a:rPr lang="en-US" sz="1100" baseline="0" dirty="0" smtClean="0"/>
                        <a:t>, E-Mails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Unternehmensdaten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Briefe</a:t>
                      </a:r>
                      <a:r>
                        <a:rPr lang="en-US" sz="1100" dirty="0" smtClean="0"/>
                        <a:t> (</a:t>
                      </a:r>
                      <a:r>
                        <a:rPr lang="en-US" sz="1100" dirty="0" err="1" smtClean="0"/>
                        <a:t>Steuerdaten</a:t>
                      </a:r>
                      <a:r>
                        <a:rPr lang="en-US" sz="1100" dirty="0" smtClean="0"/>
                        <a:t>,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Gehaltsbescheinigungen</a:t>
                      </a:r>
                      <a:r>
                        <a:rPr lang="en-US" sz="1100" baseline="0" dirty="0" smtClean="0"/>
                        <a:t>), E-Mails (</a:t>
                      </a:r>
                      <a:r>
                        <a:rPr lang="en-US" sz="1100" baseline="0" dirty="0" err="1" smtClean="0"/>
                        <a:t>Angebote</a:t>
                      </a:r>
                      <a:r>
                        <a:rPr lang="en-US" sz="1100" baseline="0" dirty="0" smtClean="0"/>
                        <a:t>, </a:t>
                      </a:r>
                      <a:r>
                        <a:rPr lang="en-US" sz="1100" baseline="0" dirty="0" err="1" smtClean="0"/>
                        <a:t>Bestellungen</a:t>
                      </a:r>
                      <a:r>
                        <a:rPr lang="en-US" sz="1100" baseline="0" dirty="0" smtClean="0"/>
                        <a:t>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Datenbanken</a:t>
                      </a:r>
                      <a:r>
                        <a:rPr lang="en-US" sz="1100" baseline="0" dirty="0" smtClean="0"/>
                        <a:t> (</a:t>
                      </a:r>
                      <a:r>
                        <a:rPr lang="en-US" sz="1100" dirty="0" err="1" smtClean="0"/>
                        <a:t>Abrechnungsdaten</a:t>
                      </a:r>
                      <a:r>
                        <a:rPr lang="en-US" sz="1100" dirty="0" smtClean="0"/>
                        <a:t>, </a:t>
                      </a:r>
                      <a:r>
                        <a:rPr lang="en-US" sz="1100" dirty="0" err="1" smtClean="0"/>
                        <a:t>Mitarbeiterdaten</a:t>
                      </a:r>
                      <a:r>
                        <a:rPr lang="en-US" sz="1100" dirty="0" smtClean="0"/>
                        <a:t>),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Richtlinien</a:t>
                      </a:r>
                      <a:r>
                        <a:rPr lang="en-US" sz="1100" baseline="0" dirty="0" smtClean="0"/>
                        <a:t>, </a:t>
                      </a:r>
                      <a:r>
                        <a:rPr lang="en-US" sz="1100" baseline="0" dirty="0" err="1" smtClean="0"/>
                        <a:t>Dokumentation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Projektbezogene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Datensätze</a:t>
                      </a:r>
                      <a:r>
                        <a:rPr lang="en-US" sz="1100" dirty="0" smtClean="0"/>
                        <a:t>, </a:t>
                      </a:r>
                      <a:r>
                        <a:rPr lang="en-US" sz="1100" dirty="0" err="1" smtClean="0"/>
                        <a:t>Fallbezogene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Dokumente</a:t>
                      </a:r>
                      <a:r>
                        <a:rPr lang="en-US" sz="1100" dirty="0" smtClean="0"/>
                        <a:t>, </a:t>
                      </a:r>
                      <a:r>
                        <a:rPr lang="en-US" sz="1100" dirty="0" err="1" smtClean="0"/>
                        <a:t>Präsentationen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Geistiges</a:t>
                      </a:r>
                      <a:r>
                        <a:rPr lang="en-US" sz="11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Eigentum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Binärcode</a:t>
                      </a:r>
                      <a:r>
                        <a:rPr lang="en-US" sz="1100" dirty="0" smtClean="0"/>
                        <a:t>, </a:t>
                      </a:r>
                      <a:r>
                        <a:rPr lang="en-US" sz="1100" dirty="0" err="1" smtClean="0"/>
                        <a:t>Produktionsdaten</a:t>
                      </a:r>
                      <a:r>
                        <a:rPr lang="en-US" sz="1100" dirty="0" smtClean="0"/>
                        <a:t>, </a:t>
                      </a:r>
                      <a:r>
                        <a:rPr lang="en-US" sz="1100" dirty="0" err="1" smtClean="0"/>
                        <a:t>Produktdaten</a:t>
                      </a:r>
                      <a:r>
                        <a:rPr lang="en-US" sz="1100" baseline="0" dirty="0" smtClean="0"/>
                        <a:t> (</a:t>
                      </a:r>
                      <a:r>
                        <a:rPr lang="en-US" sz="1100" dirty="0" err="1" smtClean="0"/>
                        <a:t>Preise</a:t>
                      </a:r>
                      <a:r>
                        <a:rPr lang="en-US" sz="1100" dirty="0" smtClean="0"/>
                        <a:t>, </a:t>
                      </a:r>
                      <a:r>
                        <a:rPr lang="en-US" sz="1100" dirty="0" err="1" smtClean="0"/>
                        <a:t>Angebote</a:t>
                      </a:r>
                      <a:r>
                        <a:rPr lang="en-US" sz="1100" dirty="0" smtClean="0"/>
                        <a:t>), E-Mails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Sourcecode</a:t>
                      </a:r>
                      <a:r>
                        <a:rPr lang="en-US" sz="1100" dirty="0" smtClean="0"/>
                        <a:t>, </a:t>
                      </a:r>
                      <a:r>
                        <a:rPr lang="en-US" sz="1100" dirty="0" err="1" smtClean="0"/>
                        <a:t>Produktionsdaten</a:t>
                      </a:r>
                      <a:r>
                        <a:rPr lang="en-US" sz="1100" dirty="0" smtClean="0"/>
                        <a:t> (</a:t>
                      </a:r>
                      <a:r>
                        <a:rPr lang="en-US" sz="1100" dirty="0" err="1" smtClean="0"/>
                        <a:t>Zeichnungen</a:t>
                      </a:r>
                      <a:r>
                        <a:rPr lang="en-US" sz="1100" dirty="0" smtClean="0"/>
                        <a:t>, </a:t>
                      </a:r>
                      <a:r>
                        <a:rPr lang="en-US" sz="1100" dirty="0" err="1" smtClean="0"/>
                        <a:t>Dokumentation</a:t>
                      </a:r>
                      <a:r>
                        <a:rPr lang="en-US" sz="1100" dirty="0" smtClean="0"/>
                        <a:t>), </a:t>
                      </a:r>
                      <a:r>
                        <a:rPr lang="en-US" sz="1100" dirty="0" err="1" smtClean="0"/>
                        <a:t>Produktdaten</a:t>
                      </a:r>
                      <a:r>
                        <a:rPr lang="en-US" sz="1100" dirty="0" smtClean="0"/>
                        <a:t> (</a:t>
                      </a:r>
                      <a:r>
                        <a:rPr lang="en-US" sz="1100" dirty="0" err="1" smtClean="0"/>
                        <a:t>Preiskalkulation</a:t>
                      </a:r>
                      <a:r>
                        <a:rPr lang="en-US" sz="1100" dirty="0" smtClean="0"/>
                        <a:t>, …)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Entwicklungsdaten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hteck 8"/>
          <p:cNvSpPr/>
          <p:nvPr/>
        </p:nvSpPr>
        <p:spPr>
          <a:xfrm>
            <a:off x="2376263" y="2088331"/>
            <a:ext cx="2167161" cy="20882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2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601591" y="2088331"/>
            <a:ext cx="2167161" cy="208823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2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01030" y="4259604"/>
            <a:ext cx="510716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16000" indent="-216000">
              <a:spcAft>
                <a:spcPts val="420"/>
              </a:spcAft>
            </a:pP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Relevante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Daten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im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Bereich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Netzwerksicherheit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?</a:t>
            </a:r>
            <a:endParaRPr lang="de-DE" dirty="0" err="1" smtClean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6840760" y="2088331"/>
            <a:ext cx="2167161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Angreifer</a:t>
            </a:r>
            <a:r>
              <a:rPr lang="en-US" dirty="0" smtClean="0"/>
              <a:t> / </a:t>
            </a:r>
            <a:r>
              <a:rPr lang="en-US" dirty="0" err="1" smtClean="0"/>
              <a:t>Angreifermodelle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Passive </a:t>
            </a:r>
            <a:r>
              <a:rPr lang="en-US" dirty="0" err="1" smtClean="0"/>
              <a:t>Angreifer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Mitlesen</a:t>
            </a:r>
            <a:r>
              <a:rPr lang="en-US" dirty="0" smtClean="0"/>
              <a:t> </a:t>
            </a:r>
            <a:r>
              <a:rPr lang="en-US" dirty="0" err="1" smtClean="0"/>
              <a:t>bewegter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 (Eavesdropping)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Verbindungs</a:t>
            </a:r>
            <a:r>
              <a:rPr lang="en-US" dirty="0" smtClean="0"/>
              <a:t>-/</a:t>
            </a:r>
            <a:r>
              <a:rPr lang="en-US" dirty="0" err="1" smtClean="0"/>
              <a:t>Verkehrsdatenanalyse</a:t>
            </a:r>
            <a:r>
              <a:rPr lang="en-US" dirty="0" smtClean="0"/>
              <a:t> (</a:t>
            </a:r>
            <a:r>
              <a:rPr lang="en-US" dirty="0" err="1" smtClean="0"/>
              <a:t>Metadaten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Aktive</a:t>
            </a:r>
            <a:r>
              <a:rPr lang="en-US" dirty="0" smtClean="0"/>
              <a:t> </a:t>
            </a:r>
            <a:r>
              <a:rPr lang="en-US" dirty="0" err="1" smtClean="0"/>
              <a:t>Angreifer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Datenmanipulation</a:t>
            </a:r>
            <a:r>
              <a:rPr lang="en-US" dirty="0" smtClean="0"/>
              <a:t> (Man-in-the-Middle)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Transmit, Replay, Modify, Delete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Denial-of-Service</a:t>
            </a:r>
          </a:p>
          <a:p>
            <a:pPr lvl="1"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17. April 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Angreifer</a:t>
            </a:r>
            <a:r>
              <a:rPr lang="en-US" dirty="0" smtClean="0"/>
              <a:t> (forts.)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Cybercrime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Akteure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Skript</a:t>
            </a:r>
            <a:r>
              <a:rPr lang="en-US" dirty="0" smtClean="0"/>
              <a:t>-Kiddies / </a:t>
            </a:r>
            <a:r>
              <a:rPr lang="en-US" dirty="0" err="1" smtClean="0"/>
              <a:t>Einzeltäter</a:t>
            </a:r>
            <a:r>
              <a:rPr lang="en-US" dirty="0" smtClean="0"/>
              <a:t> / </a:t>
            </a:r>
            <a:r>
              <a:rPr lang="en-US" dirty="0" err="1" smtClean="0"/>
              <a:t>Hacktivisten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Organisierte</a:t>
            </a:r>
            <a:r>
              <a:rPr lang="en-US" dirty="0" smtClean="0"/>
              <a:t> </a:t>
            </a:r>
            <a:r>
              <a:rPr lang="en-US" dirty="0" err="1" smtClean="0"/>
              <a:t>Kriminalität</a:t>
            </a:r>
            <a:r>
              <a:rPr lang="en-US" dirty="0" smtClean="0"/>
              <a:t> / </a:t>
            </a:r>
            <a:r>
              <a:rPr lang="en-US" dirty="0" err="1" smtClean="0"/>
              <a:t>Terrororganisationen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Methodik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Denial-of-Service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Code-Injection &amp;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Exfiltration</a:t>
            </a:r>
            <a:r>
              <a:rPr lang="en-US" dirty="0" smtClean="0"/>
              <a:t> (</a:t>
            </a:r>
            <a:r>
              <a:rPr lang="en-US" dirty="0" err="1" smtClean="0"/>
              <a:t>Identitätsdatendiebstahl</a:t>
            </a:r>
            <a:r>
              <a:rPr lang="en-US" dirty="0" smtClean="0"/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Standard-Malware (</a:t>
            </a:r>
            <a:r>
              <a:rPr lang="en-US" dirty="0" err="1" smtClean="0"/>
              <a:t>Botnetze</a:t>
            </a:r>
            <a:r>
              <a:rPr lang="en-US" dirty="0" smtClean="0"/>
              <a:t> / Ransomware)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SPAM / Phishing / CEO-Fraud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Wirtschaftlich</a:t>
            </a:r>
            <a:r>
              <a:rPr lang="en-US" dirty="0" smtClean="0"/>
              <a:t> / </a:t>
            </a:r>
            <a:r>
              <a:rPr lang="en-US" dirty="0" err="1" smtClean="0"/>
              <a:t>Politisch</a:t>
            </a:r>
            <a:r>
              <a:rPr lang="en-US" dirty="0" smtClean="0"/>
              <a:t> </a:t>
            </a:r>
            <a:r>
              <a:rPr lang="en-US" dirty="0" err="1" smtClean="0"/>
              <a:t>motiviert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17. April 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4656" y="2304355"/>
            <a:ext cx="21050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3" name="Gruppieren 12"/>
          <p:cNvGrpSpPr/>
          <p:nvPr/>
        </p:nvGrpSpPr>
        <p:grpSpPr>
          <a:xfrm>
            <a:off x="5328592" y="1656283"/>
            <a:ext cx="1152128" cy="648072"/>
            <a:chOff x="5328592" y="1656283"/>
            <a:chExt cx="1152128" cy="648072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28592" y="1872307"/>
              <a:ext cx="809625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71095" y="1885255"/>
              <a:ext cx="809625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80992" y="1656283"/>
              <a:ext cx="809625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Angreifer</a:t>
            </a:r>
            <a:r>
              <a:rPr lang="en-US" dirty="0" smtClean="0"/>
              <a:t> (forts.)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Cyberwar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Akteure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Mitbewerber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Staatliche </a:t>
            </a:r>
            <a:r>
              <a:rPr lang="en-US" dirty="0" err="1" smtClean="0"/>
              <a:t>Akteure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Methodik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Individuelle</a:t>
            </a:r>
            <a:r>
              <a:rPr lang="en-US" dirty="0" smtClean="0"/>
              <a:t> Malware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Stuxnet</a:t>
            </a:r>
            <a:r>
              <a:rPr lang="en-US" dirty="0" smtClean="0"/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Spear-Phishing / Social-Engineering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Advanced Persistent Threats (APT)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Wirtschaftlich</a:t>
            </a:r>
            <a:r>
              <a:rPr lang="en-US" dirty="0" smtClean="0"/>
              <a:t> / </a:t>
            </a:r>
            <a:r>
              <a:rPr lang="en-US" dirty="0" err="1" smtClean="0"/>
              <a:t>Staatlich</a:t>
            </a:r>
            <a:r>
              <a:rPr lang="en-US" dirty="0" smtClean="0"/>
              <a:t> </a:t>
            </a:r>
            <a:r>
              <a:rPr lang="en-US" dirty="0" err="1" smtClean="0"/>
              <a:t>motiviert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17. April 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63527" y="1512267"/>
            <a:ext cx="21050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Maßnahmen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err="1" smtClean="0"/>
              <a:t>Schutzziele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Zurechenbarkeit</a:t>
            </a:r>
            <a:r>
              <a:rPr lang="en-US" dirty="0" smtClean="0"/>
              <a:t> 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lassen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lang="en-US" dirty="0" err="1" smtClean="0"/>
              <a:t>Urheber</a:t>
            </a:r>
            <a:r>
              <a:rPr lang="en-US" dirty="0" smtClean="0"/>
              <a:t> </a:t>
            </a:r>
            <a:r>
              <a:rPr lang="en-US" dirty="0" err="1" smtClean="0"/>
              <a:t>zuordnen</a:t>
            </a:r>
            <a:r>
              <a:rPr lang="en-US" dirty="0" smtClean="0"/>
              <a:t>?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Integrität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Wann</a:t>
            </a:r>
            <a:r>
              <a:rPr lang="en-US" dirty="0" smtClean="0"/>
              <a:t> </a:t>
            </a:r>
            <a:r>
              <a:rPr lang="en-US" dirty="0" err="1" smtClean="0"/>
              <a:t>wurden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wen</a:t>
            </a:r>
            <a:r>
              <a:rPr lang="en-US" dirty="0" smtClean="0"/>
              <a:t> </a:t>
            </a:r>
            <a:r>
              <a:rPr lang="en-US" dirty="0" err="1" smtClean="0"/>
              <a:t>geändert</a:t>
            </a:r>
            <a:r>
              <a:rPr lang="en-US" dirty="0" smtClean="0"/>
              <a:t>?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Verfügbarkeit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Wo</a:t>
            </a:r>
            <a:r>
              <a:rPr lang="en-US" dirty="0" smtClean="0"/>
              <a:t>/</a:t>
            </a:r>
            <a:r>
              <a:rPr lang="en-US" dirty="0" err="1" smtClean="0"/>
              <a:t>Wann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verfügbar</a:t>
            </a:r>
            <a:r>
              <a:rPr lang="en-US" dirty="0" smtClean="0"/>
              <a:t>?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Vertraulichkeit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Wer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auf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zugreifen</a:t>
            </a:r>
            <a:r>
              <a:rPr lang="en-US" dirty="0" smtClean="0"/>
              <a:t>?</a:t>
            </a:r>
          </a:p>
          <a:p>
            <a:pPr lvl="2">
              <a:buFont typeface="Wingdings" pitchFamily="2" charset="2"/>
              <a:buChar char="§"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17. April 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17</a:t>
            </a:fld>
            <a:endParaRPr lang="de-DE"/>
          </a:p>
        </p:txBody>
      </p:sp>
      <p:sp useBgFill="1">
        <p:nvSpPr>
          <p:cNvPr id="7" name="Textfeld 6"/>
          <p:cNvSpPr txBox="1"/>
          <p:nvPr/>
        </p:nvSpPr>
        <p:spPr>
          <a:xfrm>
            <a:off x="945629" y="2016323"/>
            <a:ext cx="5093518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16000" indent="-216000">
              <a:spcAft>
                <a:spcPts val="420"/>
              </a:spcAft>
            </a:pP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Signaturen</a:t>
            </a:r>
            <a:endParaRPr lang="de-DE" dirty="0" err="1" smtClean="0">
              <a:solidFill>
                <a:schemeClr val="accent2"/>
              </a:solidFill>
              <a:latin typeface="+mj-lt"/>
            </a:endParaRPr>
          </a:p>
        </p:txBody>
      </p:sp>
      <p:sp useBgFill="1">
        <p:nvSpPr>
          <p:cNvPr id="8" name="Textfeld 7"/>
          <p:cNvSpPr txBox="1"/>
          <p:nvPr/>
        </p:nvSpPr>
        <p:spPr>
          <a:xfrm>
            <a:off x="936104" y="2747436"/>
            <a:ext cx="5093518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16000" indent="-216000">
              <a:spcAft>
                <a:spcPts val="420"/>
              </a:spcAft>
            </a:pP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Prüfsummen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und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Signaturen</a:t>
            </a:r>
            <a:endParaRPr lang="de-DE" dirty="0" err="1" smtClean="0">
              <a:solidFill>
                <a:schemeClr val="accent2"/>
              </a:solidFill>
              <a:latin typeface="+mj-lt"/>
            </a:endParaRPr>
          </a:p>
        </p:txBody>
      </p:sp>
      <p:sp useBgFill="1">
        <p:nvSpPr>
          <p:cNvPr id="9" name="Textfeld 8"/>
          <p:cNvSpPr txBox="1"/>
          <p:nvPr/>
        </p:nvSpPr>
        <p:spPr>
          <a:xfrm>
            <a:off x="936104" y="3486566"/>
            <a:ext cx="5093518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16000" indent="-216000">
              <a:spcAft>
                <a:spcPts val="420"/>
              </a:spcAft>
            </a:pP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Redundanz</a:t>
            </a:r>
            <a:endParaRPr lang="de-DE" dirty="0" err="1" smtClean="0">
              <a:solidFill>
                <a:schemeClr val="accent2"/>
              </a:solidFill>
              <a:latin typeface="+mj-lt"/>
            </a:endParaRPr>
          </a:p>
        </p:txBody>
      </p:sp>
      <p:sp useBgFill="1">
        <p:nvSpPr>
          <p:cNvPr id="10" name="Textfeld 9"/>
          <p:cNvSpPr txBox="1"/>
          <p:nvPr/>
        </p:nvSpPr>
        <p:spPr>
          <a:xfrm>
            <a:off x="936104" y="4225696"/>
            <a:ext cx="5093518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16000" indent="-216000">
              <a:spcAft>
                <a:spcPts val="420"/>
              </a:spcAft>
            </a:pP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Verschlüsselung</a:t>
            </a:r>
            <a:endParaRPr lang="de-DE" dirty="0" err="1" smtClean="0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15" name="Gruppieren 14"/>
          <p:cNvGrpSpPr/>
          <p:nvPr/>
        </p:nvGrpSpPr>
        <p:grpSpPr>
          <a:xfrm>
            <a:off x="4032448" y="2752914"/>
            <a:ext cx="4479240" cy="1793686"/>
            <a:chOff x="4032448" y="2733864"/>
            <a:chExt cx="4479240" cy="1793686"/>
          </a:xfrm>
        </p:grpSpPr>
        <p:sp>
          <p:nvSpPr>
            <p:cNvPr id="12" name="Textfeld 11"/>
            <p:cNvSpPr txBox="1"/>
            <p:nvPr/>
          </p:nvSpPr>
          <p:spPr>
            <a:xfrm>
              <a:off x="4858444" y="3330862"/>
              <a:ext cx="3653244" cy="605294"/>
            </a:xfrm>
            <a:prstGeom prst="rect">
              <a:avLst/>
            </a:prstGeom>
            <a:noFill/>
            <a:ln w="38100">
              <a:solidFill>
                <a:schemeClr val="accent4">
                  <a:lumMod val="90000"/>
                </a:schemeClr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marL="216000" indent="-216000">
                <a:spcAft>
                  <a:spcPts val="420"/>
                </a:spcAft>
              </a:pPr>
              <a:r>
                <a:rPr lang="en-US" dirty="0" smtClean="0">
                  <a:solidFill>
                    <a:schemeClr val="accent2"/>
                  </a:solidFill>
                  <a:latin typeface="+mj-lt"/>
                </a:rPr>
                <a:t> </a:t>
              </a:r>
              <a:r>
                <a:rPr lang="en-US" dirty="0" err="1" smtClean="0">
                  <a:solidFill>
                    <a:schemeClr val="accent2"/>
                  </a:solidFill>
                  <a:latin typeface="+mj-lt"/>
                </a:rPr>
                <a:t>Bei</a:t>
              </a:r>
              <a:r>
                <a:rPr lang="en-US" dirty="0" smtClean="0">
                  <a:solidFill>
                    <a:schemeClr val="accent2"/>
                  </a:solidFill>
                  <a:latin typeface="+mj-lt"/>
                </a:rPr>
                <a:t> </a:t>
              </a:r>
              <a:r>
                <a:rPr lang="en-US" dirty="0" err="1" smtClean="0">
                  <a:solidFill>
                    <a:schemeClr val="accent2"/>
                  </a:solidFill>
                  <a:latin typeface="+mj-lt"/>
                </a:rPr>
                <a:t>stationären</a:t>
              </a:r>
              <a:r>
                <a:rPr lang="en-US" dirty="0" smtClean="0">
                  <a:solidFill>
                    <a:schemeClr val="accent2"/>
                  </a:solidFill>
                  <a:latin typeface="+mj-lt"/>
                </a:rPr>
                <a:t> und </a:t>
              </a:r>
              <a:r>
                <a:rPr lang="en-US" dirty="0" err="1" smtClean="0">
                  <a:solidFill>
                    <a:schemeClr val="accent2"/>
                  </a:solidFill>
                  <a:latin typeface="+mj-lt"/>
                </a:rPr>
                <a:t>lokalen</a:t>
              </a:r>
              <a:r>
                <a:rPr lang="en-US" dirty="0" smtClean="0">
                  <a:solidFill>
                    <a:schemeClr val="accent2"/>
                  </a:solidFill>
                  <a:latin typeface="+mj-lt"/>
                </a:rPr>
                <a:t> </a:t>
              </a:r>
              <a:r>
                <a:rPr lang="en-US" dirty="0" err="1" smtClean="0">
                  <a:solidFill>
                    <a:schemeClr val="accent2"/>
                  </a:solidFill>
                  <a:latin typeface="+mj-lt"/>
                </a:rPr>
                <a:t>Daten</a:t>
              </a:r>
              <a:r>
                <a:rPr lang="en-US" dirty="0" smtClean="0">
                  <a:solidFill>
                    <a:schemeClr val="accent2"/>
                  </a:solidFill>
                  <a:latin typeface="+mj-lt"/>
                </a:rPr>
                <a:t>:</a:t>
              </a:r>
            </a:p>
            <a:p>
              <a:pPr marL="216000" indent="-216000">
                <a:spcAft>
                  <a:spcPts val="420"/>
                </a:spcAft>
              </a:pPr>
              <a:r>
                <a:rPr lang="en-US" dirty="0" smtClean="0">
                  <a:solidFill>
                    <a:schemeClr val="accent2"/>
                  </a:solidFill>
                  <a:latin typeface="+mj-lt"/>
                </a:rPr>
                <a:t> </a:t>
              </a:r>
              <a:r>
                <a:rPr lang="en-US" dirty="0" err="1" smtClean="0">
                  <a:solidFill>
                    <a:schemeClr val="accent2"/>
                  </a:solidFill>
                  <a:latin typeface="+mj-lt"/>
                </a:rPr>
                <a:t>Zugriffskontrolle</a:t>
              </a:r>
              <a:endParaRPr lang="de-DE" dirty="0" err="1" smtClean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13" name="Rechteckiger Pfeil 12"/>
            <p:cNvSpPr/>
            <p:nvPr/>
          </p:nvSpPr>
          <p:spPr>
            <a:xfrm flipH="1">
              <a:off x="4032448" y="2733864"/>
              <a:ext cx="2714576" cy="578603"/>
            </a:xfrm>
            <a:prstGeom prst="ben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 smtClean="0">
                <a:solidFill>
                  <a:schemeClr val="accent2"/>
                </a:solidFill>
              </a:endParaRPr>
            </a:p>
          </p:txBody>
        </p:sp>
        <p:sp>
          <p:nvSpPr>
            <p:cNvPr id="14" name="Rechteckiger Pfeil 13"/>
            <p:cNvSpPr/>
            <p:nvPr/>
          </p:nvSpPr>
          <p:spPr>
            <a:xfrm flipH="1" flipV="1">
              <a:off x="4032448" y="3951014"/>
              <a:ext cx="2714576" cy="576536"/>
            </a:xfrm>
            <a:prstGeom prst="ben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 smtClean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648072" y="1675333"/>
            <a:ext cx="5184576" cy="2861270"/>
            <a:chOff x="648072" y="1675333"/>
            <a:chExt cx="5184576" cy="2861270"/>
          </a:xfrm>
        </p:grpSpPr>
        <p:grpSp>
          <p:nvGrpSpPr>
            <p:cNvPr id="19" name="Gruppieren 18"/>
            <p:cNvGrpSpPr/>
            <p:nvPr/>
          </p:nvGrpSpPr>
          <p:grpSpPr>
            <a:xfrm>
              <a:off x="648072" y="1675333"/>
              <a:ext cx="3312368" cy="2861270"/>
              <a:chOff x="648072" y="1675333"/>
              <a:chExt cx="3312368" cy="2861270"/>
            </a:xfrm>
          </p:grpSpPr>
          <p:sp>
            <p:nvSpPr>
              <p:cNvPr id="16" name="Rechteck 15"/>
              <p:cNvSpPr/>
              <p:nvPr/>
            </p:nvSpPr>
            <p:spPr>
              <a:xfrm>
                <a:off x="648072" y="1675333"/>
                <a:ext cx="1872208" cy="648072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 smtClean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7" name="Rechteck 16"/>
              <p:cNvSpPr/>
              <p:nvPr/>
            </p:nvSpPr>
            <p:spPr>
              <a:xfrm>
                <a:off x="648072" y="2414463"/>
                <a:ext cx="3312368" cy="648072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 smtClean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Rechteck 17"/>
              <p:cNvSpPr/>
              <p:nvPr/>
            </p:nvSpPr>
            <p:spPr>
              <a:xfrm>
                <a:off x="648072" y="3888531"/>
                <a:ext cx="2160240" cy="648072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 smtClean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0" name="Textfeld 19"/>
            <p:cNvSpPr txBox="1"/>
            <p:nvPr/>
          </p:nvSpPr>
          <p:spPr>
            <a:xfrm>
              <a:off x="4234454" y="1744657"/>
              <a:ext cx="159819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216000" indent="-216000">
                <a:spcAft>
                  <a:spcPts val="420"/>
                </a:spcAft>
              </a:pPr>
              <a:r>
                <a:rPr lang="en-US" u="sng" dirty="0" err="1" smtClean="0">
                  <a:solidFill>
                    <a:srgbClr val="00B050"/>
                  </a:solidFill>
                  <a:latin typeface="+mj-lt"/>
                </a:rPr>
                <a:t>Bewegte</a:t>
              </a:r>
              <a:r>
                <a:rPr lang="en-US" u="sng" dirty="0" smtClean="0">
                  <a:solidFill>
                    <a:srgbClr val="00B050"/>
                  </a:solidFill>
                  <a:latin typeface="+mj-lt"/>
                </a:rPr>
                <a:t> </a:t>
              </a:r>
              <a:r>
                <a:rPr lang="en-US" u="sng" dirty="0" err="1" smtClean="0">
                  <a:solidFill>
                    <a:srgbClr val="00B050"/>
                  </a:solidFill>
                  <a:latin typeface="+mj-lt"/>
                </a:rPr>
                <a:t>Daten</a:t>
              </a:r>
              <a:endParaRPr lang="de-DE" u="sng" dirty="0" err="1" smtClean="0">
                <a:solidFill>
                  <a:srgbClr val="00B050"/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Maßnahmen</a:t>
            </a:r>
            <a:r>
              <a:rPr lang="en-US" dirty="0" smtClean="0"/>
              <a:t> (forts.)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Fazit</a:t>
            </a:r>
            <a:r>
              <a:rPr lang="en-US" dirty="0" smtClean="0"/>
              <a:t>: </a:t>
            </a:r>
            <a:r>
              <a:rPr lang="en-US" dirty="0" err="1" smtClean="0"/>
              <a:t>Übergeordnete</a:t>
            </a:r>
            <a:r>
              <a:rPr lang="en-US" dirty="0" smtClean="0"/>
              <a:t> </a:t>
            </a:r>
            <a:r>
              <a:rPr lang="en-US" dirty="0" err="1" smtClean="0"/>
              <a:t>Schutzziele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kryptografische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sicherstellen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Hashsummen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Signaturen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Verschlüsselung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Symmetrisch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Asymmetrisch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Hybrid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Public-Key-</a:t>
            </a:r>
            <a:r>
              <a:rPr lang="en-US" dirty="0" err="1" smtClean="0"/>
              <a:t>Kryptografie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bewegte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verwenden</a:t>
            </a:r>
            <a:r>
              <a:rPr lang="en-US" dirty="0" smtClean="0"/>
              <a:t>!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17. April 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Maßnahmen</a:t>
            </a:r>
            <a:r>
              <a:rPr lang="en-US" dirty="0" smtClean="0"/>
              <a:t> (forts.)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Public-Key-</a:t>
            </a:r>
            <a:r>
              <a:rPr lang="en-US" dirty="0" err="1" smtClean="0"/>
              <a:t>Kryptografie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Absicherung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Kommunikation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SSL/TLS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GnuPG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S/MIME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Absicherung</a:t>
            </a:r>
            <a:r>
              <a:rPr lang="en-US" dirty="0" smtClean="0"/>
              <a:t> </a:t>
            </a:r>
            <a:r>
              <a:rPr lang="en-US" dirty="0" err="1" smtClean="0"/>
              <a:t>stationärer</a:t>
            </a:r>
            <a:r>
              <a:rPr lang="en-US" dirty="0" smtClean="0"/>
              <a:t> / </a:t>
            </a:r>
            <a:r>
              <a:rPr lang="en-US" dirty="0" err="1" smtClean="0"/>
              <a:t>lokaler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Z.B. </a:t>
            </a:r>
            <a:r>
              <a:rPr lang="en-US" dirty="0" err="1" smtClean="0"/>
              <a:t>verschlüsselte</a:t>
            </a:r>
            <a:r>
              <a:rPr lang="en-US" dirty="0" smtClean="0"/>
              <a:t> Backups (</a:t>
            </a:r>
            <a:r>
              <a:rPr lang="en-US" dirty="0" err="1" smtClean="0"/>
              <a:t>wie</a:t>
            </a:r>
            <a:r>
              <a:rPr lang="en-US" dirty="0" smtClean="0"/>
              <a:t> https://www.duplicati.com)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Standards: Public Key Cryptography Standards (PKCS)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17. April 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19</a:t>
            </a:fld>
            <a:endParaRPr lang="de-DE"/>
          </a:p>
        </p:txBody>
      </p:sp>
      <p:grpSp>
        <p:nvGrpSpPr>
          <p:cNvPr id="10" name="Gruppieren 9"/>
          <p:cNvGrpSpPr/>
          <p:nvPr/>
        </p:nvGrpSpPr>
        <p:grpSpPr>
          <a:xfrm>
            <a:off x="864096" y="2016323"/>
            <a:ext cx="6686308" cy="2160240"/>
            <a:chOff x="864096" y="2016323"/>
            <a:chExt cx="6686308" cy="2160240"/>
          </a:xfrm>
        </p:grpSpPr>
        <p:sp>
          <p:nvSpPr>
            <p:cNvPr id="7" name="Rechteck 6"/>
            <p:cNvSpPr/>
            <p:nvPr/>
          </p:nvSpPr>
          <p:spPr>
            <a:xfrm>
              <a:off x="864096" y="2016323"/>
              <a:ext cx="1152128" cy="1007865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 smtClean="0">
                <a:solidFill>
                  <a:schemeClr val="accent2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5544616" y="3816523"/>
              <a:ext cx="792088" cy="36004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 smtClean="0">
                <a:solidFill>
                  <a:schemeClr val="accent2"/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392488" y="2324913"/>
              <a:ext cx="315791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216000" indent="-216000">
                <a:spcAft>
                  <a:spcPts val="420"/>
                </a:spcAft>
              </a:pPr>
              <a:r>
                <a:rPr lang="en-US" dirty="0" err="1" smtClean="0">
                  <a:solidFill>
                    <a:srgbClr val="00B050"/>
                  </a:solidFill>
                  <a:latin typeface="+mj-lt"/>
                </a:rPr>
                <a:t>Inhalt</a:t>
              </a:r>
              <a:r>
                <a:rPr lang="en-US" dirty="0" smtClean="0">
                  <a:solidFill>
                    <a:srgbClr val="00B050"/>
                  </a:solidFill>
                  <a:latin typeface="+mj-lt"/>
                </a:rPr>
                <a:t> </a:t>
              </a:r>
              <a:r>
                <a:rPr lang="en-US" dirty="0" err="1" smtClean="0">
                  <a:solidFill>
                    <a:srgbClr val="00B050"/>
                  </a:solidFill>
                  <a:latin typeface="+mj-lt"/>
                </a:rPr>
                <a:t>der</a:t>
              </a:r>
              <a:r>
                <a:rPr lang="en-US" dirty="0" smtClean="0">
                  <a:solidFill>
                    <a:srgbClr val="00B050"/>
                  </a:solidFill>
                  <a:latin typeface="+mj-lt"/>
                </a:rPr>
                <a:t> </a:t>
              </a:r>
              <a:r>
                <a:rPr lang="en-US" dirty="0" err="1" smtClean="0">
                  <a:solidFill>
                    <a:srgbClr val="00B050"/>
                  </a:solidFill>
                  <a:latin typeface="+mj-lt"/>
                </a:rPr>
                <a:t>nächsten</a:t>
              </a:r>
              <a:r>
                <a:rPr lang="en-US" dirty="0" smtClean="0">
                  <a:solidFill>
                    <a:srgbClr val="00B050"/>
                  </a:solidFill>
                  <a:latin typeface="+mj-lt"/>
                </a:rPr>
                <a:t> </a:t>
              </a:r>
              <a:r>
                <a:rPr lang="en-US" dirty="0" err="1" smtClean="0">
                  <a:solidFill>
                    <a:srgbClr val="00B050"/>
                  </a:solidFill>
                  <a:latin typeface="+mj-lt"/>
                </a:rPr>
                <a:t>Vorlesung</a:t>
              </a:r>
              <a:endParaRPr lang="de-DE" dirty="0" err="1" smtClean="0">
                <a:solidFill>
                  <a:srgbClr val="00B050"/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Kapitel 2</a:t>
            </a:r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Grundlagen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IT-</a:t>
            </a:r>
            <a:r>
              <a:rPr lang="en-US" dirty="0" err="1" smtClean="0"/>
              <a:t>Sicherheit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17. April 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2730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err="1" smtClean="0"/>
              <a:t>Bedrohungen</a:t>
            </a:r>
            <a:r>
              <a:rPr lang="en-US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Zugriff</a:t>
            </a:r>
            <a:r>
              <a:rPr lang="en-US" dirty="0" smtClean="0"/>
              <a:t> / Manipulation / </a:t>
            </a:r>
            <a:r>
              <a:rPr lang="en-US" dirty="0" err="1" smtClean="0"/>
              <a:t>Löschung</a:t>
            </a:r>
            <a:r>
              <a:rPr lang="en-US" dirty="0" smtClean="0"/>
              <a:t> von Information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Denial-of-Service von </a:t>
            </a:r>
            <a:r>
              <a:rPr lang="en-US" dirty="0" err="1" smtClean="0"/>
              <a:t>Diensten</a:t>
            </a:r>
            <a:r>
              <a:rPr lang="en-US" dirty="0" smtClean="0"/>
              <a:t> / </a:t>
            </a:r>
            <a:r>
              <a:rPr lang="en-US" dirty="0" err="1" smtClean="0"/>
              <a:t>Infrastruktur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Angreifer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Cyberwar</a:t>
            </a:r>
            <a:r>
              <a:rPr lang="en-US" dirty="0" smtClean="0"/>
              <a:t> vs. Cybercrime (</a:t>
            </a:r>
            <a:r>
              <a:rPr lang="en-US" dirty="0" err="1" smtClean="0"/>
              <a:t>inkl</a:t>
            </a:r>
            <a:r>
              <a:rPr lang="en-US" dirty="0" smtClean="0"/>
              <a:t>. </a:t>
            </a:r>
            <a:r>
              <a:rPr lang="en-US" dirty="0" err="1" smtClean="0"/>
              <a:t>Angreifermodelle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Schutzziele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Systematisierung</a:t>
            </a:r>
            <a:r>
              <a:rPr lang="en-US" dirty="0" smtClean="0"/>
              <a:t> von </a:t>
            </a:r>
            <a:r>
              <a:rPr lang="en-US" smtClean="0"/>
              <a:t>Eigenschaften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Subjekte</a:t>
            </a:r>
            <a:r>
              <a:rPr lang="en-US" dirty="0" smtClean="0"/>
              <a:t> / </a:t>
            </a:r>
            <a:r>
              <a:rPr lang="en-US" dirty="0" err="1" smtClean="0"/>
              <a:t>Daten</a:t>
            </a:r>
            <a:r>
              <a:rPr lang="en-US" dirty="0" smtClean="0"/>
              <a:t> / </a:t>
            </a:r>
            <a:r>
              <a:rPr lang="en-US" dirty="0" err="1" smtClean="0"/>
              <a:t>Objekte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Maßnahmen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Erreichen</a:t>
            </a:r>
            <a:r>
              <a:rPr lang="en-US" dirty="0" smtClean="0"/>
              <a:t> </a:t>
            </a:r>
            <a:r>
              <a:rPr lang="en-US" dirty="0" err="1" smtClean="0"/>
              <a:t>genannter</a:t>
            </a:r>
            <a:r>
              <a:rPr lang="en-US" dirty="0" smtClean="0"/>
              <a:t> </a:t>
            </a:r>
            <a:r>
              <a:rPr lang="en-US" dirty="0" err="1" smtClean="0"/>
              <a:t>Eigenschaften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Schutzziele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17. April 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20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Vielen</a:t>
            </a:r>
            <a:r>
              <a:rPr lang="en-US" dirty="0" smtClean="0"/>
              <a:t> Dank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dirty="0" err="1" smtClean="0"/>
              <a:t>Aufmerksamkeit</a:t>
            </a:r>
            <a:r>
              <a:rPr lang="en-US" dirty="0" smtClean="0"/>
              <a:t>!</a:t>
            </a:r>
          </a:p>
          <a:p>
            <a:pPr>
              <a:buNone/>
            </a:pPr>
            <a:r>
              <a:rPr lang="en-US" dirty="0" err="1" smtClean="0"/>
              <a:t>Fragen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err="1" smtClean="0"/>
              <a:t>Nächste</a:t>
            </a:r>
            <a:r>
              <a:rPr lang="en-US" dirty="0" smtClean="0"/>
              <a:t> </a:t>
            </a:r>
            <a:r>
              <a:rPr lang="en-US" dirty="0" err="1" smtClean="0"/>
              <a:t>Vorlesung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Montag, </a:t>
            </a:r>
            <a:r>
              <a:rPr lang="en-US" dirty="0" smtClean="0"/>
              <a:t>24</a:t>
            </a:r>
            <a:r>
              <a:rPr lang="en-US" dirty="0" smtClean="0"/>
              <a:t>. </a:t>
            </a:r>
            <a:r>
              <a:rPr lang="en-US" dirty="0" smtClean="0"/>
              <a:t>April </a:t>
            </a:r>
            <a:r>
              <a:rPr lang="en-US" dirty="0" smtClean="0"/>
              <a:t>2023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Nächste</a:t>
            </a:r>
            <a:r>
              <a:rPr lang="en-US" dirty="0" smtClean="0"/>
              <a:t> </a:t>
            </a:r>
            <a:r>
              <a:rPr lang="en-US" dirty="0" err="1" smtClean="0"/>
              <a:t>Übung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Dienstag</a:t>
            </a:r>
            <a:r>
              <a:rPr lang="en-US" dirty="0" smtClean="0"/>
              <a:t>, </a:t>
            </a:r>
            <a:r>
              <a:rPr lang="en-US" dirty="0" smtClean="0"/>
              <a:t>18. </a:t>
            </a:r>
            <a:r>
              <a:rPr lang="en-US" dirty="0" smtClean="0"/>
              <a:t>April </a:t>
            </a:r>
            <a:r>
              <a:rPr lang="en-US" dirty="0" smtClean="0"/>
              <a:t>2023 </a:t>
            </a:r>
            <a:r>
              <a:rPr lang="en-US" dirty="0" smtClean="0"/>
              <a:t>– 16 </a:t>
            </a:r>
            <a:r>
              <a:rPr lang="en-US" dirty="0" err="1" smtClean="0"/>
              <a:t>Uhr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Abgabe</a:t>
            </a:r>
            <a:r>
              <a:rPr lang="en-US" dirty="0" smtClean="0"/>
              <a:t> des </a:t>
            </a:r>
            <a:r>
              <a:rPr lang="en-US" dirty="0" err="1" smtClean="0"/>
              <a:t>Übungszettels</a:t>
            </a:r>
            <a:r>
              <a:rPr lang="en-US" dirty="0" smtClean="0"/>
              <a:t> 1 </a:t>
            </a:r>
            <a:r>
              <a:rPr lang="en-US" dirty="0" err="1" smtClean="0"/>
              <a:t>bis</a:t>
            </a:r>
            <a:r>
              <a:rPr lang="en-US" dirty="0" smtClean="0"/>
              <a:t> </a:t>
            </a:r>
            <a:r>
              <a:rPr lang="en-US" dirty="0" err="1" smtClean="0"/>
              <a:t>morgen</a:t>
            </a:r>
            <a:r>
              <a:rPr lang="en-US" dirty="0" smtClean="0"/>
              <a:t> – 16 </a:t>
            </a:r>
            <a:r>
              <a:rPr lang="en-US" dirty="0" err="1" smtClean="0"/>
              <a:t>Uhr</a:t>
            </a: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17. April 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21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IT-</a:t>
            </a:r>
            <a:r>
              <a:rPr lang="en-US" dirty="0" err="1" smtClean="0"/>
              <a:t>Sicherheit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Relevante</a:t>
            </a:r>
            <a:r>
              <a:rPr lang="en-US" dirty="0" smtClean="0"/>
              <a:t> </a:t>
            </a:r>
            <a:r>
              <a:rPr lang="en-US" dirty="0" err="1" smtClean="0"/>
              <a:t>Grundlagen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IT-</a:t>
            </a:r>
            <a:r>
              <a:rPr lang="en-US" dirty="0" err="1" smtClean="0"/>
              <a:t>Sicherheit</a:t>
            </a:r>
            <a:r>
              <a:rPr lang="en-US" dirty="0" smtClean="0"/>
              <a:t> (VL ITSI) und </a:t>
            </a:r>
            <a:r>
              <a:rPr lang="en-US" dirty="0" err="1" smtClean="0"/>
              <a:t>mehr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Schutzobjekte</a:t>
            </a:r>
            <a:r>
              <a:rPr lang="en-US" dirty="0" smtClean="0"/>
              <a:t> / </a:t>
            </a:r>
            <a:r>
              <a:rPr lang="en-US" dirty="0" err="1" smtClean="0"/>
              <a:t>Daten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Bedrohungen</a:t>
            </a:r>
            <a:r>
              <a:rPr lang="en-US" dirty="0" smtClean="0"/>
              <a:t> / </a:t>
            </a:r>
            <a:r>
              <a:rPr lang="en-US" dirty="0" err="1" smtClean="0"/>
              <a:t>Bedrohungsmodelle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Schutzziele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Angreifer</a:t>
            </a:r>
            <a:r>
              <a:rPr lang="en-US" dirty="0" smtClean="0"/>
              <a:t> / </a:t>
            </a:r>
            <a:r>
              <a:rPr lang="en-US" dirty="0" err="1" smtClean="0"/>
              <a:t>Angreifermodelle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Maßnahmen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17. April 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Schutzobjekte</a:t>
            </a:r>
            <a:r>
              <a:rPr lang="en-US" dirty="0" smtClean="0"/>
              <a:t> / </a:t>
            </a:r>
            <a:r>
              <a:rPr lang="en-US" dirty="0" err="1" smtClean="0"/>
              <a:t>Daten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IT-</a:t>
            </a:r>
            <a:r>
              <a:rPr lang="en-US" dirty="0" err="1" smtClean="0"/>
              <a:t>Systeme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Personal Computer / Server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(</a:t>
            </a:r>
            <a:r>
              <a:rPr lang="en-US" dirty="0" err="1" smtClean="0"/>
              <a:t>Aktive</a:t>
            </a:r>
            <a:r>
              <a:rPr lang="en-US" dirty="0" smtClean="0"/>
              <a:t>) </a:t>
            </a:r>
            <a:r>
              <a:rPr lang="en-US" dirty="0" err="1" smtClean="0"/>
              <a:t>Netzwerkelemente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Mobiltelefone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Fernseher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Autos</a:t>
            </a:r>
          </a:p>
          <a:p>
            <a:pPr>
              <a:buNone/>
            </a:pPr>
            <a:r>
              <a:rPr lang="en-US" dirty="0" err="1" smtClean="0"/>
              <a:t>Informationen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Beliebige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Interpretation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17. April 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Schutzobjekte</a:t>
            </a:r>
            <a:r>
              <a:rPr lang="en-US" dirty="0" smtClean="0"/>
              <a:t> / </a:t>
            </a:r>
            <a:r>
              <a:rPr lang="en-US" dirty="0" err="1" smtClean="0"/>
              <a:t>Daten</a:t>
            </a:r>
            <a:r>
              <a:rPr lang="en-US" dirty="0" smtClean="0"/>
              <a:t> (forts.)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Aktive</a:t>
            </a:r>
            <a:r>
              <a:rPr lang="en-US" dirty="0" smtClean="0"/>
              <a:t>/Passive </a:t>
            </a:r>
            <a:r>
              <a:rPr lang="en-US" dirty="0" err="1" smtClean="0"/>
              <a:t>Objekte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Verarbeiten</a:t>
            </a:r>
            <a:r>
              <a:rPr lang="en-US" dirty="0" smtClean="0"/>
              <a:t> </a:t>
            </a:r>
            <a:r>
              <a:rPr lang="en-US" dirty="0" err="1" smtClean="0"/>
              <a:t>Informationen</a:t>
            </a:r>
            <a:r>
              <a:rPr lang="en-US" dirty="0" smtClean="0"/>
              <a:t> (</a:t>
            </a:r>
            <a:r>
              <a:rPr lang="en-US" dirty="0" err="1" smtClean="0"/>
              <a:t>Prozesse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Speichern</a:t>
            </a:r>
            <a:r>
              <a:rPr lang="en-US" dirty="0" smtClean="0"/>
              <a:t> Information (</a:t>
            </a:r>
            <a:r>
              <a:rPr lang="en-US" dirty="0" err="1" smtClean="0"/>
              <a:t>Dateien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err="1" smtClean="0"/>
              <a:t>Subjekte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Benutzer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Aktive</a:t>
            </a:r>
            <a:r>
              <a:rPr lang="en-US" dirty="0" smtClean="0"/>
              <a:t> </a:t>
            </a:r>
            <a:r>
              <a:rPr lang="en-US" dirty="0" err="1" smtClean="0"/>
              <a:t>Objekte</a:t>
            </a:r>
            <a:r>
              <a:rPr lang="en-US" dirty="0" smtClean="0"/>
              <a:t> (=</a:t>
            </a:r>
            <a:r>
              <a:rPr lang="en-US" dirty="0" err="1" smtClean="0"/>
              <a:t>Prozesse</a:t>
            </a:r>
            <a:r>
              <a:rPr lang="en-US" dirty="0" smtClean="0"/>
              <a:t>) in </a:t>
            </a:r>
            <a:r>
              <a:rPr lang="en-US" dirty="0" err="1" smtClean="0"/>
              <a:t>Ausführung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Benutzer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Gruppen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17. April 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Schutzobjekte</a:t>
            </a:r>
            <a:r>
              <a:rPr lang="en-US" dirty="0" smtClean="0"/>
              <a:t> / </a:t>
            </a:r>
            <a:r>
              <a:rPr lang="en-US" dirty="0" err="1" smtClean="0"/>
              <a:t>Daten</a:t>
            </a:r>
            <a:r>
              <a:rPr lang="en-US" dirty="0" smtClean="0"/>
              <a:t> (forts.)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Zugriffe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Klassische</a:t>
            </a:r>
            <a:r>
              <a:rPr lang="en-US" dirty="0" smtClean="0"/>
              <a:t> </a:t>
            </a:r>
            <a:r>
              <a:rPr lang="en-US" dirty="0" err="1" smtClean="0"/>
              <a:t>Zugriffe</a:t>
            </a:r>
            <a:r>
              <a:rPr lang="en-US" dirty="0" smtClean="0"/>
              <a:t> (</a:t>
            </a:r>
            <a:r>
              <a:rPr lang="en-US" dirty="0" err="1" smtClean="0"/>
              <a:t>Inhalte</a:t>
            </a:r>
            <a:r>
              <a:rPr lang="en-US" dirty="0" smtClean="0"/>
              <a:t>):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Lesezugriff</a:t>
            </a:r>
            <a:r>
              <a:rPr lang="en-US" dirty="0" smtClean="0"/>
              <a:t> (R)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Schreibzugriff</a:t>
            </a:r>
            <a:r>
              <a:rPr lang="en-US" dirty="0" smtClean="0"/>
              <a:t> (W)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Ausführen</a:t>
            </a:r>
            <a:r>
              <a:rPr lang="en-US" dirty="0" smtClean="0"/>
              <a:t> (X)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Erweiterte</a:t>
            </a:r>
            <a:r>
              <a:rPr lang="en-US" dirty="0" smtClean="0"/>
              <a:t> </a:t>
            </a:r>
            <a:r>
              <a:rPr lang="en-US" dirty="0" err="1" smtClean="0"/>
              <a:t>Zugriffe</a:t>
            </a:r>
            <a:r>
              <a:rPr lang="en-US" dirty="0" smtClean="0"/>
              <a:t> (</a:t>
            </a:r>
            <a:r>
              <a:rPr lang="en-US" dirty="0" err="1" smtClean="0"/>
              <a:t>Metadaten</a:t>
            </a:r>
            <a:r>
              <a:rPr lang="en-US" dirty="0" smtClean="0"/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Dateiinformationen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Zugriffsrechte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Sticky-Bits (</a:t>
            </a:r>
            <a:r>
              <a:rPr lang="en-US" dirty="0" err="1" smtClean="0"/>
              <a:t>Benutzer</a:t>
            </a:r>
            <a:r>
              <a:rPr lang="en-US" dirty="0" smtClean="0"/>
              <a:t> / </a:t>
            </a:r>
            <a:r>
              <a:rPr lang="en-US" dirty="0" err="1" smtClean="0"/>
              <a:t>Gruppen</a:t>
            </a:r>
            <a:r>
              <a:rPr lang="en-US" dirty="0" smtClean="0"/>
              <a:t> / </a:t>
            </a:r>
            <a:r>
              <a:rPr lang="en-US" dirty="0" err="1" smtClean="0"/>
              <a:t>Berechtigungen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17. April 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Bedrohungen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Allgemein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Unbefugter</a:t>
            </a:r>
            <a:r>
              <a:rPr lang="en-US" dirty="0" smtClean="0"/>
              <a:t> </a:t>
            </a:r>
            <a:r>
              <a:rPr lang="en-US" dirty="0" err="1" smtClean="0"/>
              <a:t>Zutritt</a:t>
            </a:r>
            <a:r>
              <a:rPr lang="en-US" dirty="0" smtClean="0"/>
              <a:t> (</a:t>
            </a:r>
            <a:r>
              <a:rPr lang="en-US" dirty="0" err="1" smtClean="0"/>
              <a:t>Räumlichkeiten</a:t>
            </a:r>
            <a:r>
              <a:rPr lang="en-US" dirty="0" smtClean="0"/>
              <a:t> / </a:t>
            </a:r>
            <a:r>
              <a:rPr lang="en-US" dirty="0" err="1" smtClean="0"/>
              <a:t>Infrastruktur</a:t>
            </a:r>
            <a:r>
              <a:rPr lang="en-US" dirty="0" smtClean="0"/>
              <a:t> / </a:t>
            </a:r>
            <a:r>
              <a:rPr lang="en-US" dirty="0" err="1" smtClean="0"/>
              <a:t>Dienste</a:t>
            </a:r>
            <a:r>
              <a:rPr lang="en-US" dirty="0" smtClean="0"/>
              <a:t> / Accounts / …)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Unautorisierter</a:t>
            </a:r>
            <a:r>
              <a:rPr lang="en-US" dirty="0" smtClean="0"/>
              <a:t> </a:t>
            </a:r>
            <a:r>
              <a:rPr lang="en-US" dirty="0" err="1" smtClean="0"/>
              <a:t>Zugriff</a:t>
            </a:r>
            <a:r>
              <a:rPr lang="en-US" dirty="0" smtClean="0"/>
              <a:t> (</a:t>
            </a:r>
            <a:r>
              <a:rPr lang="en-US" dirty="0" err="1" smtClean="0"/>
              <a:t>Daten</a:t>
            </a:r>
            <a:r>
              <a:rPr lang="en-US" dirty="0" smtClean="0"/>
              <a:t> / </a:t>
            </a:r>
            <a:r>
              <a:rPr lang="en-US" dirty="0" err="1" smtClean="0"/>
              <a:t>Informationen</a:t>
            </a:r>
            <a:r>
              <a:rPr lang="en-US" dirty="0" smtClean="0"/>
              <a:t> / …)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Einsichtnahme</a:t>
            </a:r>
            <a:r>
              <a:rPr lang="en-US" dirty="0" smtClean="0"/>
              <a:t> (</a:t>
            </a:r>
            <a:r>
              <a:rPr lang="en-US" dirty="0" err="1" smtClean="0"/>
              <a:t>Lesen</a:t>
            </a:r>
            <a:r>
              <a:rPr lang="en-US" dirty="0" smtClean="0"/>
              <a:t> / </a:t>
            </a:r>
            <a:r>
              <a:rPr lang="en-US" dirty="0" err="1" smtClean="0"/>
              <a:t>Abhören</a:t>
            </a:r>
            <a:r>
              <a:rPr lang="en-US" dirty="0" smtClean="0"/>
              <a:t> / …)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Veränderung</a:t>
            </a:r>
            <a:r>
              <a:rPr lang="en-US" dirty="0" smtClean="0"/>
              <a:t> (</a:t>
            </a:r>
            <a:r>
              <a:rPr lang="en-US" dirty="0" err="1" smtClean="0"/>
              <a:t>Fälschung</a:t>
            </a:r>
            <a:r>
              <a:rPr lang="en-US" dirty="0" smtClean="0"/>
              <a:t> / </a:t>
            </a:r>
            <a:r>
              <a:rPr lang="en-US" dirty="0" err="1" smtClean="0"/>
              <a:t>Löschung</a:t>
            </a:r>
            <a:r>
              <a:rPr lang="en-US" dirty="0" smtClean="0"/>
              <a:t> / …)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Unbefugte</a:t>
            </a:r>
            <a:r>
              <a:rPr lang="en-US" dirty="0" smtClean="0"/>
              <a:t> </a:t>
            </a:r>
            <a:r>
              <a:rPr lang="en-US" dirty="0" err="1" smtClean="0"/>
              <a:t>Aktionen</a:t>
            </a:r>
            <a:r>
              <a:rPr lang="en-US" dirty="0" smtClean="0"/>
              <a:t> (</a:t>
            </a:r>
            <a:r>
              <a:rPr lang="en-US" dirty="0" err="1" smtClean="0"/>
              <a:t>Prozesse</a:t>
            </a:r>
            <a:r>
              <a:rPr lang="en-US" dirty="0" smtClean="0"/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Unautorisierte </a:t>
            </a:r>
            <a:r>
              <a:rPr lang="en-US" dirty="0" err="1" smtClean="0"/>
              <a:t>Tätigkeit</a:t>
            </a:r>
            <a:r>
              <a:rPr lang="en-US" dirty="0" smtClean="0"/>
              <a:t> (Code-Injection / Social-Engineering / …)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manipulierte</a:t>
            </a:r>
            <a:r>
              <a:rPr lang="en-US" dirty="0" smtClean="0"/>
              <a:t> </a:t>
            </a:r>
            <a:r>
              <a:rPr lang="en-US" dirty="0" err="1" smtClean="0"/>
              <a:t>Dritte</a:t>
            </a:r>
            <a:r>
              <a:rPr lang="en-US" dirty="0" smtClean="0"/>
              <a:t> (Privilege-Escalation / CEO-Fraud / …)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Verhinderung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Diensterbringung</a:t>
            </a:r>
            <a:r>
              <a:rPr lang="en-US" dirty="0" smtClean="0"/>
              <a:t> (Denial-of-Service)</a:t>
            </a:r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17. April 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Bedrohungsmodelle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STRIDE (Microsoft)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S </a:t>
            </a:r>
            <a:r>
              <a:rPr lang="en-US" dirty="0" err="1" smtClean="0"/>
              <a:t>poofing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T </a:t>
            </a:r>
            <a:r>
              <a:rPr lang="en-US" dirty="0" err="1" smtClean="0"/>
              <a:t>ampering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R </a:t>
            </a:r>
            <a:r>
              <a:rPr lang="en-US" dirty="0" err="1" smtClean="0"/>
              <a:t>epudiation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I </a:t>
            </a:r>
            <a:r>
              <a:rPr lang="en-US" dirty="0" err="1" smtClean="0"/>
              <a:t>nformation</a:t>
            </a:r>
            <a:r>
              <a:rPr lang="en-US" dirty="0" smtClean="0"/>
              <a:t> Disclosure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D </a:t>
            </a:r>
            <a:r>
              <a:rPr lang="en-US" dirty="0" err="1" smtClean="0"/>
              <a:t>enial</a:t>
            </a:r>
            <a:r>
              <a:rPr lang="en-US" dirty="0" smtClean="0"/>
              <a:t>-of-Service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E </a:t>
            </a:r>
            <a:r>
              <a:rPr lang="en-US" dirty="0" err="1" smtClean="0"/>
              <a:t>levation</a:t>
            </a:r>
            <a:r>
              <a:rPr lang="en-US" dirty="0" smtClean="0"/>
              <a:t> of Privilege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17. April 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740419" y="1244217"/>
            <a:ext cx="7202290" cy="264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16000" indent="-216000">
              <a:spcAft>
                <a:spcPts val="420"/>
              </a:spcAft>
            </a:pPr>
            <a:endParaRPr lang="en-US" dirty="0" smtClean="0">
              <a:solidFill>
                <a:schemeClr val="accent2"/>
              </a:solidFill>
              <a:latin typeface="+mj-lt"/>
            </a:endParaRPr>
          </a:p>
          <a:p>
            <a:pPr marL="216000" indent="-216000">
              <a:spcBef>
                <a:spcPts val="6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2"/>
                </a:solidFill>
                <a:latin typeface="+mj-lt"/>
              </a:rPr>
              <a:t>-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Täuschung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über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die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eigene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Identität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/ Position /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Kompetenz</a:t>
            </a:r>
            <a:endParaRPr lang="en-US" dirty="0" smtClean="0">
              <a:solidFill>
                <a:schemeClr val="accent2"/>
              </a:solidFill>
              <a:latin typeface="+mj-lt"/>
            </a:endParaRPr>
          </a:p>
          <a:p>
            <a:pPr marL="216000" indent="-216000">
              <a:spcBef>
                <a:spcPts val="6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2"/>
                </a:solidFill>
                <a:latin typeface="+mj-lt"/>
              </a:rPr>
              <a:t>    - Manipulation / Sabotage /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Etikettenschwindel</a:t>
            </a:r>
            <a:endParaRPr lang="en-US" dirty="0" smtClean="0">
              <a:solidFill>
                <a:schemeClr val="accent2"/>
              </a:solidFill>
              <a:latin typeface="+mj-lt"/>
            </a:endParaRPr>
          </a:p>
          <a:p>
            <a:pPr marL="216000" indent="-216000">
              <a:spcBef>
                <a:spcPts val="6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2"/>
                </a:solidFill>
                <a:latin typeface="+mj-lt"/>
              </a:rPr>
              <a:t>       -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Abstreitbarkeit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/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Zurechenbarkeit</a:t>
            </a:r>
            <a:endParaRPr lang="en-US" dirty="0" smtClean="0">
              <a:solidFill>
                <a:schemeClr val="accent2"/>
              </a:solidFill>
              <a:latin typeface="+mj-lt"/>
            </a:endParaRPr>
          </a:p>
          <a:p>
            <a:pPr marL="216000" indent="-216000">
              <a:spcBef>
                <a:spcPts val="6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2"/>
                </a:solidFill>
                <a:latin typeface="+mj-lt"/>
              </a:rPr>
              <a:t>                             -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Kopie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von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Geschäftsgeheimnissen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/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Identitätsdaten</a:t>
            </a:r>
            <a:endParaRPr lang="en-US" dirty="0" smtClean="0">
              <a:solidFill>
                <a:schemeClr val="accent2"/>
              </a:solidFill>
              <a:latin typeface="+mj-lt"/>
            </a:endParaRPr>
          </a:p>
          <a:p>
            <a:pPr marL="216000" indent="-216000">
              <a:spcBef>
                <a:spcPts val="6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2"/>
                </a:solidFill>
                <a:latin typeface="+mj-lt"/>
              </a:rPr>
              <a:t>                   -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Ressourcenverbrauch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/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Infrastruktur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/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Wartung</a:t>
            </a:r>
            <a:endParaRPr lang="en-US" dirty="0" smtClean="0">
              <a:solidFill>
                <a:schemeClr val="accent2"/>
              </a:solidFill>
              <a:latin typeface="+mj-lt"/>
            </a:endParaRPr>
          </a:p>
          <a:p>
            <a:pPr marL="216000" indent="-216000">
              <a:spcBef>
                <a:spcPts val="6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2"/>
                </a:solidFill>
                <a:latin typeface="+mj-lt"/>
              </a:rPr>
              <a:t>                         -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Rechteausweitung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zum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Zugang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zu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Ressourcen</a:t>
            </a:r>
            <a:endParaRPr lang="en-US" dirty="0" smtClean="0">
              <a:solidFill>
                <a:schemeClr val="accent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 build="p"/>
      <p:bldP spid="8" grpI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Bedrohungsmodelle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STRIDE (Microsoft)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S </a:t>
            </a:r>
            <a:r>
              <a:rPr lang="en-US" dirty="0" err="1" smtClean="0"/>
              <a:t>poofing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T </a:t>
            </a:r>
            <a:r>
              <a:rPr lang="en-US" dirty="0" err="1" smtClean="0"/>
              <a:t>ampering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R </a:t>
            </a:r>
            <a:r>
              <a:rPr lang="en-US" dirty="0" err="1" smtClean="0"/>
              <a:t>epudiation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I </a:t>
            </a:r>
            <a:r>
              <a:rPr lang="en-US" dirty="0" err="1" smtClean="0"/>
              <a:t>nformation</a:t>
            </a:r>
            <a:r>
              <a:rPr lang="en-US" dirty="0" smtClean="0"/>
              <a:t> Disclosure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D </a:t>
            </a:r>
            <a:r>
              <a:rPr lang="en-US" dirty="0" err="1" smtClean="0"/>
              <a:t>enial</a:t>
            </a:r>
            <a:r>
              <a:rPr lang="en-US" dirty="0" smtClean="0"/>
              <a:t>-of-Service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E </a:t>
            </a:r>
            <a:r>
              <a:rPr lang="en-US" dirty="0" err="1" smtClean="0"/>
              <a:t>levation</a:t>
            </a:r>
            <a:r>
              <a:rPr lang="en-US" dirty="0" smtClean="0"/>
              <a:t> of Privilege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17. April 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0320" y="793235"/>
            <a:ext cx="5374904" cy="4031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des-official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F8DE83"/>
      </a:accent6>
      <a:hlink>
        <a:srgbClr val="79BAF8"/>
      </a:hlink>
      <a:folHlink>
        <a:srgbClr val="6C6C62"/>
      </a:folHlink>
    </a:clrScheme>
    <a:fontScheme name="Uni-Bonn">
      <a:majorFont>
        <a:latin typeface="Exo 2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16000" indent="-216000">
          <a:spcAft>
            <a:spcPts val="420"/>
          </a:spcAft>
          <a:buFont typeface="Calibri" panose="020F0502020204030204" pitchFamily="34" charset="0"/>
          <a:buChar char="−"/>
          <a:defRPr sz="1400" dirty="0" err="1" smtClean="0">
            <a:solidFill>
              <a:schemeClr val="accent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B08B09"/>
      </a:accent6>
      <a:hlink>
        <a:srgbClr val="032D56"/>
      </a:hlink>
      <a:folHlink>
        <a:srgbClr val="6C6C62"/>
      </a:folHlink>
    </a:clrScheme>
    <a:fontScheme name="Uni-Bonn">
      <a:majorFont>
        <a:latin typeface="Calibri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B08B09"/>
      </a:accent6>
      <a:hlink>
        <a:srgbClr val="032D56"/>
      </a:hlink>
      <a:folHlink>
        <a:srgbClr val="6C6C62"/>
      </a:folHlink>
    </a:clrScheme>
    <a:fontScheme name="Uni-Bonn">
      <a:majorFont>
        <a:latin typeface="Calibri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slides-official</Template>
  <TotalTime>0</TotalTime>
  <Words>1061</Words>
  <Application>Microsoft Office PowerPoint</Application>
  <PresentationFormat>Benutzerdefiniert</PresentationFormat>
  <Paragraphs>280</Paragraphs>
  <Slides>21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slides-official</vt:lpstr>
      <vt:lpstr>Vorlesung Netzwerksicherheit</vt:lpstr>
      <vt:lpstr>Grundlagen IT-Sicherheit</vt:lpstr>
      <vt:lpstr>IT-Sicherheit</vt:lpstr>
      <vt:lpstr>Schutzobjekte / Daten</vt:lpstr>
      <vt:lpstr>Schutzobjekte / Daten (forts.)</vt:lpstr>
      <vt:lpstr>Schutzobjekte / Daten (forts.)</vt:lpstr>
      <vt:lpstr>Bedrohungen</vt:lpstr>
      <vt:lpstr>Bedrohungsmodelle</vt:lpstr>
      <vt:lpstr>Bedrohungsmodelle</vt:lpstr>
      <vt:lpstr>Schutzziele</vt:lpstr>
      <vt:lpstr>Schutzziele</vt:lpstr>
      <vt:lpstr>Schutzziele - STRIDE</vt:lpstr>
      <vt:lpstr>Informationen = Daten</vt:lpstr>
      <vt:lpstr>Angreifer / Angreifermodelle</vt:lpstr>
      <vt:lpstr>Angreifer (forts.)</vt:lpstr>
      <vt:lpstr>Angreifer (forts.)</vt:lpstr>
      <vt:lpstr>Maßnahmen</vt:lpstr>
      <vt:lpstr>Maßnahmen (forts.)</vt:lpstr>
      <vt:lpstr>Maßnahmen (forts.)</vt:lpstr>
      <vt:lpstr>Zusammenfassung</vt:lpstr>
      <vt:lpstr>Ende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Vorlesung Netzwerksicherheit</dc:title>
  <dc:creator>Wuebbeling</dc:creator>
  <cp:lastModifiedBy>Wuebbeling</cp:lastModifiedBy>
  <cp:revision>665</cp:revision>
  <cp:lastPrinted>2021-04-26T11:25:58Z</cp:lastPrinted>
  <dcterms:created xsi:type="dcterms:W3CDTF">2020-04-14T23:48:21Z</dcterms:created>
  <dcterms:modified xsi:type="dcterms:W3CDTF">2023-04-16T17:30:38Z</dcterms:modified>
</cp:coreProperties>
</file>