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1" r:id="rId1"/>
  </p:sldMasterIdLst>
  <p:notesMasterIdLst>
    <p:notesMasterId r:id="rId24"/>
  </p:notesMasterIdLst>
  <p:sldIdLst>
    <p:sldId id="388" r:id="rId2"/>
    <p:sldId id="389" r:id="rId3"/>
    <p:sldId id="394" r:id="rId4"/>
    <p:sldId id="395" r:id="rId5"/>
    <p:sldId id="396" r:id="rId6"/>
    <p:sldId id="420" r:id="rId7"/>
    <p:sldId id="421" r:id="rId8"/>
    <p:sldId id="423" r:id="rId9"/>
    <p:sldId id="422" r:id="rId10"/>
    <p:sldId id="398" r:id="rId11"/>
    <p:sldId id="424" r:id="rId12"/>
    <p:sldId id="402" r:id="rId13"/>
    <p:sldId id="425" r:id="rId14"/>
    <p:sldId id="426" r:id="rId15"/>
    <p:sldId id="427" r:id="rId16"/>
    <p:sldId id="418" r:id="rId17"/>
    <p:sldId id="428" r:id="rId18"/>
    <p:sldId id="429" r:id="rId19"/>
    <p:sldId id="419" r:id="rId20"/>
    <p:sldId id="430" r:id="rId21"/>
    <p:sldId id="431" r:id="rId22"/>
    <p:sldId id="417" r:id="rId23"/>
  </p:sldIdLst>
  <p:sldSz cx="10475913" cy="7345363"/>
  <p:notesSz cx="7102475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0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0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70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60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511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4131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3150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2175" algn="l" defTabSz="10180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0000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3582" autoAdjust="0"/>
  </p:normalViewPr>
  <p:slideViewPr>
    <p:cSldViewPr snapToObjects="1" showGuides="1">
      <p:cViewPr>
        <p:scale>
          <a:sx n="80" d="100"/>
          <a:sy n="80" d="100"/>
        </p:scale>
        <p:origin x="-2028" y="-102"/>
      </p:cViewPr>
      <p:guideLst>
        <p:guide orient="horz" pos="4549"/>
        <p:guide orient="horz" pos="448"/>
        <p:guide orient="horz" pos="4490"/>
        <p:guide orient="horz" pos="4173"/>
        <p:guide orient="horz" pos="78"/>
        <p:guide orient="horz" pos="638"/>
        <p:guide pos="78"/>
        <p:guide pos="6336"/>
        <p:guide pos="3299"/>
        <p:guide pos="6523"/>
      </p:guideLst>
    </p:cSldViewPr>
  </p:slideViewPr>
  <p:outlineViewPr>
    <p:cViewPr>
      <p:scale>
        <a:sx n="33" d="100"/>
        <a:sy n="33" d="100"/>
      </p:scale>
      <p:origin x="0" y="37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20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pPr>
              <a:defRPr/>
            </a:pPr>
            <a:fld id="{B02CBC8D-7FF1-4B43-ABC6-A4EEF6542E73}" type="datetimeFigureOut">
              <a:rPr lang="en-US"/>
              <a:pPr>
                <a:defRPr/>
              </a:pPr>
              <a:t>7/3/2023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766763"/>
            <a:ext cx="54737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pPr>
              <a:defRPr/>
            </a:pPr>
            <a:fld id="{4C521E26-A184-4C74-AB33-274557BF740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3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9021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804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706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360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4511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54131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63150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72175" algn="l" defTabSz="101804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onicaliz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6376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PTR:</a:t>
            </a:r>
            <a:r>
              <a:rPr lang="de-DE" baseline="0" dirty="0" smtClean="0"/>
              <a:t> es wird auf die angegebene IP ein PTR </a:t>
            </a:r>
            <a:r>
              <a:rPr lang="de-DE" baseline="0" dirty="0" err="1" smtClean="0"/>
              <a:t>lookup</a:t>
            </a:r>
            <a:r>
              <a:rPr lang="de-DE" baseline="0" dirty="0" smtClean="0"/>
              <a:t> gemacht und die Domain mit der Absender-Domain verglichen</a:t>
            </a:r>
          </a:p>
          <a:p>
            <a:r>
              <a:rPr lang="de-DE" baseline="0" dirty="0" smtClean="0"/>
              <a:t>Redirect: Weiterleitung auf eine andere Domain (max. einmalig pro Eintrag)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Spf2/</a:t>
            </a:r>
            <a:r>
              <a:rPr lang="de-DE" dirty="0" err="1" smtClean="0"/>
              <a:t>pra</a:t>
            </a:r>
            <a:r>
              <a:rPr lang="de-DE" dirty="0" smtClean="0"/>
              <a:t> (</a:t>
            </a:r>
            <a:r>
              <a:rPr lang="de-DE" dirty="0" err="1" smtClean="0"/>
              <a:t>senderID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 aus der historischen Kombination von SPF und (</a:t>
            </a:r>
            <a:r>
              <a:rPr lang="de-DE" dirty="0" err="1" smtClean="0">
                <a:sym typeface="Wingdings" pitchFamily="2" charset="2"/>
              </a:rPr>
              <a:t>Microsoft</a:t>
            </a:r>
            <a:r>
              <a:rPr lang="de-DE" baseline="0" dirty="0" err="1" smtClean="0">
                <a:sym typeface="Wingdings" pitchFamily="2" charset="2"/>
              </a:rPr>
              <a:t>‘s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CallerID</a:t>
            </a:r>
            <a:r>
              <a:rPr lang="de-DE" baseline="0" dirty="0" smtClean="0">
                <a:sym typeface="Wingdings" pitchFamily="2" charset="2"/>
              </a:rPr>
              <a:t>) = </a:t>
            </a:r>
            <a:r>
              <a:rPr lang="de-DE" baseline="0" dirty="0" err="1" smtClean="0">
                <a:sym typeface="Wingdings" pitchFamily="2" charset="2"/>
              </a:rPr>
              <a:t>SenderID</a:t>
            </a:r>
            <a:r>
              <a:rPr lang="de-DE" baseline="0" dirty="0" smtClean="0">
                <a:sym typeface="Wingdings" pitchFamily="2" charset="2"/>
              </a:rPr>
              <a:t> – gilt als </a:t>
            </a:r>
            <a:r>
              <a:rPr lang="de-DE" baseline="0" dirty="0" err="1" smtClean="0">
                <a:sym typeface="Wingdings" pitchFamily="2" charset="2"/>
              </a:rPr>
              <a:t>deprecated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reject_unauth_destination</a:t>
            </a:r>
            <a:r>
              <a:rPr lang="en-US" dirty="0" smtClean="0"/>
              <a:t> (must be defined before to prevent open</a:t>
            </a:r>
            <a:r>
              <a:rPr lang="en-US" baseline="0" dirty="0" smtClean="0"/>
              <a:t> </a:t>
            </a:r>
            <a:r>
              <a:rPr lang="en-US" dirty="0" smtClean="0"/>
              <a:t>relay)</a:t>
            </a:r>
          </a:p>
          <a:p>
            <a:r>
              <a:rPr lang="en-US" dirty="0" smtClean="0"/>
              <a:t>    Reject the request unless one of the following is true:</a:t>
            </a:r>
          </a:p>
          <a:p>
            <a:endParaRPr lang="en-US" dirty="0" smtClean="0"/>
          </a:p>
          <a:p>
            <a:r>
              <a:rPr lang="en-US" dirty="0" smtClean="0"/>
              <a:t>        Postfix is a mail forwarder: the resolved RCPT TO domain matches $</a:t>
            </a:r>
            <a:r>
              <a:rPr lang="en-US" dirty="0" err="1" smtClean="0"/>
              <a:t>relay_domains</a:t>
            </a:r>
            <a:r>
              <a:rPr lang="en-US" dirty="0" smtClean="0"/>
              <a:t> or a </a:t>
            </a:r>
            <a:r>
              <a:rPr lang="en-US" dirty="0" err="1" smtClean="0"/>
              <a:t>subdomain</a:t>
            </a:r>
            <a:r>
              <a:rPr lang="en-US" dirty="0" smtClean="0"/>
              <a:t> thereof, and contains no sender-specified routing (</a:t>
            </a:r>
            <a:r>
              <a:rPr lang="en-US" dirty="0" err="1" smtClean="0"/>
              <a:t>user@elsewhere@domain</a:t>
            </a:r>
            <a:r>
              <a:rPr lang="en-US" dirty="0" smtClean="0"/>
              <a:t>),</a:t>
            </a:r>
          </a:p>
          <a:p>
            <a:r>
              <a:rPr lang="en-US" dirty="0" smtClean="0"/>
              <a:t>        Postfix is the final destination: the resolved RCPT TO domain matches $</a:t>
            </a:r>
            <a:r>
              <a:rPr lang="en-US" dirty="0" err="1" smtClean="0"/>
              <a:t>mydestination</a:t>
            </a:r>
            <a:r>
              <a:rPr lang="en-US" dirty="0" smtClean="0"/>
              <a:t>, $</a:t>
            </a:r>
            <a:r>
              <a:rPr lang="en-US" dirty="0" err="1" smtClean="0"/>
              <a:t>inet_interfaces</a:t>
            </a:r>
            <a:r>
              <a:rPr lang="en-US" dirty="0" smtClean="0"/>
              <a:t>, $</a:t>
            </a:r>
            <a:r>
              <a:rPr lang="en-US" dirty="0" err="1" smtClean="0"/>
              <a:t>proxy_interfaces</a:t>
            </a:r>
            <a:r>
              <a:rPr lang="en-US" dirty="0" smtClean="0"/>
              <a:t>, $</a:t>
            </a:r>
            <a:r>
              <a:rPr lang="en-US" dirty="0" err="1" smtClean="0"/>
              <a:t>virtual_alias_domains</a:t>
            </a:r>
            <a:r>
              <a:rPr lang="en-US" dirty="0" smtClean="0"/>
              <a:t>, or $</a:t>
            </a:r>
            <a:r>
              <a:rPr lang="en-US" dirty="0" err="1" smtClean="0"/>
              <a:t>virtual_mailbox_domains</a:t>
            </a:r>
            <a:r>
              <a:rPr lang="en-US" dirty="0" smtClean="0"/>
              <a:t>, and contains no sender-specified routing (</a:t>
            </a:r>
            <a:r>
              <a:rPr lang="en-US" dirty="0" err="1" smtClean="0"/>
              <a:t>user@elsewhere@domain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    The </a:t>
            </a:r>
            <a:r>
              <a:rPr lang="en-US" dirty="0" err="1" smtClean="0"/>
              <a:t>relay_domains_reject_code</a:t>
            </a:r>
            <a:r>
              <a:rPr lang="en-US" dirty="0" smtClean="0"/>
              <a:t> parameter specifies the response code for rejected requests (default: 554).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</a:t>
            </a:r>
            <a:r>
              <a:rPr lang="en-US" dirty="0" smtClean="0"/>
              <a:t> (required), version</a:t>
            </a:r>
          </a:p>
          <a:p>
            <a:r>
              <a:rPr lang="en-US" b="1" dirty="0" smtClean="0"/>
              <a:t>a</a:t>
            </a:r>
            <a:r>
              <a:rPr lang="en-US" dirty="0" smtClean="0"/>
              <a:t> (required), signing algorithm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 (required), Signing Domain Identifier (SDID)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 (required), selector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 (optional), </a:t>
            </a:r>
            <a:r>
              <a:rPr lang="en-US" dirty="0" smtClean="0">
                <a:hlinkClick r:id="rId3" tooltip="Canonicalization"/>
              </a:rPr>
              <a:t>canonicalization</a:t>
            </a:r>
            <a:r>
              <a:rPr lang="en-US" dirty="0" smtClean="0"/>
              <a:t> algorithm(s) for header and body</a:t>
            </a:r>
          </a:p>
          <a:p>
            <a:r>
              <a:rPr lang="en-US" b="1" dirty="0" smtClean="0"/>
              <a:t>q</a:t>
            </a:r>
            <a:r>
              <a:rPr lang="en-US" dirty="0" smtClean="0"/>
              <a:t> (optional), default query method</a:t>
            </a:r>
          </a:p>
          <a:p>
            <a:r>
              <a:rPr lang="en-US" b="1" dirty="0" err="1" smtClean="0"/>
              <a:t>i</a:t>
            </a:r>
            <a:r>
              <a:rPr lang="en-US" dirty="0" smtClean="0"/>
              <a:t> (optional), Agent or User Identifier (AUID)</a:t>
            </a:r>
          </a:p>
          <a:p>
            <a:r>
              <a:rPr lang="en-US" b="1" dirty="0" smtClean="0"/>
              <a:t>t</a:t>
            </a:r>
            <a:r>
              <a:rPr lang="en-US" dirty="0" smtClean="0"/>
              <a:t> (recommended), signature timestamp</a:t>
            </a:r>
          </a:p>
          <a:p>
            <a:r>
              <a:rPr lang="en-US" b="1" dirty="0" smtClean="0"/>
              <a:t>x</a:t>
            </a:r>
            <a:r>
              <a:rPr lang="en-US" dirty="0" smtClean="0"/>
              <a:t> (recommended), expire time</a:t>
            </a:r>
          </a:p>
          <a:p>
            <a:r>
              <a:rPr lang="en-US" b="1" dirty="0" smtClean="0"/>
              <a:t>l</a:t>
            </a:r>
            <a:r>
              <a:rPr lang="en-US" dirty="0" smtClean="0"/>
              <a:t> (optional), body length</a:t>
            </a:r>
          </a:p>
          <a:p>
            <a:r>
              <a:rPr lang="en-US" b="1" dirty="0" smtClean="0"/>
              <a:t>h</a:t>
            </a:r>
            <a:r>
              <a:rPr lang="en-US" dirty="0" smtClean="0"/>
              <a:t> (required), header fields - list of those that have been signed</a:t>
            </a:r>
          </a:p>
          <a:p>
            <a:r>
              <a:rPr lang="en-US" b="1" dirty="0" smtClean="0"/>
              <a:t>z</a:t>
            </a:r>
            <a:r>
              <a:rPr lang="en-US" dirty="0" smtClean="0"/>
              <a:t> (optional), header fields - copy of selected header fields and values</a:t>
            </a:r>
          </a:p>
          <a:p>
            <a:r>
              <a:rPr lang="en-US" b="1" dirty="0" err="1" smtClean="0"/>
              <a:t>bh</a:t>
            </a:r>
            <a:r>
              <a:rPr lang="en-US" dirty="0" smtClean="0"/>
              <a:t> (required), body hash</a:t>
            </a:r>
          </a:p>
          <a:p>
            <a:r>
              <a:rPr lang="en-US" b="1" dirty="0" smtClean="0"/>
              <a:t>b</a:t>
            </a:r>
            <a:r>
              <a:rPr lang="en-US" dirty="0" smtClean="0"/>
              <a:t> (required), signature of headers and body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SIMPLE: If there is no body or no trailing CRLF on the message body, a CRLF is added. It makes no other changes to the message body. In more formal terms, the "simple" body canonicalization algorithm converts "*CRLF" at the end of the body to a single "CRLF".</a:t>
            </a:r>
          </a:p>
          <a:p>
            <a:endParaRPr lang="en-US" dirty="0" smtClean="0"/>
          </a:p>
          <a:p>
            <a:r>
              <a:rPr lang="de-DE" dirty="0" smtClean="0"/>
              <a:t>RELAXED:</a:t>
            </a:r>
          </a:p>
          <a:p>
            <a:r>
              <a:rPr lang="de-DE" dirty="0" smtClean="0"/>
              <a:t>-&gt;</a:t>
            </a:r>
            <a:r>
              <a:rPr lang="de-DE" baseline="0" dirty="0" smtClean="0"/>
              <a:t> </a:t>
            </a:r>
            <a:r>
              <a:rPr lang="en-US" dirty="0" smtClean="0"/>
              <a:t>a. Reduce whitespace:</a:t>
            </a:r>
          </a:p>
          <a:p>
            <a:r>
              <a:rPr lang="en-US" baseline="0" dirty="0" smtClean="0"/>
              <a:t>  </a:t>
            </a:r>
            <a:r>
              <a:rPr lang="en-US" dirty="0" smtClean="0"/>
              <a:t>* Ignore all whitespace at the end of lines. Implementations MUST NOT remove the CRLF at the end of the line.</a:t>
            </a:r>
          </a:p>
          <a:p>
            <a:r>
              <a:rPr lang="en-US" dirty="0" smtClean="0"/>
              <a:t>  * Reduce all sequences of WSP within a line to a single SP character.</a:t>
            </a:r>
          </a:p>
          <a:p>
            <a:r>
              <a:rPr lang="en-US" dirty="0" smtClean="0"/>
              <a:t>-&gt; b. Ignore all empty lines at the end of the message body. "Empty line" is defined in </a:t>
            </a:r>
            <a:r>
              <a:rPr lang="en-US" dirty="0" smtClean="0">
                <a:hlinkClick r:id="rId3"/>
              </a:rPr>
              <a:t>Section 3.4.3</a:t>
            </a:r>
            <a:r>
              <a:rPr lang="en-US" dirty="0" smtClean="0"/>
              <a:t>. If the body is non-empty but does not end with a CRLF, a CRLF is added. (For email, this is only possible when using extensions to SMTP or non-SMTP transport mechanisms.)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q =&gt; </a:t>
            </a:r>
            <a:r>
              <a:rPr lang="de-DE" dirty="0" err="1" smtClean="0"/>
              <a:t>only</a:t>
            </a:r>
            <a:r>
              <a:rPr lang="de-DE" dirty="0" smtClean="0"/>
              <a:t> valid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dns</a:t>
            </a:r>
            <a:r>
              <a:rPr lang="de-DE" dirty="0" smtClean="0"/>
              <a:t>/</a:t>
            </a:r>
            <a:r>
              <a:rPr lang="de-DE" dirty="0" err="1" smtClean="0"/>
              <a:t>txt</a:t>
            </a:r>
            <a:endParaRPr lang="de-DE" dirty="0" smtClean="0"/>
          </a:p>
          <a:p>
            <a:r>
              <a:rPr lang="de-DE" dirty="0" smtClean="0"/>
              <a:t>t</a:t>
            </a:r>
            <a:r>
              <a:rPr lang="de-DE" baseline="0" dirty="0" smtClean="0"/>
              <a:t> =&gt; </a:t>
            </a:r>
            <a:r>
              <a:rPr lang="de-DE" baseline="0" dirty="0" err="1" smtClean="0"/>
              <a:t>unix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timestamp</a:t>
            </a:r>
            <a:endParaRPr lang="de-DE" baseline="0" dirty="0" smtClean="0"/>
          </a:p>
          <a:p>
            <a:r>
              <a:rPr lang="de-DE" baseline="0" dirty="0" smtClean="0"/>
              <a:t>x =&gt; </a:t>
            </a:r>
            <a:r>
              <a:rPr lang="de-DE" baseline="0" dirty="0" err="1" smtClean="0"/>
              <a:t>unix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timestamp</a:t>
            </a:r>
            <a:r>
              <a:rPr lang="de-DE" baseline="0" dirty="0" smtClean="0"/>
              <a:t> (absolute, not relative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t)</a:t>
            </a:r>
          </a:p>
          <a:p>
            <a:r>
              <a:rPr lang="de-DE" baseline="0" dirty="0" smtClean="0"/>
              <a:t>l =&gt; </a:t>
            </a:r>
            <a:r>
              <a:rPr lang="de-DE" baseline="0" dirty="0" err="1" smtClean="0"/>
              <a:t>number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octets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body</a:t>
            </a:r>
            <a:endParaRPr lang="de-DE" baseline="0" dirty="0" smtClean="0"/>
          </a:p>
          <a:p>
            <a:endParaRPr lang="de-DE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 =&gt;</a:t>
            </a:r>
            <a:r>
              <a:rPr lang="en-US" baseline="0" dirty="0" smtClean="0"/>
              <a:t> </a:t>
            </a:r>
            <a:r>
              <a:rPr lang="en-US" dirty="0" smtClean="0"/>
              <a:t>In a consumer ISP environment, it would be possible for earthlink.net to create a DKIM private/public key pair and give the private key to steve@earthlink.net, to allow him to sign his own email with the d=earthlink.net domain, but require him to put “</a:t>
            </a:r>
            <a:r>
              <a:rPr lang="en-US" dirty="0" err="1" smtClean="0"/>
              <a:t>i</a:t>
            </a:r>
            <a:r>
              <a:rPr lang="en-US" dirty="0" smtClean="0"/>
              <a:t>=steve@earthlink.net” in each message, and have DKIM verifiers refuse to verify the message if he omits the </a:t>
            </a:r>
            <a:r>
              <a:rPr lang="en-US" dirty="0" err="1" smtClean="0"/>
              <a:t>i</a:t>
            </a:r>
            <a:r>
              <a:rPr lang="en-US" dirty="0" smtClean="0"/>
              <a:t>= field, or puts </a:t>
            </a:r>
            <a:r>
              <a:rPr lang="en-US" dirty="0" err="1" smtClean="0"/>
              <a:t>i</a:t>
            </a:r>
            <a:r>
              <a:rPr lang="en-US" dirty="0" smtClean="0"/>
              <a:t>=bob@earthlink.net there instead.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Milter</a:t>
            </a:r>
            <a:r>
              <a:rPr lang="de-DE" dirty="0" smtClean="0"/>
              <a:t> = </a:t>
            </a:r>
            <a:r>
              <a:rPr lang="de-DE" dirty="0" err="1" smtClean="0"/>
              <a:t>mail</a:t>
            </a:r>
            <a:r>
              <a:rPr lang="de-DE" baseline="0" dirty="0" smtClean="0"/>
              <a:t> filter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sendmail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libmilter</a:t>
            </a:r>
            <a:r>
              <a:rPr lang="de-DE" baseline="0" dirty="0" smtClean="0"/>
              <a:t> Library)</a:t>
            </a:r>
          </a:p>
          <a:p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stages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smtp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ruf/</a:t>
            </a:r>
            <a:r>
              <a:rPr lang="de-DE" dirty="0" err="1" smtClean="0"/>
              <a:t>rua</a:t>
            </a:r>
            <a:r>
              <a:rPr lang="de-DE" dirty="0" smtClean="0"/>
              <a:t> = URIs (für Mails</a:t>
            </a:r>
            <a:r>
              <a:rPr lang="de-DE" baseline="0" dirty="0" smtClean="0"/>
              <a:t> muss hier </a:t>
            </a:r>
            <a:r>
              <a:rPr lang="de-DE" baseline="0" dirty="0" err="1" smtClean="0"/>
              <a:t>mailto</a:t>
            </a:r>
            <a:r>
              <a:rPr lang="de-DE" baseline="0" dirty="0" smtClean="0"/>
              <a:t>: stehen)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: 100%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fo</a:t>
            </a:r>
            <a:r>
              <a:rPr lang="de-DE" baseline="0" dirty="0" smtClean="0"/>
              <a:t> = Wann soll ein Fehler gesendet werden?</a:t>
            </a:r>
          </a:p>
          <a:p>
            <a:r>
              <a:rPr lang="de-DE" b="1" baseline="0" dirty="0" smtClean="0"/>
              <a:t>  </a:t>
            </a:r>
            <a:r>
              <a:rPr lang="en-US" dirty="0" smtClean="0"/>
              <a:t>0: if all underlying authentication mechanisms (SPF and DKIM) fail to produce “pass”. (Default)</a:t>
            </a:r>
          </a:p>
          <a:p>
            <a:r>
              <a:rPr lang="en-US" dirty="0" smtClean="0"/>
              <a:t>  1: DMARC failure report if any underlying authentication mechanism (SPF or DKIM) produced other than “pass” (</a:t>
            </a:r>
            <a:r>
              <a:rPr lang="en-US" dirty="0" err="1" smtClean="0"/>
              <a:t>empfohlen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d:</a:t>
            </a:r>
            <a:r>
              <a:rPr lang="en-US" baseline="0" dirty="0" smtClean="0"/>
              <a:t> </a:t>
            </a:r>
            <a:r>
              <a:rPr lang="en-US" dirty="0" smtClean="0"/>
              <a:t>DKIM failure report if the message had a signature that failed evaluation, regardless of its alignment.</a:t>
            </a:r>
          </a:p>
          <a:p>
            <a:r>
              <a:rPr lang="en-US" dirty="0" smtClean="0"/>
              <a:t>  s: SPF failure report if the message failed SPF evaluation, regardless of its alignment.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ri</a:t>
            </a:r>
            <a:r>
              <a:rPr lang="de-DE" baseline="0" dirty="0" smtClean="0"/>
              <a:t> = Intervall in Sekunden (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: 86400 = 1 mal pro Tag)</a:t>
            </a:r>
          </a:p>
          <a:p>
            <a:endParaRPr lang="de-DE" dirty="0" smtClean="0"/>
          </a:p>
          <a:p>
            <a:r>
              <a:rPr lang="de-DE" dirty="0" smtClean="0"/>
              <a:t>Abgleichmodi s für '</a:t>
            </a:r>
            <a:r>
              <a:rPr lang="de-DE" dirty="0" err="1" smtClean="0"/>
              <a:t>strict</a:t>
            </a:r>
            <a:r>
              <a:rPr lang="de-DE" dirty="0" smtClean="0"/>
              <a:t>‚ / r für 'relaxed‘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strict</a:t>
            </a:r>
            <a:r>
              <a:rPr lang="de-DE" dirty="0" smtClean="0"/>
              <a:t>: Domänen müssen exakt übereinstimmen</a:t>
            </a:r>
          </a:p>
          <a:p>
            <a:r>
              <a:rPr lang="de-DE" dirty="0" smtClean="0"/>
              <a:t> relaxed: </a:t>
            </a:r>
            <a:r>
              <a:rPr lang="de-DE" dirty="0" err="1" smtClean="0"/>
              <a:t>From</a:t>
            </a:r>
            <a:r>
              <a:rPr lang="de-DE" dirty="0" smtClean="0"/>
              <a:t> Kopfzeile darf eine Subdomäne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21E26-A184-4C74-AB33-274557BF74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27"/>
          <p:cNvGrpSpPr>
            <a:grpSpLocks noChangeAspect="1"/>
          </p:cNvGrpSpPr>
          <p:nvPr/>
        </p:nvGrpSpPr>
        <p:grpSpPr>
          <a:xfrm>
            <a:off x="4294248" y="6"/>
            <a:ext cx="6188686" cy="7345363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4" y="2244654"/>
            <a:ext cx="5728378" cy="510018"/>
          </a:xfrm>
        </p:spPr>
        <p:txBody>
          <a:bodyPr wrap="none" bIns="0" anchor="b" anchorCtr="0"/>
          <a:lstStyle>
            <a:lvl1pPr>
              <a:lnSpc>
                <a:spcPts val="2673"/>
              </a:lnSpc>
              <a:defRPr sz="27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4" y="2754546"/>
            <a:ext cx="5728378" cy="2652096"/>
          </a:xfrm>
        </p:spPr>
        <p:txBody>
          <a:bodyPr tIns="0" bIns="0"/>
          <a:lstStyle>
            <a:lvl1pPr marL="0" indent="0" algn="l">
              <a:lnSpc>
                <a:spcPts val="4009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509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4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3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2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5" name="Gruppieren 69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6586" y="1734011"/>
            <a:ext cx="4747179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26586" y="1734012"/>
            <a:ext cx="4747179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402155" y="1734012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339383" y="4284423"/>
            <a:ext cx="4734382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55" y="4284423"/>
            <a:ext cx="4747181" cy="2143334"/>
          </a:xfrm>
        </p:spPr>
        <p:txBody>
          <a:bodyPr/>
          <a:lstStyle>
            <a:lvl1pPr marL="160321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1pPr>
            <a:lvl2pPr marL="320644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2pPr>
            <a:lvl3pPr marL="480965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3pPr>
            <a:lvl4pPr marL="641290" indent="-160321">
              <a:spcBef>
                <a:spcPts val="0"/>
              </a:spcBef>
              <a:spcAft>
                <a:spcPts val="468"/>
              </a:spcAft>
              <a:defRPr sz="1400">
                <a:latin typeface="+mj-lt"/>
              </a:defRPr>
            </a:lvl4pPr>
            <a:lvl5pPr marL="801609" indent="-160321">
              <a:spcAft>
                <a:spcPts val="468"/>
              </a:spcAft>
              <a:defRPr sz="14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379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468" y="1734010"/>
            <a:ext cx="9820077" cy="4182151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6586" y="5917069"/>
            <a:ext cx="9820077" cy="510018"/>
          </a:xfrm>
        </p:spPr>
        <p:txBody>
          <a:bodyPr anchor="ctr" anchorCtr="0"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AA205-AE50-4621-BBA3-D4413835B30F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/>
          <a:lstStyle>
            <a:lvl1pPr algn="l">
              <a:defRPr sz="27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8" y="1734010"/>
            <a:ext cx="6710385" cy="4692169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365879" y="1734010"/>
            <a:ext cx="2783455" cy="4692169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8033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28119" y="1734009"/>
            <a:ext cx="2127570" cy="2143335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  <a:lvl2pPr marL="509021" indent="0">
              <a:buNone/>
              <a:defRPr sz="3100"/>
            </a:lvl2pPr>
            <a:lvl3pPr marL="1018044" indent="0">
              <a:buNone/>
              <a:defRPr sz="2700"/>
            </a:lvl3pPr>
            <a:lvl4pPr marL="1527065" indent="0">
              <a:buNone/>
              <a:defRPr sz="2200"/>
            </a:lvl4pPr>
            <a:lvl5pPr marL="2036087" indent="0">
              <a:buNone/>
              <a:defRPr sz="2200"/>
            </a:lvl5pPr>
            <a:lvl6pPr marL="2545110" indent="0">
              <a:buNone/>
              <a:defRPr sz="2200"/>
            </a:lvl6pPr>
            <a:lvl7pPr marL="3054131" indent="0">
              <a:buNone/>
              <a:defRPr sz="2200"/>
            </a:lvl7pPr>
            <a:lvl8pPr marL="3563150" indent="0">
              <a:buNone/>
              <a:defRPr sz="2200"/>
            </a:lvl8pPr>
            <a:lvl9pPr marL="4072175" indent="0">
              <a:buNone/>
              <a:defRPr sz="22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782665" y="1734010"/>
            <a:ext cx="7366667" cy="4692169"/>
          </a:xfrm>
        </p:spPr>
        <p:txBody>
          <a:bodyPr numCol="2" spcCol="240484"/>
          <a:lstStyle>
            <a:lvl1pPr marL="0" indent="0">
              <a:buNone/>
              <a:defRPr sz="1600"/>
            </a:lvl1pPr>
            <a:lvl2pPr marL="509021" indent="0">
              <a:buNone/>
              <a:defRPr sz="1400"/>
            </a:lvl2pPr>
            <a:lvl3pPr marL="1018044" indent="0">
              <a:buNone/>
              <a:defRPr sz="1100"/>
            </a:lvl3pPr>
            <a:lvl4pPr marL="1527065" indent="0">
              <a:buNone/>
              <a:defRPr sz="1000"/>
            </a:lvl4pPr>
            <a:lvl5pPr marL="2036087" indent="0">
              <a:buNone/>
              <a:defRPr sz="1000"/>
            </a:lvl5pPr>
            <a:lvl6pPr marL="2545110" indent="0">
              <a:buNone/>
              <a:defRPr sz="1000"/>
            </a:lvl6pPr>
            <a:lvl7pPr marL="3054131" indent="0">
              <a:buNone/>
              <a:defRPr sz="1000"/>
            </a:lvl7pPr>
            <a:lvl8pPr marL="3563150" indent="0">
              <a:buNone/>
              <a:defRPr sz="1000"/>
            </a:lvl8pPr>
            <a:lvl9pPr marL="407217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326585" y="4284423"/>
            <a:ext cx="2129104" cy="2143334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60321" tIns="160321"/>
          <a:lstStyle>
            <a:lvl1pPr marL="0" indent="0"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C9B88-52DB-49CD-A9FA-726F4C990E3C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5194B-4374-43C7-8306-73F655200BE3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" y="1326935"/>
            <a:ext cx="10475913" cy="6018430"/>
          </a:xfrm>
          <a:noFill/>
        </p:spPr>
        <p:txBody>
          <a:bodyPr lIns="1442896" tIns="801609" rIns="1603218"/>
          <a:lstStyle>
            <a:lvl1pPr marL="0" indent="0">
              <a:lnSpc>
                <a:spcPts val="356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796453" algn="l"/>
              </a:tabLst>
              <a:defRPr sz="31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473176" y="4693746"/>
            <a:ext cx="4747179" cy="1734009"/>
          </a:xfr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2" name="Gruppieren 30"/>
          <p:cNvGrpSpPr>
            <a:grpSpLocks noChangeAspect="1"/>
          </p:cNvGrpSpPr>
          <p:nvPr/>
        </p:nvGrpSpPr>
        <p:grpSpPr>
          <a:xfrm>
            <a:off x="327373" y="408302"/>
            <a:ext cx="1916868" cy="918033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/>
        </p:nvSpPr>
        <p:spPr bwMode="auto">
          <a:xfrm>
            <a:off x="1473179" y="1"/>
            <a:ext cx="9002738" cy="7344265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01805" tIns="50904" rIns="101805" bIns="50904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693250" y="1734010"/>
            <a:ext cx="2456083" cy="46937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6584" y="1734013"/>
            <a:ext cx="7037722" cy="469216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377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73997" y="2244518"/>
            <a:ext cx="7365057" cy="510018"/>
          </a:xfrm>
        </p:spPr>
        <p:txBody>
          <a:bodyPr wrap="none" bIns="0" anchor="b" anchorCtr="0"/>
          <a:lstStyle>
            <a:lvl1pPr marL="0" indent="0">
              <a:lnSpc>
                <a:spcPts val="2673"/>
              </a:lnSpc>
              <a:spcBef>
                <a:spcPts val="0"/>
              </a:spcBef>
              <a:spcAft>
                <a:spcPts val="0"/>
              </a:spcAft>
              <a:buNone/>
              <a:defRPr sz="3100" cap="all" baseline="0">
                <a:solidFill>
                  <a:schemeClr val="accent1"/>
                </a:solidFill>
                <a:latin typeface="+mj-lt"/>
              </a:defRPr>
            </a:lvl1pPr>
            <a:lvl2pPr marL="50902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0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527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60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5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4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31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2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3997" y="2754816"/>
            <a:ext cx="7365057" cy="2448088"/>
          </a:xfrm>
        </p:spPr>
        <p:txBody>
          <a:bodyPr anchor="t"/>
          <a:lstStyle>
            <a:lvl1pPr algn="l">
              <a:lnSpc>
                <a:spcPts val="4900"/>
              </a:lnSpc>
              <a:defRPr sz="45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327373" y="7447239"/>
            <a:ext cx="982008" cy="408015"/>
          </a:xfrm>
        </p:spPr>
        <p:txBody>
          <a:bodyPr/>
          <a:lstStyle/>
          <a:p>
            <a:r>
              <a:rPr lang="de-DE" smtClean="0"/>
              <a:t>10. Juli 2023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373449" y="7447283"/>
            <a:ext cx="5728378" cy="408015"/>
          </a:xfrm>
        </p:spPr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9493873" y="7447239"/>
            <a:ext cx="654671" cy="408015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4" name="Gruppieren 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="" xmlns:p14="http://schemas.microsoft.com/office/powerpoint/2010/main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7899" y="1733344"/>
            <a:ext cx="4746370" cy="4693745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01643" y="1734918"/>
            <a:ext cx="4746370" cy="469216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23F5-8E29-49DE-81F2-1D29AACB419A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899" y="1734465"/>
            <a:ext cx="4746370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7094" y="2549847"/>
            <a:ext cx="4747179" cy="3877239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01364" y="1734465"/>
            <a:ext cx="4747181" cy="61202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all" baseline="0">
                <a:latin typeface="+mj-lt"/>
              </a:defRPr>
            </a:lvl1pPr>
            <a:lvl2pPr marL="509021" indent="0">
              <a:buNone/>
              <a:defRPr sz="2200" b="1"/>
            </a:lvl2pPr>
            <a:lvl3pPr marL="1018044" indent="0">
              <a:buNone/>
              <a:defRPr sz="2000" b="1"/>
            </a:lvl3pPr>
            <a:lvl4pPr marL="1527065" indent="0">
              <a:buNone/>
              <a:defRPr sz="1900" b="1"/>
            </a:lvl4pPr>
            <a:lvl5pPr marL="2036087" indent="0">
              <a:buNone/>
              <a:defRPr sz="1900" b="1"/>
            </a:lvl5pPr>
            <a:lvl6pPr marL="2545110" indent="0">
              <a:buNone/>
              <a:defRPr sz="1900" b="1"/>
            </a:lvl6pPr>
            <a:lvl7pPr marL="3054131" indent="0">
              <a:buNone/>
              <a:defRPr sz="1900" b="1"/>
            </a:lvl7pPr>
            <a:lvl8pPr marL="3563150" indent="0">
              <a:buNone/>
              <a:defRPr sz="1900" b="1"/>
            </a:lvl8pPr>
            <a:lvl9pPr marL="4072175" indent="0">
              <a:buNone/>
              <a:defRPr sz="19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02170" y="2550948"/>
            <a:ext cx="4746370" cy="3876140"/>
          </a:xfr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2" y="1733344"/>
            <a:ext cx="2127683" cy="469374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Font typeface="Arial" panose="020B0604020202020204" pitchFamily="34" charset="0"/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782664" y="1733344"/>
            <a:ext cx="7365876" cy="469374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7378" y="1734397"/>
            <a:ext cx="9820077" cy="122456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8468" y="3366228"/>
            <a:ext cx="9820077" cy="3060858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7378" y="1734397"/>
            <a:ext cx="9820077" cy="3060110"/>
          </a:xfrm>
        </p:spPr>
        <p:txBody>
          <a:bodyPr/>
          <a:lstStyle>
            <a:lvl1pPr marL="0" indent="0">
              <a:buNone/>
              <a:defRPr sz="1600"/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7378" y="5203044"/>
            <a:ext cx="9820077" cy="122404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buNone/>
              <a:defRPr sz="1600"/>
            </a:lvl2pPr>
            <a:lvl3pPr marL="480965" indent="0">
              <a:buNone/>
              <a:defRPr sz="1600"/>
            </a:lvl3pPr>
            <a:lvl4pPr marL="721446" indent="0">
              <a:buNone/>
              <a:defRPr sz="1600"/>
            </a:lvl4pPr>
            <a:lvl5pPr marL="961931" indent="0"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327372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5402170" y="1734737"/>
            <a:ext cx="4746370" cy="3060110"/>
          </a:xfrm>
        </p:spPr>
        <p:txBody>
          <a:bodyPr/>
          <a:lstStyle>
            <a:lvl1pPr marL="0" indent="0">
              <a:buNone/>
              <a:defRPr/>
            </a:lvl1pPr>
            <a:lvl2pPr marL="240484" indent="0">
              <a:buNone/>
              <a:defRPr/>
            </a:lvl2pPr>
            <a:lvl3pPr marL="480965" indent="0">
              <a:buNone/>
              <a:defRPr/>
            </a:lvl3pPr>
            <a:lvl4pPr marL="721446" indent="0">
              <a:buNone/>
              <a:defRPr/>
            </a:lvl4pPr>
            <a:lvl5pPr marL="961931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327372" y="5203044"/>
            <a:ext cx="9822747" cy="1224044"/>
          </a:xfrm>
        </p:spPr>
        <p:txBody>
          <a:bodyPr/>
          <a:lstStyle>
            <a:lvl1pPr marL="0" indent="0">
              <a:spcAft>
                <a:spcPts val="468"/>
              </a:spcAft>
              <a:buNone/>
              <a:defRPr sz="1400">
                <a:latin typeface="+mj-lt"/>
              </a:defRPr>
            </a:lvl1pPr>
            <a:lvl2pPr marL="240484" indent="0">
              <a:spcAft>
                <a:spcPts val="468"/>
              </a:spcAft>
              <a:buNone/>
              <a:defRPr sz="1600"/>
            </a:lvl2pPr>
            <a:lvl3pPr marL="480965" indent="0">
              <a:spcAft>
                <a:spcPts val="468"/>
              </a:spcAft>
              <a:buNone/>
              <a:defRPr sz="1600"/>
            </a:lvl3pPr>
            <a:lvl4pPr marL="721446" indent="0">
              <a:spcAft>
                <a:spcPts val="468"/>
              </a:spcAft>
              <a:buNone/>
              <a:defRPr sz="1600"/>
            </a:lvl4pPr>
            <a:lvl5pPr marL="961931" indent="0">
              <a:spcAft>
                <a:spcPts val="468"/>
              </a:spcAft>
              <a:buNone/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83486" y="409325"/>
            <a:ext cx="7365057" cy="9170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7378" y="1734397"/>
            <a:ext cx="9820077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7373" y="6835149"/>
            <a:ext cx="98200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73449" y="6835193"/>
            <a:ext cx="5728378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93873" y="6835149"/>
            <a:ext cx="654671" cy="40801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439A28-92C3-458A-B0BC-7B591D599BB6}" type="slidenum">
              <a:rPr lang="de-DE" altLang="x-none" smtClean="0"/>
              <a:pPr>
                <a:defRPr/>
              </a:pPr>
              <a:t>‹Nr.›</a:t>
            </a:fld>
            <a:endParaRPr lang="de-DE" altLang="x-none" dirty="0">
              <a:latin typeface="+mn-lt"/>
            </a:endParaRPr>
          </a:p>
        </p:txBody>
      </p:sp>
      <p:grpSp>
        <p:nvGrpSpPr>
          <p:cNvPr id="7" name="Gruppieren 29"/>
          <p:cNvGrpSpPr>
            <a:grpSpLocks noChangeAspect="1"/>
          </p:cNvGrpSpPr>
          <p:nvPr/>
        </p:nvGrpSpPr>
        <p:grpSpPr>
          <a:xfrm>
            <a:off x="327374" y="408302"/>
            <a:ext cx="1916870" cy="918033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326587" y="6835146"/>
            <a:ext cx="982274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-7275" y="7287554"/>
            <a:ext cx="10483188" cy="86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05" tIns="50904" rIns="101805" bIns="50904"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  <p:sldLayoutId id="2147483900" r:id="rId19"/>
  </p:sldLayoutIdLst>
  <p:hf hdr="0"/>
  <p:txStyles>
    <p:titleStyle>
      <a:lvl1pPr algn="l" defTabSz="1018044" rtl="0" eaLnBrk="1" latinLnBrk="0" hangingPunct="1">
        <a:lnSpc>
          <a:spcPts val="2894"/>
        </a:lnSpc>
        <a:spcBef>
          <a:spcPts val="668"/>
        </a:spcBef>
        <a:buNone/>
        <a:defRPr sz="27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40484" indent="-240484" algn="l" defTabSz="1018044" rtl="0" eaLnBrk="1" latinLnBrk="0" hangingPunct="1">
        <a:spcBef>
          <a:spcPts val="668"/>
        </a:spcBef>
        <a:spcAft>
          <a:spcPts val="668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80965" indent="-240484" algn="l" defTabSz="1018044" rtl="0" eaLnBrk="1" latinLnBrk="0" hangingPunct="1">
        <a:spcBef>
          <a:spcPts val="668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721446" indent="-240484" algn="l" defTabSz="1018044" rtl="0" eaLnBrk="1" latinLnBrk="0" hangingPunct="1">
        <a:spcBef>
          <a:spcPts val="334"/>
        </a:spcBef>
        <a:spcAft>
          <a:spcPts val="334"/>
        </a:spcAft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961931" indent="-240484" algn="l" defTabSz="1018044" rtl="0" eaLnBrk="1" latinLnBrk="0" hangingPunct="1">
        <a:spcBef>
          <a:spcPts val="334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202414" indent="-240484" algn="l" defTabSz="1018044" rtl="0" eaLnBrk="1" latinLnBrk="0" hangingPunct="1">
        <a:spcBef>
          <a:spcPts val="0"/>
        </a:spcBef>
        <a:buFont typeface="Calibri" panose="020F0502020204030204" pitchFamily="34" charset="0"/>
        <a:buChar char="−"/>
        <a:defRPr sz="20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799620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641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662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685" indent="-254511" algn="l" defTabSz="10180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2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044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06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087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11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131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150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175" algn="l" defTabSz="101804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3902" y="2244652"/>
            <a:ext cx="5728378" cy="1223999"/>
          </a:xfrm>
        </p:spPr>
        <p:txBody>
          <a:bodyPr/>
          <a:lstStyle/>
          <a:p>
            <a:r>
              <a:rPr lang="en-US" dirty="0" err="1" smtClean="0"/>
              <a:t>Vorlesung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3902" y="4080742"/>
            <a:ext cx="5728378" cy="1325901"/>
          </a:xfrm>
        </p:spPr>
        <p:txBody>
          <a:bodyPr/>
          <a:lstStyle/>
          <a:p>
            <a:r>
              <a:rPr lang="en-US" sz="3000" dirty="0" err="1" smtClean="0"/>
              <a:t>Sommersemester</a:t>
            </a:r>
            <a:r>
              <a:rPr lang="en-US" sz="3000" dirty="0" smtClean="0"/>
              <a:t> </a:t>
            </a:r>
            <a:r>
              <a:rPr lang="en-US" sz="3000" dirty="0" smtClean="0"/>
              <a:t>2023</a:t>
            </a:r>
            <a:endParaRPr lang="en-US" sz="3000" dirty="0" smtClean="0"/>
          </a:p>
          <a:p>
            <a:r>
              <a:rPr lang="en-US" sz="3000" dirty="0" smtClean="0"/>
              <a:t>Mo. 14-16 </a:t>
            </a:r>
            <a:r>
              <a:rPr lang="en-US" sz="3000" dirty="0" err="1" smtClean="0"/>
              <a:t>Uhr</a:t>
            </a:r>
            <a:endParaRPr lang="de-DE" sz="3000" dirty="0"/>
          </a:p>
        </p:txBody>
      </p:sp>
    </p:spTree>
    <p:extLst>
      <p:ext uri="{BB962C8B-B14F-4D97-AF65-F5344CB8AC3E}">
        <p14:creationId xmlns="" xmlns:p14="http://schemas.microsoft.com/office/powerpoint/2010/main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Mailserver-Einstellungen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neben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DNS-</a:t>
            </a:r>
            <a:r>
              <a:rPr lang="en-US" dirty="0" err="1" smtClean="0"/>
              <a:t>Eintrag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!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Beim Sender muss die Prüfung aktiviert werden (am Beispiel </a:t>
            </a:r>
            <a:r>
              <a:rPr lang="de-DE" dirty="0" err="1" smtClean="0"/>
              <a:t>Postfix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Installation des SPF-</a:t>
            </a:r>
            <a:r>
              <a:rPr lang="de-DE" dirty="0" err="1" smtClean="0"/>
              <a:t>Policy</a:t>
            </a:r>
            <a:r>
              <a:rPr lang="de-DE" dirty="0" smtClean="0"/>
              <a:t>-Dienstes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Konfiguration des Dienstes (in der master.cf)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err="1" smtClean="0"/>
              <a:t>policy</a:t>
            </a:r>
            <a:r>
              <a:rPr lang="de-DE" dirty="0" smtClean="0"/>
              <a:t>  </a:t>
            </a:r>
            <a:r>
              <a:rPr lang="de-DE" dirty="0" err="1" smtClean="0"/>
              <a:t>unix</a:t>
            </a:r>
            <a:r>
              <a:rPr lang="de-DE" dirty="0" smtClean="0"/>
              <a:t>  -       n       </a:t>
            </a:r>
            <a:r>
              <a:rPr lang="de-DE" dirty="0" err="1" smtClean="0"/>
              <a:t>n</a:t>
            </a:r>
            <a:r>
              <a:rPr lang="de-DE" dirty="0" smtClean="0"/>
              <a:t>       -       -       </a:t>
            </a:r>
            <a:r>
              <a:rPr lang="de-DE" dirty="0" err="1" smtClean="0"/>
              <a:t>spawn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=</a:t>
            </a:r>
            <a:r>
              <a:rPr lang="de-DE" dirty="0" err="1" smtClean="0"/>
              <a:t>nobody</a:t>
            </a:r>
            <a:r>
              <a:rPr lang="de-DE" dirty="0" smtClean="0"/>
              <a:t> </a:t>
            </a:r>
            <a:r>
              <a:rPr lang="de-DE" dirty="0" err="1" smtClean="0"/>
              <a:t>argv</a:t>
            </a:r>
            <a:r>
              <a:rPr lang="de-DE" dirty="0" smtClean="0"/>
              <a:t>=/</a:t>
            </a:r>
            <a:r>
              <a:rPr lang="de-DE" dirty="0" err="1" smtClean="0"/>
              <a:t>usr</a:t>
            </a:r>
            <a:r>
              <a:rPr lang="de-DE" dirty="0" smtClean="0"/>
              <a:t>/bin/perl /</a:t>
            </a:r>
            <a:r>
              <a:rPr lang="de-DE" dirty="0" err="1" smtClean="0"/>
              <a:t>usr</a:t>
            </a:r>
            <a:r>
              <a:rPr lang="de-DE" dirty="0" smtClean="0"/>
              <a:t>/lib64/</a:t>
            </a:r>
            <a:r>
              <a:rPr lang="de-DE" dirty="0" err="1" smtClean="0"/>
              <a:t>postfix</a:t>
            </a:r>
            <a:r>
              <a:rPr lang="de-DE" dirty="0" smtClean="0"/>
              <a:t>/</a:t>
            </a:r>
            <a:r>
              <a:rPr lang="de-DE" dirty="0" err="1" smtClean="0"/>
              <a:t>policyd</a:t>
            </a:r>
            <a:r>
              <a:rPr lang="de-DE" dirty="0" smtClean="0"/>
              <a:t>-</a:t>
            </a:r>
            <a:r>
              <a:rPr lang="de-DE" dirty="0" err="1" smtClean="0"/>
              <a:t>spf</a:t>
            </a:r>
            <a:r>
              <a:rPr lang="de-DE" dirty="0" smtClean="0"/>
              <a:t>-perl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Aktivieren der Prüfung (in der main.cf)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err="1" smtClean="0"/>
              <a:t>smtpd_recipient_restrictions</a:t>
            </a:r>
            <a:r>
              <a:rPr lang="de-DE" dirty="0" smtClean="0"/>
              <a:t> = […] </a:t>
            </a:r>
            <a:r>
              <a:rPr lang="de-DE" dirty="0" err="1" smtClean="0"/>
              <a:t>reject_unauth_destination</a:t>
            </a:r>
            <a:r>
              <a:rPr lang="de-DE" dirty="0" smtClean="0"/>
              <a:t>, […], </a:t>
            </a:r>
            <a:r>
              <a:rPr lang="de-DE" dirty="0" err="1" smtClean="0"/>
              <a:t>check_policy_service</a:t>
            </a:r>
            <a:r>
              <a:rPr lang="de-DE" dirty="0" smtClean="0"/>
              <a:t> </a:t>
            </a:r>
            <a:r>
              <a:rPr lang="de-DE" dirty="0" err="1" smtClean="0"/>
              <a:t>unix:private</a:t>
            </a:r>
            <a:r>
              <a:rPr lang="de-DE" dirty="0" smtClean="0"/>
              <a:t>/</a:t>
            </a:r>
            <a:r>
              <a:rPr lang="de-DE" dirty="0" err="1" smtClean="0"/>
              <a:t>policy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10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11</a:t>
            </a:fld>
            <a:endParaRPr lang="de-DE" altLang="x-none" dirty="0">
              <a:latin typeface="+mn-lt"/>
            </a:endParaRPr>
          </a:p>
        </p:txBody>
      </p:sp>
      <p:pic>
        <p:nvPicPr>
          <p:cNvPr id="53251" name="Picture 3" descr="W:\spf-re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73" y="2160513"/>
            <a:ext cx="9761710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Signatur</a:t>
            </a:r>
            <a:r>
              <a:rPr lang="en-US" dirty="0" smtClean="0"/>
              <a:t> </a:t>
            </a:r>
            <a:r>
              <a:rPr lang="en-US" dirty="0" err="1" smtClean="0"/>
              <a:t>basierend</a:t>
            </a:r>
            <a:r>
              <a:rPr lang="en-US" dirty="0" smtClean="0"/>
              <a:t> auf Public Key </a:t>
            </a:r>
            <a:r>
              <a:rPr lang="en-US" dirty="0" err="1" smtClean="0"/>
              <a:t>Kryptographie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DomainKeys</a:t>
            </a:r>
            <a:r>
              <a:rPr lang="en-US" dirty="0" smtClean="0"/>
              <a:t> (DK – RFC 4870)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Februar</a:t>
            </a:r>
            <a:r>
              <a:rPr lang="en-US" dirty="0" smtClean="0"/>
              <a:t> 2007 von Yahoo </a:t>
            </a:r>
            <a:r>
              <a:rPr lang="en-US" dirty="0" err="1" smtClean="0"/>
              <a:t>veröffentlicht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Mit</a:t>
            </a:r>
            <a:r>
              <a:rPr lang="en-US" dirty="0" smtClean="0"/>
              <a:t> Identified Internet Mail </a:t>
            </a:r>
            <a:r>
              <a:rPr lang="en-US" dirty="0" err="1" smtClean="0"/>
              <a:t>kombiniert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DKIM (RFC 4871 von Mai 2007)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erlaubt</a:t>
            </a:r>
            <a:r>
              <a:rPr lang="en-US" dirty="0" smtClean="0"/>
              <a:t> die Authentifikation des </a:t>
            </a:r>
            <a:r>
              <a:rPr lang="en-US" dirty="0" err="1" smtClean="0"/>
              <a:t>Absenders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Verhindert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SPF </a:t>
            </a:r>
            <a:r>
              <a:rPr lang="en-US" dirty="0" err="1" smtClean="0"/>
              <a:t>nicht</a:t>
            </a:r>
            <a:r>
              <a:rPr lang="en-US" dirty="0" smtClean="0"/>
              <a:t> SPAM – </a:t>
            </a:r>
            <a:r>
              <a:rPr lang="en-US" dirty="0" err="1" smtClean="0"/>
              <a:t>aber</a:t>
            </a:r>
            <a:r>
              <a:rPr lang="en-US" dirty="0" smtClean="0"/>
              <a:t> die </a:t>
            </a:r>
            <a:r>
              <a:rPr lang="en-US" dirty="0" err="1" smtClean="0"/>
              <a:t>Fälschung</a:t>
            </a:r>
            <a:r>
              <a:rPr lang="en-US" dirty="0" smtClean="0"/>
              <a:t> des </a:t>
            </a:r>
            <a:r>
              <a:rPr lang="en-US" dirty="0" err="1" smtClean="0"/>
              <a:t>Absenders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generiert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asymmetrisches</a:t>
            </a:r>
            <a:r>
              <a:rPr lang="en-US" dirty="0" smtClean="0"/>
              <a:t> </a:t>
            </a:r>
            <a:r>
              <a:rPr lang="en-US" dirty="0" err="1" smtClean="0"/>
              <a:t>Schlüsselpaar</a:t>
            </a:r>
            <a:r>
              <a:rPr lang="en-US" dirty="0" smtClean="0"/>
              <a:t>,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hinterlegt</a:t>
            </a:r>
            <a:r>
              <a:rPr lang="en-US" dirty="0" smtClean="0"/>
              <a:t> den </a:t>
            </a:r>
            <a:r>
              <a:rPr lang="en-US" dirty="0" err="1" smtClean="0"/>
              <a:t>öffentlichen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DNS,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signiert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E-Mail-Headers, den Body und die </a:t>
            </a:r>
            <a:r>
              <a:rPr lang="en-US" dirty="0" err="1" smtClean="0"/>
              <a:t>gesamte</a:t>
            </a:r>
            <a:r>
              <a:rPr lang="en-US" dirty="0" smtClean="0"/>
              <a:t> E-Mail.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Empfänger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fragt</a:t>
            </a:r>
            <a:r>
              <a:rPr lang="en-US" dirty="0" smtClean="0"/>
              <a:t> den </a:t>
            </a:r>
            <a:r>
              <a:rPr lang="en-US" dirty="0" err="1" smtClean="0"/>
              <a:t>entsprechenden</a:t>
            </a:r>
            <a:r>
              <a:rPr lang="en-US" dirty="0" smtClean="0"/>
              <a:t> </a:t>
            </a:r>
            <a:r>
              <a:rPr lang="en-US" dirty="0" err="1" smtClean="0"/>
              <a:t>Schlüssel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DNS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überprüft</a:t>
            </a:r>
            <a:r>
              <a:rPr lang="en-US" dirty="0" smtClean="0"/>
              <a:t> die </a:t>
            </a:r>
            <a:r>
              <a:rPr lang="en-US" dirty="0" err="1" smtClean="0"/>
              <a:t>vorliegende</a:t>
            </a:r>
            <a:r>
              <a:rPr lang="en-US" dirty="0" smtClean="0"/>
              <a:t> E-Mail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12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13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4" name="Picture 2" descr="https://dmarcian.com/wp-content/uploads/2021/02/HowDKIMWorks_nobkgrnd-2048x10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108" y="2143401"/>
            <a:ext cx="8715078" cy="4481237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14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W:\dkim-signa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287" y="1683239"/>
            <a:ext cx="9690521" cy="3312368"/>
          </a:xfrm>
          <a:prstGeom prst="rect">
            <a:avLst/>
          </a:prstGeom>
          <a:noFill/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4765229" cy="469216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Tags in </a:t>
            </a:r>
            <a:r>
              <a:rPr lang="en-US" dirty="0" err="1" smtClean="0"/>
              <a:t>Signaturen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</a:t>
            </a:r>
            <a:r>
              <a:rPr lang="en-US" dirty="0" smtClean="0"/>
              <a:t> (required), version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</a:t>
            </a:r>
            <a:r>
              <a:rPr lang="en-US" dirty="0" smtClean="0"/>
              <a:t> (required), signing algorithm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</a:t>
            </a:r>
            <a:r>
              <a:rPr lang="en-US" dirty="0" smtClean="0"/>
              <a:t> (required), Signing Domain Identifier (SDID)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</a:t>
            </a:r>
            <a:r>
              <a:rPr lang="en-US" dirty="0" smtClean="0"/>
              <a:t> (required), selector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</a:t>
            </a:r>
            <a:r>
              <a:rPr lang="en-US" dirty="0" smtClean="0"/>
              <a:t> (optional), canonicalization algorithm(s) for header and body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q</a:t>
            </a:r>
            <a:r>
              <a:rPr lang="en-US" dirty="0" smtClean="0"/>
              <a:t> (optional), default query method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/>
              <a:t>i</a:t>
            </a:r>
            <a:r>
              <a:rPr lang="en-US" dirty="0" smtClean="0"/>
              <a:t> (optional), Agent or User Identifier (AUID)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15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5237163" y="1728465"/>
            <a:ext cx="4912451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40484" indent="-240484" defTabSz="1018044" fontAlgn="auto">
              <a:spcBef>
                <a:spcPts val="668"/>
              </a:spcBef>
              <a:spcAft>
                <a:spcPts val="668"/>
              </a:spcAft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t (recommended), signature timestamp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solidFill>
                  <a:schemeClr val="accent2"/>
                </a:solidFill>
                <a:latin typeface="+mj-lt"/>
              </a:rPr>
              <a:t>x (recommended), expire time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(optional), body length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(required), header fields - list of those that have been signed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(optional), header fields - copy of selected header fields and values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(required), body hash</a:t>
            </a: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(required), signature of headers and body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Vorbereitungen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des </a:t>
            </a:r>
            <a:r>
              <a:rPr lang="en-US" dirty="0" err="1" smtClean="0"/>
              <a:t>Schlüsselpaars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opendkim-genkey</a:t>
            </a:r>
            <a:r>
              <a:rPr lang="en-US" dirty="0" smtClean="0"/>
              <a:t> -b 2048 -d uni-bonn.de -D ./</a:t>
            </a:r>
            <a:r>
              <a:rPr lang="en-US" dirty="0" err="1" smtClean="0"/>
              <a:t>opendkim</a:t>
            </a:r>
            <a:r>
              <a:rPr lang="en-US" dirty="0" smtClean="0"/>
              <a:t> -s default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-b </a:t>
            </a:r>
            <a:r>
              <a:rPr lang="en-US" dirty="0" err="1" smtClean="0"/>
              <a:t>Anzahl</a:t>
            </a:r>
            <a:r>
              <a:rPr lang="en-US" dirty="0" smtClean="0"/>
              <a:t> Bits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domain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</a:t>
            </a:r>
            <a:r>
              <a:rPr lang="en-US" dirty="0" err="1" smtClean="0"/>
              <a:t>Verzeichnis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-s Selector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, &lt;Selector&gt;.private</a:t>
            </a:r>
            <a:br>
              <a:rPr lang="en-US" dirty="0" smtClean="0"/>
            </a:br>
            <a:r>
              <a:rPr lang="en-US" dirty="0" smtClean="0"/>
              <a:t>und &lt;Selector&gt;.txt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16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5" name="Picture 1" descr="W:\dkim-pke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2012" y="3240633"/>
            <a:ext cx="4190362" cy="2232248"/>
          </a:xfrm>
          <a:prstGeom prst="rect">
            <a:avLst/>
          </a:prstGeom>
          <a:noFill/>
        </p:spPr>
      </p:pic>
      <p:pic>
        <p:nvPicPr>
          <p:cNvPr id="21506" name="Picture 2" descr="W:\dkim-pubke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186" y="5688905"/>
            <a:ext cx="9308632" cy="792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Vorbereitungen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Erstellen</a:t>
            </a:r>
            <a:r>
              <a:rPr lang="en-US" dirty="0" smtClean="0"/>
              <a:t> des </a:t>
            </a:r>
            <a:r>
              <a:rPr lang="en-US" dirty="0" err="1" smtClean="0"/>
              <a:t>Schlüsselpaars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opendkim-genkey</a:t>
            </a:r>
            <a:r>
              <a:rPr lang="en-US" dirty="0" smtClean="0"/>
              <a:t> -b 2048 -d uni-bonn.de -D ./</a:t>
            </a:r>
            <a:r>
              <a:rPr lang="en-US" dirty="0" err="1" smtClean="0"/>
              <a:t>opendkim</a:t>
            </a:r>
            <a:r>
              <a:rPr lang="en-US" dirty="0" smtClean="0"/>
              <a:t> -s default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-b </a:t>
            </a:r>
            <a:r>
              <a:rPr lang="en-US" dirty="0" err="1" smtClean="0"/>
              <a:t>Anzahl</a:t>
            </a:r>
            <a:r>
              <a:rPr lang="en-US" dirty="0" smtClean="0"/>
              <a:t> Bits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domain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-D </a:t>
            </a:r>
            <a:r>
              <a:rPr lang="en-US" dirty="0" err="1" smtClean="0"/>
              <a:t>Verzeichnis</a:t>
            </a:r>
            <a:endParaRPr lang="en-US" dirty="0" smtClean="0"/>
          </a:p>
          <a:p>
            <a:pPr lvl="3">
              <a:buFont typeface="Wingdings" pitchFamily="2" charset="2"/>
              <a:buChar char="§"/>
            </a:pPr>
            <a:r>
              <a:rPr lang="en-US" dirty="0" smtClean="0"/>
              <a:t>-s Selector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erstellt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, &lt;Selector&gt;.private</a:t>
            </a:r>
            <a:br>
              <a:rPr lang="en-US" dirty="0" smtClean="0"/>
            </a:br>
            <a:r>
              <a:rPr lang="en-US" dirty="0" smtClean="0"/>
              <a:t>und &lt;Selector&gt;.txt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Hinterlegen</a:t>
            </a:r>
            <a:r>
              <a:rPr lang="en-US" dirty="0" smtClean="0"/>
              <a:t> des Public Keys </a:t>
            </a:r>
            <a:r>
              <a:rPr lang="en-US" dirty="0" err="1" smtClean="0"/>
              <a:t>im</a:t>
            </a:r>
            <a:r>
              <a:rPr lang="en-US" dirty="0" smtClean="0"/>
              <a:t> DNS </a:t>
            </a:r>
            <a:r>
              <a:rPr lang="en-US" dirty="0" err="1" smtClean="0"/>
              <a:t>unter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&lt;Selector&gt;._</a:t>
            </a:r>
            <a:r>
              <a:rPr lang="en-US" dirty="0" err="1" smtClean="0"/>
              <a:t>domainkey.uni-bonn.de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Konfigurieren</a:t>
            </a:r>
            <a:r>
              <a:rPr lang="en-US" dirty="0" smtClean="0"/>
              <a:t> von </a:t>
            </a:r>
            <a:r>
              <a:rPr lang="en-US" dirty="0" err="1" smtClean="0"/>
              <a:t>OpenDKIM</a:t>
            </a:r>
            <a:r>
              <a:rPr lang="en-US" dirty="0" smtClean="0"/>
              <a:t> und des </a:t>
            </a:r>
            <a:r>
              <a:rPr lang="en-US" dirty="0" err="1" smtClean="0"/>
              <a:t>Mailservers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17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Konfiguration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OpenDKIM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KeyTable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Domains </a:t>
            </a:r>
            <a:r>
              <a:rPr lang="en-US" dirty="0" err="1" smtClean="0"/>
              <a:t>mit</a:t>
            </a:r>
            <a:r>
              <a:rPr lang="en-US" dirty="0" smtClean="0"/>
              <a:t> %-</a:t>
            </a:r>
            <a:r>
              <a:rPr lang="en-US" dirty="0" err="1" smtClean="0"/>
              <a:t>Platzhalter</a:t>
            </a:r>
            <a:r>
              <a:rPr lang="en-US" dirty="0" smtClean="0"/>
              <a:t>)</a:t>
            </a:r>
          </a:p>
          <a:p>
            <a:pPr lvl="3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&lt;Selector&gt;._</a:t>
            </a:r>
            <a:r>
              <a:rPr lang="en-US" sz="1600" b="1" dirty="0" err="1" smtClean="0">
                <a:solidFill>
                  <a:srgbClr val="FF0000"/>
                </a:solidFill>
              </a:rPr>
              <a:t>domainkey</a:t>
            </a:r>
            <a:r>
              <a:rPr lang="en-US" sz="1600" b="1" dirty="0" smtClean="0">
                <a:solidFill>
                  <a:srgbClr val="FF0000"/>
                </a:solidFill>
              </a:rPr>
              <a:t>.%</a:t>
            </a:r>
            <a:r>
              <a:rPr lang="en-US" sz="1600" dirty="0" smtClean="0"/>
              <a:t> %:&lt;Selector&gt;:/etc/</a:t>
            </a:r>
            <a:r>
              <a:rPr lang="en-US" sz="1600" dirty="0" err="1" smtClean="0"/>
              <a:t>opendkim</a:t>
            </a:r>
            <a:r>
              <a:rPr lang="en-US" sz="1600" dirty="0" smtClean="0"/>
              <a:t>/keys/%/&lt;Selector&gt;.private</a:t>
            </a:r>
          </a:p>
          <a:p>
            <a:pPr lvl="3">
              <a:buNone/>
            </a:pPr>
            <a:r>
              <a:rPr lang="en-US" sz="1600" b="1" dirty="0" err="1" smtClean="0">
                <a:solidFill>
                  <a:srgbClr val="00B050"/>
                </a:solidFill>
              </a:rPr>
              <a:t>default._domainkey.uni-bonn.de</a:t>
            </a:r>
            <a:r>
              <a:rPr lang="en-US" sz="1600" b="1" dirty="0" smtClean="0"/>
              <a:t> </a:t>
            </a:r>
            <a:r>
              <a:rPr lang="en-US" sz="1600" dirty="0" err="1" smtClean="0"/>
              <a:t>uni-bonn.de:default</a:t>
            </a:r>
            <a:r>
              <a:rPr lang="en-US" sz="1600" dirty="0" smtClean="0"/>
              <a:t>:/etc/</a:t>
            </a:r>
            <a:r>
              <a:rPr lang="en-US" sz="1600" dirty="0" err="1" smtClean="0"/>
              <a:t>opendkim</a:t>
            </a:r>
            <a:r>
              <a:rPr lang="en-US" sz="1600" dirty="0" smtClean="0"/>
              <a:t>/keys/%/</a:t>
            </a:r>
            <a:r>
              <a:rPr lang="en-US" sz="1600" dirty="0" err="1" smtClean="0"/>
              <a:t>default.private</a:t>
            </a:r>
            <a:endParaRPr lang="en-US" sz="1600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SigningTable</a:t>
            </a:r>
            <a:endParaRPr lang="en-US" dirty="0" smtClean="0"/>
          </a:p>
          <a:p>
            <a:pPr lvl="2">
              <a:buNone/>
            </a:pPr>
            <a:r>
              <a:rPr lang="en-US" sz="1600" dirty="0" smtClean="0"/>
              <a:t>	* </a:t>
            </a:r>
            <a:r>
              <a:rPr lang="en-US" sz="1600" b="1" dirty="0" smtClean="0">
                <a:solidFill>
                  <a:srgbClr val="FF0000"/>
                </a:solidFill>
              </a:rPr>
              <a:t>&lt;Selector&gt;._</a:t>
            </a:r>
            <a:r>
              <a:rPr lang="en-US" sz="1600" b="1" dirty="0" err="1" smtClean="0">
                <a:solidFill>
                  <a:srgbClr val="FF0000"/>
                </a:solidFill>
              </a:rPr>
              <a:t>domainkey</a:t>
            </a:r>
            <a:r>
              <a:rPr lang="en-US" sz="1600" b="1" dirty="0" smtClean="0">
                <a:solidFill>
                  <a:srgbClr val="FF0000"/>
                </a:solidFill>
              </a:rPr>
              <a:t>.%</a:t>
            </a:r>
          </a:p>
          <a:p>
            <a:pPr lvl="2">
              <a:buNone/>
            </a:pPr>
            <a:r>
              <a:rPr lang="en-US" sz="1600" dirty="0" smtClean="0"/>
              <a:t>	matthias.wuebbeling@uni-bonn.de </a:t>
            </a:r>
            <a:r>
              <a:rPr lang="en-US" sz="1600" b="1" dirty="0" err="1" smtClean="0">
                <a:solidFill>
                  <a:srgbClr val="00B050"/>
                </a:solidFill>
              </a:rPr>
              <a:t>default._domainkey.uni-bonn.de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Postfix</a:t>
            </a:r>
          </a:p>
          <a:p>
            <a:pPr lvl="2">
              <a:buNone/>
            </a:pPr>
            <a:r>
              <a:rPr lang="de-DE" dirty="0" smtClean="0"/>
              <a:t>	</a:t>
            </a:r>
            <a:r>
              <a:rPr lang="de-DE" sz="1600" dirty="0" smtClean="0"/>
              <a:t># </a:t>
            </a:r>
            <a:r>
              <a:rPr lang="de-DE" sz="1600" dirty="0" err="1" smtClean="0"/>
              <a:t>OpenDKIM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milter_default_action</a:t>
            </a:r>
            <a:r>
              <a:rPr lang="de-DE" sz="1600" dirty="0" smtClean="0"/>
              <a:t> = </a:t>
            </a:r>
            <a:r>
              <a:rPr lang="de-DE" sz="1600" dirty="0" err="1" smtClean="0"/>
              <a:t>accept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milter_protocol</a:t>
            </a:r>
            <a:r>
              <a:rPr lang="de-DE" sz="1600" dirty="0" smtClean="0"/>
              <a:t> = 2</a:t>
            </a:r>
            <a:br>
              <a:rPr lang="de-DE" sz="1600" dirty="0" smtClean="0"/>
            </a:br>
            <a:r>
              <a:rPr lang="de-DE" sz="1600" dirty="0" err="1" smtClean="0"/>
              <a:t>smtpd_milters</a:t>
            </a:r>
            <a:r>
              <a:rPr lang="de-DE" sz="1600" dirty="0" smtClean="0"/>
              <a:t> = inet:localhost:8891</a:t>
            </a:r>
            <a:br>
              <a:rPr lang="de-DE" sz="1600" dirty="0" smtClean="0"/>
            </a:br>
            <a:r>
              <a:rPr lang="de-DE" sz="1600" dirty="0" err="1" smtClean="0"/>
              <a:t>non_smtpd_milters</a:t>
            </a:r>
            <a:r>
              <a:rPr lang="de-DE" sz="1600" dirty="0" smtClean="0"/>
              <a:t> = inet:localhost:8891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18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478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Domain-based Message Authentication, Reporting and Conformance (DMARC)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DMARC </a:t>
            </a:r>
            <a:r>
              <a:rPr lang="en-US" dirty="0" err="1" smtClean="0"/>
              <a:t>bringt</a:t>
            </a:r>
            <a:r>
              <a:rPr lang="en-US" dirty="0" smtClean="0"/>
              <a:t> nun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allem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Policy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SPF und DKIM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Ereignisse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Hinweis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auf den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Schutz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von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Absender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Inhalten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den Sender!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Eher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nicht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SPAM-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Schutz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Phishing-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Schutz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DMARC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basiert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SPF und DKIM auf DNS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TXT-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Eintrag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Subdomain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dmarc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sich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E-Mail-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Empfänger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verhalten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?”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19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1" name="Picture 1" descr="W:\dmar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601" y="5022204"/>
            <a:ext cx="9360000" cy="666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Kapitel 9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DMARC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 Juli 2023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27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Domain-based Message Authentication, Reporting and Conformance (DMARC)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DMARC-</a:t>
            </a:r>
            <a:r>
              <a:rPr lang="en-US" dirty="0" err="1" smtClean="0"/>
              <a:t>Eintrag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 (required)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pct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%-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Anteil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geprüfter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Fehlerberichtsoption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Empfänger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forensischer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Berichte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Empfänger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aggregierter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rf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 des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Berichts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20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237163" y="1728465"/>
            <a:ext cx="4909212" cy="49872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Berichtsintervall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0965" lvl="1" indent="-240484" defTabSz="1018044" fontAlgn="auto">
              <a:spcBef>
                <a:spcPts val="668"/>
              </a:spcBef>
              <a:spcAft>
                <a:spcPts val="334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(required)</a:t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quarantine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&gt;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Handlung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Mails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Hauptdomain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0965" lvl="1" indent="-240484" defTabSz="1018044" fontAlgn="auto">
              <a:spcBef>
                <a:spcPts val="668"/>
              </a:spcBef>
              <a:spcAft>
                <a:spcPts val="334"/>
              </a:spcAft>
              <a:buFont typeface="Wingdings" panose="05000000000000000000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 (optional)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quarantine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"</a:t>
            </a:r>
            <a:r>
              <a:rPr lang="de-DE" sz="16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</a:t>
            </a:r>
            <a:r>
              <a:rPr lang="de-DE" sz="16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Handlung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Subdomain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Adkim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Abgleichmodus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DKIM</a:t>
            </a: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Aspf</a:t>
            </a:r>
            <a: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(optional)</a:t>
            </a:r>
            <a:br>
              <a:rPr lang="en-US" sz="20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Abgleichmodus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für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SPF</a:t>
            </a: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Domain-based Message Authentication, Reporting and Conformance (DMARC)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8711" y="1734918"/>
            <a:ext cx="9820077" cy="49872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DMARC – </a:t>
            </a:r>
            <a:r>
              <a:rPr lang="en-US" dirty="0" err="1" smtClean="0"/>
              <a:t>Schöne</a:t>
            </a:r>
            <a:r>
              <a:rPr lang="en-US" dirty="0" smtClean="0"/>
              <a:t> </a:t>
            </a:r>
            <a:r>
              <a:rPr lang="en-US" dirty="0" err="1" smtClean="0"/>
              <a:t>heile</a:t>
            </a:r>
            <a:r>
              <a:rPr lang="en-US" dirty="0" smtClean="0"/>
              <a:t> Welt?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</a:t>
            </a:r>
            <a:r>
              <a:rPr lang="en-US" dirty="0" smtClean="0"/>
              <a:t>! Sender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entscheiden</a:t>
            </a:r>
            <a:r>
              <a:rPr lang="en-US" dirty="0" smtClean="0"/>
              <a:t>, </a:t>
            </a:r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r>
              <a:rPr lang="en-US" dirty="0" smtClean="0"/>
              <a:t> E-Mails </a:t>
            </a:r>
            <a:r>
              <a:rPr lang="en-US" dirty="0" err="1" smtClean="0"/>
              <a:t>senden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r>
              <a:rPr lang="en-US" dirty="0" smtClean="0"/>
              <a:t> und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E-Mails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Absender</a:t>
            </a:r>
            <a:r>
              <a:rPr lang="en-US" dirty="0" smtClean="0"/>
              <a:t> </a:t>
            </a:r>
            <a:r>
              <a:rPr lang="en-US" dirty="0" err="1" smtClean="0"/>
              <a:t>signieren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</a:t>
            </a:r>
            <a:r>
              <a:rPr lang="en-US" dirty="0" err="1" smtClean="0"/>
              <a:t>Empfänger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Empfang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E-Mails </a:t>
            </a:r>
            <a:r>
              <a:rPr lang="en-US" dirty="0" err="1" smtClean="0"/>
              <a:t>prüfen</a:t>
            </a:r>
            <a:r>
              <a:rPr lang="en-US" dirty="0" smtClean="0"/>
              <a:t>! Hat </a:t>
            </a:r>
            <a:r>
              <a:rPr lang="en-US" dirty="0" err="1" smtClean="0"/>
              <a:t>ein</a:t>
            </a:r>
            <a:r>
              <a:rPr lang="en-US" dirty="0" smtClean="0"/>
              <a:t> Admin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Prüfung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aktiviert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Schutz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</a:t>
            </a:r>
            <a:r>
              <a:rPr lang="en-US" dirty="0" smtClean="0"/>
              <a:t>! </a:t>
            </a:r>
            <a:r>
              <a:rPr lang="en-US" dirty="0" err="1" smtClean="0"/>
              <a:t>Alle</a:t>
            </a:r>
            <a:r>
              <a:rPr lang="en-US" dirty="0" smtClean="0"/>
              <a:t> “</a:t>
            </a:r>
            <a:r>
              <a:rPr lang="en-US" dirty="0" err="1" smtClean="0"/>
              <a:t>großen</a:t>
            </a:r>
            <a:r>
              <a:rPr lang="en-US" dirty="0" smtClean="0"/>
              <a:t>” </a:t>
            </a:r>
            <a:r>
              <a:rPr lang="en-US" dirty="0" err="1" smtClean="0"/>
              <a:t>Mailprovider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r>
              <a:rPr lang="en-US" dirty="0" smtClean="0"/>
              <a:t> DMARC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zuverlässig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Unternehmen</a:t>
            </a:r>
            <a:r>
              <a:rPr lang="en-US" dirty="0" smtClean="0"/>
              <a:t>, </a:t>
            </a:r>
            <a:r>
              <a:rPr lang="en-US" dirty="0" err="1" smtClean="0"/>
              <a:t>Universitäten</a:t>
            </a:r>
            <a:r>
              <a:rPr lang="en-US" dirty="0" smtClean="0"/>
              <a:t>, </a:t>
            </a:r>
            <a:r>
              <a:rPr lang="en-US" dirty="0" err="1" smtClean="0"/>
              <a:t>Organisationen</a:t>
            </a:r>
            <a:r>
              <a:rPr lang="en-US" dirty="0" smtClean="0"/>
              <a:t>, </a:t>
            </a:r>
            <a:r>
              <a:rPr lang="en-US" dirty="0" err="1" smtClean="0"/>
              <a:t>Behörden</a:t>
            </a:r>
            <a:r>
              <a:rPr lang="en-US" dirty="0" smtClean="0"/>
              <a:t>) </a:t>
            </a:r>
            <a:r>
              <a:rPr lang="en-US" dirty="0" err="1" smtClean="0"/>
              <a:t>verwenden</a:t>
            </a:r>
            <a:r>
              <a:rPr lang="en-US" dirty="0" smtClean="0"/>
              <a:t> DMARC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richtig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</a:t>
            </a:r>
            <a:r>
              <a:rPr lang="en-US" dirty="0" err="1" smtClean="0"/>
              <a:t>Mailinglisten</a:t>
            </a:r>
            <a:r>
              <a:rPr lang="en-US" dirty="0" smtClean="0"/>
              <a:t> </a:t>
            </a:r>
            <a:r>
              <a:rPr lang="en-US" dirty="0" err="1" smtClean="0"/>
              <a:t>funktionieren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DMARC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gewohnt</a:t>
            </a: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musste</a:t>
            </a:r>
            <a:r>
              <a:rPr lang="en-US" dirty="0" smtClean="0"/>
              <a:t> </a:t>
            </a:r>
            <a:r>
              <a:rPr lang="en-US" dirty="0" err="1" smtClean="0"/>
              <a:t>gängige</a:t>
            </a:r>
            <a:r>
              <a:rPr lang="en-US" dirty="0" smtClean="0"/>
              <a:t> </a:t>
            </a:r>
            <a:r>
              <a:rPr lang="en-US" dirty="0" err="1" smtClean="0"/>
              <a:t>Mailinglisten</a:t>
            </a:r>
            <a:r>
              <a:rPr lang="en-US" dirty="0" smtClean="0"/>
              <a:t>-Software </a:t>
            </a:r>
            <a:r>
              <a:rPr lang="en-US" dirty="0" err="1" smtClean="0"/>
              <a:t>angepasst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Nein! SPF / DMARC / DKIM </a:t>
            </a:r>
            <a:r>
              <a:rPr lang="en-US" dirty="0" err="1" smtClean="0"/>
              <a:t>verhindern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SPAM!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21</a:t>
            </a:fld>
            <a:endParaRPr lang="de-DE" altLang="x-none" dirty="0">
              <a:latin typeface="+mn-lt"/>
            </a:endParaRPr>
          </a:p>
        </p:txBody>
      </p:sp>
      <p:pic>
        <p:nvPicPr>
          <p:cNvPr id="70659" name="Picture 3" hidden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388" y="4464769"/>
            <a:ext cx="85915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777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Vielen</a:t>
            </a:r>
            <a:r>
              <a:rPr lang="en-US" dirty="0" smtClean="0"/>
              <a:t> Dank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Aufmerksamkeit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Fragen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Vorlesung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Heute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letzte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Dienstag</a:t>
            </a:r>
            <a:r>
              <a:rPr lang="en-US" dirty="0" smtClean="0"/>
              <a:t>, </a:t>
            </a:r>
            <a:r>
              <a:rPr lang="en-US" dirty="0" smtClean="0"/>
              <a:t>11. </a:t>
            </a:r>
            <a:r>
              <a:rPr lang="en-US" dirty="0" err="1" smtClean="0"/>
              <a:t>Juli</a:t>
            </a:r>
            <a:r>
              <a:rPr lang="en-US" dirty="0" smtClean="0"/>
              <a:t> </a:t>
            </a:r>
            <a:r>
              <a:rPr lang="en-US" dirty="0" smtClean="0"/>
              <a:t>2023 </a:t>
            </a:r>
            <a:r>
              <a:rPr lang="en-US" dirty="0" smtClean="0"/>
              <a:t>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Übungszettels</a:t>
            </a:r>
            <a:r>
              <a:rPr lang="en-US" dirty="0" smtClean="0"/>
              <a:t> </a:t>
            </a:r>
            <a:r>
              <a:rPr lang="en-US" dirty="0" smtClean="0"/>
              <a:t>11 </a:t>
            </a:r>
            <a:r>
              <a:rPr lang="en-US" dirty="0" err="1" smtClean="0"/>
              <a:t>bis</a:t>
            </a:r>
            <a:r>
              <a:rPr lang="en-US" dirty="0" smtClean="0"/>
              <a:t> morgen – 16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1. </a:t>
            </a:r>
            <a:r>
              <a:rPr lang="en-US" dirty="0" err="1" smtClean="0"/>
              <a:t>Klausur</a:t>
            </a:r>
            <a:r>
              <a:rPr lang="en-US" dirty="0" smtClean="0"/>
              <a:t>: </a:t>
            </a:r>
            <a:r>
              <a:rPr lang="en-US" dirty="0" err="1" smtClean="0"/>
              <a:t>Freitag</a:t>
            </a:r>
            <a:r>
              <a:rPr lang="en-US" dirty="0" smtClean="0"/>
              <a:t>, </a:t>
            </a:r>
            <a:r>
              <a:rPr lang="en-US" dirty="0" smtClean="0"/>
              <a:t>14. </a:t>
            </a:r>
            <a:r>
              <a:rPr lang="en-US" dirty="0" err="1" smtClean="0"/>
              <a:t>Juli</a:t>
            </a:r>
            <a:r>
              <a:rPr lang="en-US" dirty="0" smtClean="0"/>
              <a:t> </a:t>
            </a:r>
            <a:r>
              <a:rPr lang="en-US" dirty="0" smtClean="0"/>
              <a:t>2023 </a:t>
            </a:r>
            <a:r>
              <a:rPr lang="en-US" dirty="0" smtClean="0"/>
              <a:t>– </a:t>
            </a:r>
            <a:r>
              <a:rPr lang="en-US" dirty="0" err="1" smtClean="0"/>
              <a:t>Zeitslot</a:t>
            </a:r>
            <a:r>
              <a:rPr lang="en-US" dirty="0" smtClean="0"/>
              <a:t> </a:t>
            </a:r>
            <a:r>
              <a:rPr lang="en-US" dirty="0" smtClean="0"/>
              <a:t>12:00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smtClean="0"/>
              <a:t>15:00 </a:t>
            </a:r>
            <a:r>
              <a:rPr lang="en-US" dirty="0" err="1" smtClean="0"/>
              <a:t>Uhr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Beginn</a:t>
            </a:r>
            <a:r>
              <a:rPr lang="en-US" dirty="0" smtClean="0"/>
              <a:t>: </a:t>
            </a:r>
            <a:r>
              <a:rPr lang="en-US" dirty="0" smtClean="0"/>
              <a:t>12 </a:t>
            </a:r>
            <a:r>
              <a:rPr lang="en-US" dirty="0" err="1" smtClean="0"/>
              <a:t>Uhr</a:t>
            </a:r>
            <a:r>
              <a:rPr lang="en-US" dirty="0" smtClean="0"/>
              <a:t>! </a:t>
            </a:r>
            <a:r>
              <a:rPr lang="en-US" dirty="0" err="1" smtClean="0"/>
              <a:t>Voraussichtlich</a:t>
            </a:r>
            <a:r>
              <a:rPr lang="en-US" smtClean="0"/>
              <a:t> Hauptgebäude</a:t>
            </a:r>
            <a:r>
              <a:rPr lang="en-US" dirty="0" smtClean="0"/>
              <a:t> HS X</a:t>
            </a: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10. Juli 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Erste Idee 2010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17 Unternehmen (Empfänger &amp; Sender)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u.a. Hotmail, AOL, </a:t>
            </a:r>
            <a:r>
              <a:rPr lang="de-DE" dirty="0" err="1" smtClean="0"/>
              <a:t>GMail</a:t>
            </a:r>
            <a:r>
              <a:rPr lang="de-DE" dirty="0" smtClean="0"/>
              <a:t>, Facebook, </a:t>
            </a:r>
            <a:r>
              <a:rPr lang="de-DE" dirty="0" err="1" smtClean="0"/>
              <a:t>LinkedIn</a:t>
            </a:r>
            <a:r>
              <a:rPr lang="de-DE" dirty="0" smtClean="0"/>
              <a:t>, </a:t>
            </a:r>
            <a:r>
              <a:rPr lang="de-DE" dirty="0" err="1" smtClean="0"/>
              <a:t>Paypal</a:t>
            </a:r>
            <a:endParaRPr lang="de-DE" dirty="0" smtClean="0"/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Ziel: Die Entwicklung eines Standards, um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Absendern zu ermöglichen, leicht Richtlinien für nicht authentifizierte E-Mails zu veröffentlichen, und</a:t>
            </a:r>
          </a:p>
          <a:p>
            <a:pPr lvl="3">
              <a:buFont typeface="Wingdings" pitchFamily="2" charset="2"/>
              <a:buChar char="§"/>
            </a:pPr>
            <a:r>
              <a:rPr lang="de-DE" dirty="0" smtClean="0"/>
              <a:t>Empfängern zu ermöglichen, den Absendern Authentifizierungsberichte zu erstellen, damit diese ihre eigene Infrastruktur überwachen und verbessern können.</a:t>
            </a:r>
          </a:p>
          <a:p>
            <a:pPr>
              <a:buNone/>
            </a:pPr>
            <a:r>
              <a:rPr lang="de-DE" dirty="0" smtClean="0"/>
              <a:t>Konzept basiert auf den im praktischen Umgang gemachten Erfahrungen mit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SPF (Sender </a:t>
            </a:r>
            <a:r>
              <a:rPr lang="de-DE" dirty="0" err="1" smtClean="0"/>
              <a:t>Policy</a:t>
            </a:r>
            <a:r>
              <a:rPr lang="de-DE" dirty="0" smtClean="0"/>
              <a:t> Framework)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DKIM (</a:t>
            </a:r>
            <a:r>
              <a:rPr lang="de-DE" dirty="0" err="1" smtClean="0"/>
              <a:t>DomainKeys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Mail)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3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Domain-based Message Authentication, Reporting, and Conformance (DMARC)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RFC 7489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veröffentlicht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März</a:t>
            </a:r>
            <a:r>
              <a:rPr lang="en-US" dirty="0" smtClean="0"/>
              <a:t> 2015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aktualisiert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RFC 8616 (Email Authentication for Internationalized Mail)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veröffentlich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Juni</a:t>
            </a:r>
            <a:r>
              <a:rPr lang="en-US" dirty="0" smtClean="0"/>
              <a:t> 2019 (IDNA / </a:t>
            </a:r>
            <a:r>
              <a:rPr lang="en-US" dirty="0" err="1" smtClean="0"/>
              <a:t>Punycode</a:t>
            </a:r>
            <a:r>
              <a:rPr lang="en-US" dirty="0" smtClean="0"/>
              <a:t> RFC von 2003 / 2010)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referenziert</a:t>
            </a:r>
            <a:r>
              <a:rPr lang="en-US" dirty="0" smtClean="0"/>
              <a:t> RFC 5322 (</a:t>
            </a:r>
            <a:r>
              <a:rPr lang="de-DE" dirty="0" smtClean="0"/>
              <a:t>Internet Message Format</a:t>
            </a:r>
            <a:r>
              <a:rPr lang="en-US" dirty="0" smtClean="0"/>
              <a:t>) – From-Header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veröffentlicht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Oktober</a:t>
            </a:r>
            <a:r>
              <a:rPr lang="en-US" dirty="0" smtClean="0"/>
              <a:t> 2008 (</a:t>
            </a:r>
            <a:r>
              <a:rPr lang="en-US" dirty="0" err="1" smtClean="0"/>
              <a:t>historisch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RFC 561 von September 1973)</a:t>
            </a:r>
          </a:p>
          <a:p>
            <a:pPr lvl="2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4</a:t>
            </a:fld>
            <a:endParaRPr lang="de-DE" altLang="x-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Policy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5</a:t>
            </a:fld>
            <a:endParaRPr lang="de-DE" altLang="x-none" dirty="0">
              <a:latin typeface="+mn-lt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de-DE" dirty="0" smtClean="0"/>
              <a:t>Idee: Hinterlegen von Sender-Informationen im DNS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Erstmals diskutiert 2000 – 2002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Kombination aus Reverse MX (RMX) und </a:t>
            </a:r>
            <a:r>
              <a:rPr lang="de-DE" dirty="0" err="1" smtClean="0"/>
              <a:t>Designated</a:t>
            </a:r>
            <a:r>
              <a:rPr lang="de-DE" dirty="0" smtClean="0"/>
              <a:t> Senders Protocol (DSP)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Ähnliche Ansätze zum authentifizieren von E-Mail-Sendern, insb. durch hinterlegte Informationen im DNS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Seit 2003 / 2004 in „größerer“ Runde diskutiert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2006 als RFC 4408 (experimentell) veröffentlicht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2014 in RFC 7208 als „Standard“ veröffentlich</a:t>
            </a:r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6</a:t>
            </a:fld>
            <a:endParaRPr lang="de-DE" altLang="x-none" dirty="0">
              <a:latin typeface="+mn-lt"/>
            </a:endParaRPr>
          </a:p>
        </p:txBody>
      </p:sp>
      <p:pic>
        <p:nvPicPr>
          <p:cNvPr id="2050" name="Picture 2" descr="https://www.spf-record.de/images/SP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009" y="1524316"/>
            <a:ext cx="9034442" cy="529768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668009" y="6606555"/>
            <a:ext cx="541308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16000" indent="-216000">
              <a:spcAft>
                <a:spcPts val="420"/>
              </a:spcAft>
            </a:pPr>
            <a:r>
              <a:rPr lang="de-DE" sz="1400" dirty="0" smtClean="0">
                <a:solidFill>
                  <a:schemeClr val="accent2"/>
                </a:solidFill>
              </a:rPr>
              <a:t>https://www.mailjet.de/wp-content/uploads/2014/12/SPF-Record.png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Policy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SPF-</a:t>
            </a:r>
            <a:r>
              <a:rPr lang="en-US" dirty="0" err="1" smtClean="0"/>
              <a:t>Einträge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uni-bonn.de. 29059 IN TXT</a:t>
            </a:r>
            <a:br>
              <a:rPr lang="de-DE" dirty="0" smtClean="0"/>
            </a:br>
            <a:r>
              <a:rPr lang="de-DE" dirty="0" smtClean="0"/>
              <a:t>"v=spf1 ip4:131.220.15.112 […] ip4:131.220.116.75 ?all"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Elemente (Tags):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v=spf1 (Version / </a:t>
            </a:r>
            <a:r>
              <a:rPr lang="de-DE" sz="1600" dirty="0" err="1" smtClean="0"/>
              <a:t>Prefix</a:t>
            </a:r>
            <a:r>
              <a:rPr lang="de-DE" sz="1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all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a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mx</a:t>
            </a:r>
            <a:endParaRPr lang="de-DE" sz="1600" dirty="0" smtClean="0"/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ip4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smtClean="0"/>
              <a:t>ip6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Include</a:t>
            </a:r>
            <a:endParaRPr lang="de-DE" sz="1600" dirty="0" smtClean="0"/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ptr</a:t>
            </a:r>
            <a:r>
              <a:rPr lang="de-DE" sz="1600" dirty="0" smtClean="0"/>
              <a:t> (</a:t>
            </a:r>
            <a:r>
              <a:rPr lang="de-DE" sz="1600" dirty="0" err="1" smtClean="0"/>
              <a:t>deprecated</a:t>
            </a:r>
            <a:r>
              <a:rPr lang="de-DE" sz="1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exists</a:t>
            </a:r>
            <a:endParaRPr lang="de-DE" sz="1600" dirty="0" smtClean="0"/>
          </a:p>
          <a:p>
            <a:pPr lvl="2">
              <a:buFont typeface="Wingdings" pitchFamily="2" charset="2"/>
              <a:buChar char="§"/>
            </a:pPr>
            <a:r>
              <a:rPr lang="de-DE" sz="1600" dirty="0" err="1" smtClean="0"/>
              <a:t>redirect</a:t>
            </a:r>
            <a:endParaRPr lang="de-DE" sz="1600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7</a:t>
            </a:fld>
            <a:endParaRPr lang="de-DE" altLang="x-none" dirty="0"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237163" y="1728465"/>
            <a:ext cx="4909212" cy="4692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tabLst/>
              <a:defRPr/>
            </a:pPr>
            <a:r>
              <a:rPr lang="de-DE" sz="2000" noProof="0" dirty="0" smtClean="0">
                <a:solidFill>
                  <a:schemeClr val="accent2"/>
                </a:solidFill>
                <a:latin typeface="+mj-lt"/>
              </a:rPr>
              <a:t/>
            </a:r>
            <a:br>
              <a:rPr lang="de-DE" sz="2000" noProof="0" dirty="0" smtClean="0">
                <a:solidFill>
                  <a:schemeClr val="accent2"/>
                </a:solidFill>
                <a:latin typeface="+mj-lt"/>
              </a:rPr>
            </a:br>
            <a:endParaRPr lang="de-DE" sz="2000" noProof="0" dirty="0" smtClean="0">
              <a:solidFill>
                <a:schemeClr val="accent2"/>
              </a:solidFill>
              <a:latin typeface="+mj-lt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sz="2000" dirty="0" err="1" smtClean="0">
                <a:solidFill>
                  <a:schemeClr val="accent2"/>
                </a:solidFill>
                <a:latin typeface="+mj-lt"/>
              </a:rPr>
              <a:t>Qualifier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+ (pass)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Implizit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- (Fail)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Unautorisierte Absender ablehnen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~ (</a:t>
            </a:r>
            <a:r>
              <a:rPr lang="de-DE" dirty="0" err="1" smtClean="0">
                <a:solidFill>
                  <a:schemeClr val="accent2"/>
                </a:solidFill>
                <a:latin typeface="+mj-lt"/>
              </a:rPr>
              <a:t>SoftFail</a:t>
            </a:r>
            <a:r>
              <a:rPr lang="de-DE" dirty="0" smtClean="0">
                <a:solidFill>
                  <a:schemeClr val="accent2"/>
                </a:solidFill>
                <a:latin typeface="+mj-lt"/>
              </a:rPr>
              <a:t>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Unautorisierte Absender markieren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721446" marR="0" lvl="2" indent="-240484" algn="l" defTabSz="1018044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de-DE" dirty="0" smtClean="0">
                <a:solidFill>
                  <a:schemeClr val="accent2"/>
                </a:solidFill>
                <a:latin typeface="+mj-lt"/>
              </a:rPr>
              <a:t>? (Neutral)</a:t>
            </a:r>
            <a:br>
              <a:rPr lang="de-DE" dirty="0" smtClean="0">
                <a:solidFill>
                  <a:schemeClr val="accent2"/>
                </a:solidFill>
                <a:latin typeface="+mj-lt"/>
              </a:rPr>
            </a:br>
            <a:r>
              <a:rPr lang="de-DE" dirty="0" smtClean="0">
                <a:solidFill>
                  <a:schemeClr val="accent2"/>
                </a:solidFill>
                <a:latin typeface="+mj-lt"/>
              </a:rPr>
              <a:t>Absender nicht bekannt / neutral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40484" marR="0" lvl="0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668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80965" marR="0" lvl="1" indent="-240484" algn="l" defTabSz="1018044" rtl="0" eaLnBrk="1" fontAlgn="auto" latinLnBrk="0" hangingPunct="1">
              <a:lnSpc>
                <a:spcPct val="100000"/>
              </a:lnSpc>
              <a:spcBef>
                <a:spcPts val="668"/>
              </a:spcBef>
              <a:spcAft>
                <a:spcPts val="334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Policy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SPF-</a:t>
            </a:r>
            <a:r>
              <a:rPr lang="en-US" dirty="0" err="1" smtClean="0"/>
              <a:t>Abfragen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automatisch durch empfangene Mailserver – Reaktion im Eintrag definiert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manuelle Prüfung, z.B. mit </a:t>
            </a:r>
            <a:r>
              <a:rPr lang="de-DE" dirty="0" err="1" smtClean="0"/>
              <a:t>dig</a:t>
            </a: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V=spf2/</a:t>
            </a:r>
            <a:r>
              <a:rPr lang="de-DE" dirty="0" err="1" smtClean="0"/>
              <a:t>pra</a:t>
            </a:r>
            <a:r>
              <a:rPr lang="de-DE" dirty="0" smtClean="0"/>
              <a:t> (prüft gegen SPF und Sender ID - </a:t>
            </a:r>
            <a:r>
              <a:rPr lang="de-DE" dirty="0" err="1" smtClean="0"/>
              <a:t>deprecated</a:t>
            </a:r>
            <a:r>
              <a:rPr lang="de-DE" dirty="0" smtClean="0"/>
              <a:t>)</a:t>
            </a:r>
          </a:p>
          <a:p>
            <a:pPr lvl="2"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8</a:t>
            </a:fld>
            <a:endParaRPr lang="de-DE" altLang="x-none" dirty="0">
              <a:latin typeface="+mn-lt"/>
            </a:endParaRPr>
          </a:p>
        </p:txBody>
      </p:sp>
      <p:pic>
        <p:nvPicPr>
          <p:cNvPr id="52226" name="Picture 2" descr="W:\dig-sp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73" y="3035299"/>
            <a:ext cx="9908860" cy="2797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Sender </a:t>
            </a:r>
            <a:r>
              <a:rPr lang="de-DE" dirty="0" err="1" smtClean="0"/>
              <a:t>Policy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10. Juli 2023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x-none" smtClean="0"/>
              <a:t>Matthias Wübbeling - Vorlesung Netzwerksicherheit - SoSe 2023</a:t>
            </a:r>
            <a:endParaRPr lang="de-DE" alt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59618-9C00-4BE6-BEC7-89C58A64E5D0}" type="slidenum">
              <a:rPr lang="de-DE" altLang="x-none" smtClean="0"/>
              <a:pPr>
                <a:defRPr/>
              </a:pPr>
              <a:t>9</a:t>
            </a:fld>
            <a:endParaRPr lang="de-DE" altLang="x-none" dirty="0">
              <a:latin typeface="+mn-lt"/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28468" y="1734918"/>
            <a:ext cx="9820077" cy="4692169"/>
          </a:xfrm>
        </p:spPr>
        <p:txBody>
          <a:bodyPr/>
          <a:lstStyle/>
          <a:p>
            <a:pPr>
              <a:buNone/>
            </a:pPr>
            <a:r>
              <a:rPr lang="de-DE" dirty="0" smtClean="0"/>
              <a:t>Einschränkungen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Maximale Länge eines SPF-Eintrags: 255 Zeichen (DNS-Limit)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Maximale „Tiefe“ bei DNS-Lookups: 10 DNS-Lookups pro Prüfung</a:t>
            </a:r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Basiert auf der MAIL FROM (Return Path) Angabe (SMTP)</a:t>
            </a:r>
          </a:p>
          <a:p>
            <a:pPr lvl="2">
              <a:buFont typeface="Wingdings" pitchFamily="2" charset="2"/>
              <a:buChar char="Ø"/>
            </a:pPr>
            <a:r>
              <a:rPr lang="de-DE" dirty="0" smtClean="0"/>
              <a:t>Sichtbarer Absender ist noch immer fälschbar</a:t>
            </a:r>
          </a:p>
          <a:p>
            <a:pPr lvl="2">
              <a:buFont typeface="Wingdings" pitchFamily="2" charset="2"/>
              <a:buChar char="Ø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r>
              <a:rPr lang="de-DE" dirty="0" smtClean="0"/>
              <a:t>„Weiterleitungen“ funktionieren nicht mehr (</a:t>
            </a:r>
            <a:r>
              <a:rPr lang="de-DE" dirty="0" err="1" smtClean="0"/>
              <a:t>Aliases</a:t>
            </a:r>
            <a:r>
              <a:rPr lang="de-DE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matthias.wuebbeling@cs.uni-bonn.de matthias.wuebbeling@uni-bonn.de</a:t>
            </a:r>
          </a:p>
          <a:p>
            <a:pPr lvl="2">
              <a:buFont typeface="Wingdings" pitchFamily="2" charset="2"/>
              <a:buChar char="§"/>
            </a:pPr>
            <a:r>
              <a:rPr lang="de-DE" dirty="0" smtClean="0"/>
              <a:t>Mailserver cs.uni-bonn.de nicht als Absender für fremde Domains hinterlegt</a:t>
            </a:r>
          </a:p>
          <a:p>
            <a:pPr lvl="2">
              <a:buFont typeface="Wingdings" pitchFamily="2" charset="2"/>
              <a:buChar char="§"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lvl="1">
              <a:buFont typeface="Wingdings" pitchFamily="2" charset="2"/>
              <a:buChar char="§"/>
            </a:pP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Netzwerksicherheit - Kapitel 4 - TLS</Template>
  <TotalTime>0</TotalTime>
  <Words>2038</Words>
  <Application>Microsoft Office PowerPoint</Application>
  <PresentationFormat>Benutzerdefiniert</PresentationFormat>
  <Paragraphs>340</Paragraphs>
  <Slides>22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slides-official</vt:lpstr>
      <vt:lpstr>Vorlesung Netzwerksicherheit</vt:lpstr>
      <vt:lpstr>DMARC</vt:lpstr>
      <vt:lpstr> Historie</vt:lpstr>
      <vt:lpstr> Historie</vt:lpstr>
      <vt:lpstr>Sender Policy Framework</vt:lpstr>
      <vt:lpstr>Sender Policy Framework</vt:lpstr>
      <vt:lpstr>Sender Policy Framework</vt:lpstr>
      <vt:lpstr>Sender Policy Framework</vt:lpstr>
      <vt:lpstr>Sender Policy Framework</vt:lpstr>
      <vt:lpstr>Sender Policy Framework</vt:lpstr>
      <vt:lpstr>Sender Policy Framework</vt:lpstr>
      <vt:lpstr>DomainKeys Identified Mail</vt:lpstr>
      <vt:lpstr>DomainKeys Identified Mail</vt:lpstr>
      <vt:lpstr>DomainKeys Identified Mail</vt:lpstr>
      <vt:lpstr>DomainKeys Identified Mail</vt:lpstr>
      <vt:lpstr>DomainKeys Identified Mail</vt:lpstr>
      <vt:lpstr>DomainKeys Identified Mail</vt:lpstr>
      <vt:lpstr>DomainKeys Identified Mail</vt:lpstr>
      <vt:lpstr>Domain-based Message Authentication, Reporting and Conformance (DMARC)</vt:lpstr>
      <vt:lpstr>Domain-based Message Authentication, Reporting and Conformance (DMARC)</vt:lpstr>
      <vt:lpstr>Domain-based Message Authentication, Reporting and Conformance (DMARC)</vt:lpstr>
      <vt:lpstr>Ende</vt:lpstr>
    </vt:vector>
  </TitlesOfParts>
  <Company>HRZ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Traditionell  modern</dc:title>
  <dc:creator>Vohwinkel</dc:creator>
  <cp:lastModifiedBy>Wuebbeling</cp:lastModifiedBy>
  <cp:revision>1485</cp:revision>
  <cp:lastPrinted>2015-04-22T15:43:08Z</cp:lastPrinted>
  <dcterms:created xsi:type="dcterms:W3CDTF">2004-10-07T07:33:45Z</dcterms:created>
  <dcterms:modified xsi:type="dcterms:W3CDTF">2023-07-03T09:37:05Z</dcterms:modified>
</cp:coreProperties>
</file>