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2" r:id="rId15"/>
    <p:sldId id="273" r:id="rId16"/>
    <p:sldId id="269" r:id="rId17"/>
    <p:sldId id="270" r:id="rId18"/>
    <p:sldId id="271" r:id="rId19"/>
    <p:sldId id="274" r:id="rId20"/>
    <p:sldId id="275" r:id="rId21"/>
  </p:sldIdLst>
  <p:sldSz cx="9217025" cy="5184775"/>
  <p:notesSz cx="4725988" cy="87582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5010" y="-2526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673"/>
        <p:guide orient="horz" pos="4844"/>
        <p:guide pos="14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28870" y="34029"/>
            <a:ext cx="3373934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0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659" y="34029"/>
            <a:ext cx="595400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000"/>
            </a:lvl1pPr>
          </a:lstStyle>
          <a:p>
            <a:fld id="{9726303E-CDC6-4E11-A9F4-E5CE5F23E089}" type="datetimeFigureOut">
              <a:rPr lang="de-DE" smtClean="0"/>
              <a:pPr/>
              <a:t>26.04.2021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28870" y="8448389"/>
            <a:ext cx="3473167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50148" y="8448389"/>
            <a:ext cx="396934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542933" y="4517060"/>
            <a:ext cx="3904193" cy="3637315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75193" tIns="37597" rIns="75193" bIns="37597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555625" y="1068388"/>
            <a:ext cx="5837238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5193" tIns="37597" rIns="75193" bIns="375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78863" y="4517060"/>
            <a:ext cx="4168264" cy="365541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279249" y="34029"/>
            <a:ext cx="3373934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0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659" y="34029"/>
            <a:ext cx="595400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000"/>
            </a:lvl1pPr>
          </a:lstStyle>
          <a:p>
            <a:fld id="{9726303E-CDC6-4E11-A9F4-E5CE5F23E089}" type="datetimeFigureOut">
              <a:rPr lang="de-DE" smtClean="0"/>
              <a:pPr/>
              <a:t>26.04.2021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279248" y="8448389"/>
            <a:ext cx="3473167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4050148" y="8448389"/>
            <a:ext cx="396934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278965" y="5344655"/>
            <a:ext cx="4217287" cy="225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193" tIns="37597" rIns="75193" bIns="37597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</a:t>
            </a:r>
            <a:r>
              <a:rPr lang="en-US" sz="2400" dirty="0" smtClean="0"/>
              <a:t>2021</a:t>
            </a:r>
            <a:endParaRPr lang="en-US" sz="2400" dirty="0" smtClean="0"/>
          </a:p>
          <a:p>
            <a:r>
              <a:rPr lang="en-US" sz="2400" dirty="0" smtClean="0"/>
              <a:t>Mo. </a:t>
            </a:r>
            <a:r>
              <a:rPr lang="en-US" sz="2400" dirty="0" smtClean="0"/>
              <a:t>14-16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Schutzziele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CIA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Vertraulichkeit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Integrität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Verfügbarkeit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Zurechenbarkeit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Untergeordnete Schutzziele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err="1" smtClean="0"/>
              <a:t>Unverkettbarkeit</a:t>
            </a:r>
            <a:r>
              <a:rPr lang="de-DE" dirty="0" smtClean="0"/>
              <a:t>, Nicht-Verfolgbarkeit, </a:t>
            </a:r>
            <a:r>
              <a:rPr lang="de-DE" dirty="0" err="1" smtClean="0"/>
              <a:t>Verdecktheit</a:t>
            </a:r>
            <a:r>
              <a:rPr lang="de-DE" dirty="0" smtClean="0"/>
              <a:t>, </a:t>
            </a:r>
            <a:r>
              <a:rPr lang="de-DE" dirty="0" err="1" smtClean="0"/>
              <a:t>Pseudonymität</a:t>
            </a:r>
            <a:r>
              <a:rPr lang="de-DE" dirty="0" smtClean="0"/>
              <a:t>, Transparenz, Revisionsfähigkeit, Beherrschbarkeit, Kontingenz, Glaubhafte </a:t>
            </a:r>
            <a:r>
              <a:rPr lang="de-DE" dirty="0" err="1" smtClean="0"/>
              <a:t>Abstreitbarkeit</a:t>
            </a:r>
            <a:r>
              <a:rPr lang="de-DE" dirty="0" smtClean="0"/>
              <a:t>, Nicht-</a:t>
            </a:r>
            <a:r>
              <a:rPr lang="de-DE" dirty="0" err="1" smtClean="0"/>
              <a:t>Abstreitbarkeit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0" y="793235"/>
            <a:ext cx="5374904" cy="403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feld 7"/>
          <p:cNvSpPr txBox="1"/>
          <p:nvPr/>
        </p:nvSpPr>
        <p:spPr>
          <a:xfrm>
            <a:off x="638992" y="1222854"/>
            <a:ext cx="2532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++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3478782" y="1296243"/>
            <a:ext cx="5450210" cy="2225848"/>
            <a:chOff x="3430799" y="1368251"/>
            <a:chExt cx="5450210" cy="222584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3430799" y="1368251"/>
              <a:ext cx="5450210" cy="1365637"/>
              <a:chOff x="3430799" y="1368251"/>
              <a:chExt cx="5450210" cy="136563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472608" y="1368251"/>
                <a:ext cx="13040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de-DE" b="1" cap="all" spc="0" dirty="0" smtClean="0">
                    <a:ln w="0"/>
                    <a:solidFill>
                      <a:srgbClr val="FF0000"/>
                    </a:solidFill>
                    <a:effectLst>
                      <a:reflection blurRad="12700" stA="50000" endPos="50000" dist="5000" dir="5400000" sy="-100000" rotWithShape="0"/>
                    </a:effectLst>
                    <a:latin typeface="+mj-lt"/>
                  </a:rPr>
                  <a:t>!Achtung!</a:t>
                </a:r>
                <a:endParaRPr lang="de-DE" b="1" cap="all" spc="0" dirty="0">
                  <a:ln w="0"/>
                  <a:solidFill>
                    <a:srgbClr val="FF0000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endParaRP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3430799" y="1800299"/>
                <a:ext cx="5450210" cy="9335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216000" indent="-216000">
                  <a:spcAft>
                    <a:spcPts val="420"/>
                  </a:spcAft>
                </a:pPr>
                <a:r>
                  <a:rPr lang="de-DE" dirty="0" smtClean="0">
                    <a:solidFill>
                      <a:schemeClr val="accent2"/>
                    </a:solidFill>
                    <a:latin typeface="+mj-lt"/>
                  </a:rPr>
                  <a:t>Schutzziele können sich gegenseitig widersprechen!</a:t>
                </a:r>
              </a:p>
              <a:p>
                <a:pPr marL="216000" indent="-216000">
                  <a:spcAft>
                    <a:spcPts val="420"/>
                  </a:spcAft>
                </a:pPr>
                <a:endParaRPr lang="de-DE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marL="216000" indent="-216000">
                  <a:spcAft>
                    <a:spcPts val="420"/>
                  </a:spcAft>
                </a:pPr>
                <a:r>
                  <a:rPr lang="de-DE" dirty="0" smtClean="0">
                    <a:solidFill>
                      <a:schemeClr val="accent2"/>
                    </a:solidFill>
                    <a:latin typeface="+mj-lt"/>
                  </a:rPr>
                  <a:t>Offensichtlich:   </a:t>
                </a:r>
                <a:r>
                  <a:rPr lang="de-DE" dirty="0" smtClean="0">
                    <a:solidFill>
                      <a:srgbClr val="00B050"/>
                    </a:solidFill>
                    <a:latin typeface="+mj-lt"/>
                  </a:rPr>
                  <a:t>Vertraulichkeit</a:t>
                </a:r>
                <a:r>
                  <a:rPr lang="de-DE" dirty="0" smtClean="0">
                    <a:solidFill>
                      <a:schemeClr val="accent2"/>
                    </a:solidFill>
                    <a:latin typeface="+mj-lt"/>
                  </a:rPr>
                  <a:t>   vs.   </a:t>
                </a:r>
                <a:r>
                  <a:rPr lang="de-DE" dirty="0" smtClean="0">
                    <a:solidFill>
                      <a:srgbClr val="C00000"/>
                    </a:solidFill>
                    <a:latin typeface="+mj-lt"/>
                  </a:rPr>
                  <a:t>Verfügbarkeit</a:t>
                </a:r>
              </a:p>
            </p:txBody>
          </p:sp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14045" y="2712020"/>
              <a:ext cx="1001160" cy="882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Textfeld 13"/>
          <p:cNvSpPr txBox="1"/>
          <p:nvPr/>
        </p:nvSpPr>
        <p:spPr>
          <a:xfrm>
            <a:off x="1740419" y="1244217"/>
            <a:ext cx="7202290" cy="1859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Inhalte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Existenz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Inhalte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Ersteller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Absender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Zeitpunkte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Erstellung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und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Änderung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Informationen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Dienste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Ersteller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Zeitpunkt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4" grpId="0" uiExpand="1" build="p"/>
      <p:bldP spid="14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Schutzziele</a:t>
            </a:r>
            <a:r>
              <a:rPr lang="en-US" dirty="0" smtClean="0"/>
              <a:t> - STRIDE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STRIDE (Microsoft)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S </a:t>
            </a:r>
            <a:r>
              <a:rPr lang="en-US" dirty="0" err="1" smtClean="0"/>
              <a:t>poofing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T </a:t>
            </a:r>
            <a:r>
              <a:rPr lang="en-US" dirty="0" err="1" smtClean="0"/>
              <a:t>ampering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R </a:t>
            </a:r>
            <a:r>
              <a:rPr lang="en-US" dirty="0" err="1" smtClean="0"/>
              <a:t>epudiation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I </a:t>
            </a:r>
            <a:r>
              <a:rPr lang="en-US" dirty="0" err="1" smtClean="0"/>
              <a:t>nformation</a:t>
            </a:r>
            <a:r>
              <a:rPr lang="en-US" dirty="0" smtClean="0"/>
              <a:t> Disclosure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D </a:t>
            </a:r>
            <a:r>
              <a:rPr lang="en-US" dirty="0" err="1" smtClean="0"/>
              <a:t>enial</a:t>
            </a:r>
            <a:r>
              <a:rPr lang="en-US" dirty="0" smtClean="0"/>
              <a:t>-of-Service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 </a:t>
            </a:r>
            <a:r>
              <a:rPr lang="en-US" dirty="0" err="1" smtClean="0"/>
              <a:t>levation</a:t>
            </a:r>
            <a:r>
              <a:rPr lang="en-US" dirty="0" smtClean="0"/>
              <a:t> of Privilege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740419" y="1244217"/>
            <a:ext cx="7202290" cy="264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Zurechenbarkeit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Integrität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Nicht-Abstreitbarkeit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Vertraulichkeit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Verfügbarkeit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Autorisierung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Informationen</a:t>
            </a:r>
            <a:r>
              <a:rPr lang="en-US" dirty="0" smtClean="0"/>
              <a:t> = </a:t>
            </a:r>
            <a:r>
              <a:rPr lang="en-US" dirty="0" err="1" smtClean="0"/>
              <a:t>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Möglichkeiten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Klassifikation</a:t>
            </a:r>
            <a:r>
              <a:rPr lang="en-US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114300" y="2160339"/>
          <a:ext cx="8915400" cy="1935480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200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Bewegte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</a:rPr>
                        <a:t>Daten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Stationäre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Daten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Lokale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Daten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Kundendaten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Online-</a:t>
                      </a:r>
                      <a:r>
                        <a:rPr lang="en-US" sz="1100" dirty="0" err="1" smtClean="0"/>
                        <a:t>Formulardaten</a:t>
                      </a:r>
                      <a:r>
                        <a:rPr lang="en-US" sz="1100" dirty="0" smtClean="0"/>
                        <a:t>, E-Mails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Datenbanken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Stammdaten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Abrechnungsdaten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Bestelldaten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Fallbezogene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Datensätze</a:t>
                      </a:r>
                      <a:r>
                        <a:rPr lang="en-US" sz="1100" baseline="0" dirty="0" smtClean="0"/>
                        <a:t>, E-Mails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Unternehmensdaten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Briefe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Steuerdaten</a:t>
                      </a:r>
                      <a:r>
                        <a:rPr lang="en-US" sz="1100" dirty="0" smtClean="0"/>
                        <a:t>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Gehaltsbescheinigungen</a:t>
                      </a:r>
                      <a:r>
                        <a:rPr lang="en-US" sz="1100" baseline="0" dirty="0" smtClean="0"/>
                        <a:t>), E-Mails (</a:t>
                      </a:r>
                      <a:r>
                        <a:rPr lang="en-US" sz="1100" baseline="0" dirty="0" err="1" smtClean="0"/>
                        <a:t>Angebote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Bestellungen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Datenbanken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dirty="0" err="1" smtClean="0"/>
                        <a:t>Abrechnungsdaten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Mitarbeiterdaten</a:t>
                      </a:r>
                      <a:r>
                        <a:rPr lang="en-US" sz="1100" dirty="0" smtClean="0"/>
                        <a:t>),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Richtlinien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Dokumentation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Projektbezogene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Datensätze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Fallbezogene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Dokumente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Präsentationen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Geistiges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Eigentum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Binärcode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Produktionsdaten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Produktdaten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dirty="0" err="1" smtClean="0"/>
                        <a:t>Preise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Angebote</a:t>
                      </a:r>
                      <a:r>
                        <a:rPr lang="en-US" sz="1100" dirty="0" smtClean="0"/>
                        <a:t> ), E-Mails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Sourcecode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Produktionsdaten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Zeichnungen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Dokumentation</a:t>
                      </a:r>
                      <a:r>
                        <a:rPr lang="en-US" sz="1100" dirty="0" smtClean="0"/>
                        <a:t>), </a:t>
                      </a:r>
                      <a:r>
                        <a:rPr lang="en-US" sz="1100" dirty="0" err="1" smtClean="0"/>
                        <a:t>Produktdaten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Preiskalkulation</a:t>
                      </a:r>
                      <a:r>
                        <a:rPr lang="en-US" sz="1100" dirty="0" smtClean="0"/>
                        <a:t>, …)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Entwicklungsdaten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376263" y="2088331"/>
            <a:ext cx="2167161" cy="20882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601591" y="2088331"/>
            <a:ext cx="2167161" cy="20882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01030" y="4259604"/>
            <a:ext cx="51071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Relevante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Daten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Bereich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Netzwerksicherheit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?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840760" y="2088331"/>
            <a:ext cx="2167161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Angreifer</a:t>
            </a:r>
            <a:r>
              <a:rPr lang="en-US" dirty="0" smtClean="0"/>
              <a:t> / </a:t>
            </a:r>
            <a:r>
              <a:rPr lang="en-US" dirty="0" err="1" smtClean="0"/>
              <a:t>Angreifermodelle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Passive </a:t>
            </a:r>
            <a:r>
              <a:rPr lang="en-US" dirty="0" err="1" smtClean="0"/>
              <a:t>Angreifer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Mitlesen</a:t>
            </a:r>
            <a:r>
              <a:rPr lang="en-US" dirty="0" smtClean="0"/>
              <a:t> </a:t>
            </a:r>
            <a:r>
              <a:rPr lang="en-US" dirty="0" err="1" smtClean="0"/>
              <a:t>bewegter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(Eavesdropping)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Verbindungs</a:t>
            </a:r>
            <a:r>
              <a:rPr lang="en-US" dirty="0" smtClean="0"/>
              <a:t>-/</a:t>
            </a:r>
            <a:r>
              <a:rPr lang="en-US" dirty="0" err="1" smtClean="0"/>
              <a:t>Verkehrsdatenanalyse</a:t>
            </a:r>
            <a:r>
              <a:rPr lang="en-US" dirty="0" smtClean="0"/>
              <a:t> (</a:t>
            </a:r>
            <a:r>
              <a:rPr lang="en-US" dirty="0" err="1" smtClean="0"/>
              <a:t>Metadaten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Aktive</a:t>
            </a:r>
            <a:r>
              <a:rPr lang="en-US" dirty="0" smtClean="0"/>
              <a:t> </a:t>
            </a:r>
            <a:r>
              <a:rPr lang="en-US" dirty="0" err="1" smtClean="0"/>
              <a:t>Angreifer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Datenmanipulation</a:t>
            </a:r>
            <a:r>
              <a:rPr lang="en-US" dirty="0" smtClean="0"/>
              <a:t> (Man-in-the-Middle)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Transmit, Replay, Modify, Delete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Denial-of-Service</a:t>
            </a:r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Angreifer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Cybercrime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Akteure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Skript</a:t>
            </a:r>
            <a:r>
              <a:rPr lang="en-US" dirty="0" smtClean="0"/>
              <a:t>-Kiddies / </a:t>
            </a:r>
            <a:r>
              <a:rPr lang="en-US" dirty="0" err="1" smtClean="0"/>
              <a:t>Einzeltäter</a:t>
            </a:r>
            <a:r>
              <a:rPr lang="en-US" dirty="0" smtClean="0"/>
              <a:t> / </a:t>
            </a:r>
            <a:r>
              <a:rPr lang="en-US" dirty="0" err="1" smtClean="0"/>
              <a:t>Hacktivisten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Organisierte</a:t>
            </a:r>
            <a:r>
              <a:rPr lang="en-US" dirty="0" smtClean="0"/>
              <a:t> </a:t>
            </a:r>
            <a:r>
              <a:rPr lang="en-US" dirty="0" err="1" smtClean="0"/>
              <a:t>Kriminalität</a:t>
            </a:r>
            <a:r>
              <a:rPr lang="en-US" dirty="0" smtClean="0"/>
              <a:t> / </a:t>
            </a:r>
            <a:r>
              <a:rPr lang="en-US" dirty="0" err="1" smtClean="0"/>
              <a:t>Terrororganisationen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Methodik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Denial-of-Service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Code-Injection &amp;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Exfiltration</a:t>
            </a:r>
            <a:r>
              <a:rPr lang="en-US" dirty="0" smtClean="0"/>
              <a:t> (</a:t>
            </a:r>
            <a:r>
              <a:rPr lang="en-US" dirty="0" err="1" smtClean="0"/>
              <a:t>Identitätsdatendiebstahl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Standard-Malware (</a:t>
            </a:r>
            <a:r>
              <a:rPr lang="en-US" dirty="0" err="1" smtClean="0"/>
              <a:t>Botnetze</a:t>
            </a:r>
            <a:r>
              <a:rPr lang="en-US" dirty="0" smtClean="0"/>
              <a:t> / Ransomware)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SPAM / Phishing / CEO-Fraud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Wirtschaftlich</a:t>
            </a:r>
            <a:r>
              <a:rPr lang="en-US" dirty="0" smtClean="0"/>
              <a:t> / </a:t>
            </a:r>
            <a:r>
              <a:rPr lang="en-US" dirty="0" err="1" smtClean="0"/>
              <a:t>Politisch</a:t>
            </a:r>
            <a:r>
              <a:rPr lang="en-US" dirty="0" smtClean="0"/>
              <a:t> </a:t>
            </a:r>
            <a:r>
              <a:rPr lang="en-US" dirty="0" err="1" smtClean="0"/>
              <a:t>motiviert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656" y="2304355"/>
            <a:ext cx="2105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uppieren 12"/>
          <p:cNvGrpSpPr/>
          <p:nvPr/>
        </p:nvGrpSpPr>
        <p:grpSpPr>
          <a:xfrm>
            <a:off x="5328592" y="1656283"/>
            <a:ext cx="1152128" cy="648072"/>
            <a:chOff x="5328592" y="1656283"/>
            <a:chExt cx="1152128" cy="648072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28592" y="1872307"/>
              <a:ext cx="8096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71095" y="1885255"/>
              <a:ext cx="8096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0992" y="1656283"/>
              <a:ext cx="8096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Angreifer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Cyberwar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Akteure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Mitbewerber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Staatliche </a:t>
            </a:r>
            <a:r>
              <a:rPr lang="en-US" dirty="0" err="1" smtClean="0"/>
              <a:t>Akteure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Methodik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Individuelle</a:t>
            </a:r>
            <a:r>
              <a:rPr lang="en-US" dirty="0" smtClean="0"/>
              <a:t> Malware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Stuxnet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Spear-Phishing / Social-Engineering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Advanced Persistent Threats (APT)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Wirtschaftlich</a:t>
            </a:r>
            <a:r>
              <a:rPr lang="en-US" dirty="0" smtClean="0"/>
              <a:t> / </a:t>
            </a:r>
            <a:r>
              <a:rPr lang="en-US" dirty="0" err="1" smtClean="0"/>
              <a:t>Staatlich</a:t>
            </a:r>
            <a:r>
              <a:rPr lang="en-US" dirty="0" smtClean="0"/>
              <a:t> </a:t>
            </a:r>
            <a:r>
              <a:rPr lang="en-US" dirty="0" err="1" smtClean="0"/>
              <a:t>motiviert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3527" y="1512267"/>
            <a:ext cx="2105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Maßnahmen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Zurechenbarkeit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Urheber</a:t>
            </a:r>
            <a:r>
              <a:rPr lang="en-US" dirty="0" smtClean="0"/>
              <a:t> </a:t>
            </a:r>
            <a:r>
              <a:rPr lang="en-US" dirty="0" err="1" smtClean="0"/>
              <a:t>zuordnen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Integrität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Verfügbarkeit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Wo</a:t>
            </a:r>
            <a:r>
              <a:rPr lang="en-US" dirty="0" smtClean="0"/>
              <a:t>/</a:t>
            </a: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verfügbar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Vertraulichkeit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zugreifen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16</a:t>
            </a:fld>
            <a:endParaRPr lang="de-DE"/>
          </a:p>
        </p:txBody>
      </p:sp>
      <p:sp useBgFill="1">
        <p:nvSpPr>
          <p:cNvPr id="7" name="Textfeld 6"/>
          <p:cNvSpPr txBox="1"/>
          <p:nvPr/>
        </p:nvSpPr>
        <p:spPr>
          <a:xfrm>
            <a:off x="945629" y="2016323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Signaturen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 useBgFill="1">
        <p:nvSpPr>
          <p:cNvPr id="8" name="Textfeld 7"/>
          <p:cNvSpPr txBox="1"/>
          <p:nvPr/>
        </p:nvSpPr>
        <p:spPr>
          <a:xfrm>
            <a:off x="936104" y="2747436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Prüfsummen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und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Signaturen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 useBgFill="1">
        <p:nvSpPr>
          <p:cNvPr id="9" name="Textfeld 8"/>
          <p:cNvSpPr txBox="1"/>
          <p:nvPr/>
        </p:nvSpPr>
        <p:spPr>
          <a:xfrm>
            <a:off x="936104" y="3486566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Redundanz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 useBgFill="1">
        <p:nvSpPr>
          <p:cNvPr id="10" name="Textfeld 9"/>
          <p:cNvSpPr txBox="1"/>
          <p:nvPr/>
        </p:nvSpPr>
        <p:spPr>
          <a:xfrm>
            <a:off x="936104" y="4225696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Verschlüsselung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4032448" y="2752914"/>
            <a:ext cx="4479240" cy="1793686"/>
            <a:chOff x="4032448" y="2733864"/>
            <a:chExt cx="4479240" cy="1793686"/>
          </a:xfrm>
        </p:grpSpPr>
        <p:sp>
          <p:nvSpPr>
            <p:cNvPr id="12" name="Textfeld 11"/>
            <p:cNvSpPr txBox="1"/>
            <p:nvPr/>
          </p:nvSpPr>
          <p:spPr>
            <a:xfrm>
              <a:off x="4858444" y="3330862"/>
              <a:ext cx="3653244" cy="605294"/>
            </a:xfrm>
            <a:prstGeom prst="rect">
              <a:avLst/>
            </a:prstGeom>
            <a:noFill/>
            <a:ln w="38100">
              <a:solidFill>
                <a:schemeClr val="accent4">
                  <a:lumMod val="90000"/>
                </a:schemeClr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216000" indent="-216000">
                <a:spcAft>
                  <a:spcPts val="42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Bei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stationären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und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lokalen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Daten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:</a:t>
              </a:r>
            </a:p>
            <a:p>
              <a:pPr marL="216000" indent="-216000">
                <a:spcAft>
                  <a:spcPts val="42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Zugriffskontrolle</a:t>
              </a:r>
              <a:endParaRPr lang="de-DE" dirty="0" err="1" smtClean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3" name="Rechteckiger Pfeil 12"/>
            <p:cNvSpPr/>
            <p:nvPr/>
          </p:nvSpPr>
          <p:spPr>
            <a:xfrm flipH="1">
              <a:off x="4032448" y="2733864"/>
              <a:ext cx="2714576" cy="578603"/>
            </a:xfrm>
            <a:prstGeom prst="ben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hteckiger Pfeil 13"/>
            <p:cNvSpPr/>
            <p:nvPr/>
          </p:nvSpPr>
          <p:spPr>
            <a:xfrm flipH="1" flipV="1">
              <a:off x="4032448" y="3951014"/>
              <a:ext cx="2714576" cy="576536"/>
            </a:xfrm>
            <a:prstGeom prst="ben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48072" y="1675333"/>
            <a:ext cx="5184576" cy="2861270"/>
            <a:chOff x="648072" y="1675333"/>
            <a:chExt cx="5184576" cy="2861270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48072" y="1675333"/>
              <a:ext cx="3312368" cy="2861270"/>
              <a:chOff x="648072" y="1675333"/>
              <a:chExt cx="3312368" cy="2861270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648072" y="1675333"/>
                <a:ext cx="1872208" cy="64807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648072" y="2414463"/>
                <a:ext cx="3312368" cy="64807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648072" y="3888531"/>
                <a:ext cx="2160240" cy="64807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 smtClean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" name="Textfeld 19"/>
            <p:cNvSpPr txBox="1"/>
            <p:nvPr/>
          </p:nvSpPr>
          <p:spPr>
            <a:xfrm>
              <a:off x="4234454" y="1744657"/>
              <a:ext cx="159819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16000" indent="-216000">
                <a:spcAft>
                  <a:spcPts val="420"/>
                </a:spcAft>
              </a:pPr>
              <a:r>
                <a:rPr lang="en-US" u="sng" dirty="0" err="1" smtClean="0">
                  <a:solidFill>
                    <a:srgbClr val="00B050"/>
                  </a:solidFill>
                  <a:latin typeface="+mj-lt"/>
                </a:rPr>
                <a:t>Bewegte</a:t>
              </a:r>
              <a:r>
                <a:rPr lang="en-US" u="sng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u="sng" dirty="0" err="1" smtClean="0">
                  <a:solidFill>
                    <a:srgbClr val="00B050"/>
                  </a:solidFill>
                  <a:latin typeface="+mj-lt"/>
                </a:rPr>
                <a:t>Daten</a:t>
              </a:r>
              <a:endParaRPr lang="de-DE" u="sng" dirty="0" err="1" smtClean="0">
                <a:solidFill>
                  <a:srgbClr val="00B05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Maßnahmen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Fazit</a:t>
            </a:r>
            <a:r>
              <a:rPr lang="en-US" dirty="0" smtClean="0"/>
              <a:t>: </a:t>
            </a:r>
            <a:r>
              <a:rPr lang="en-US" dirty="0" err="1" smtClean="0"/>
              <a:t>Übergeordnete</a:t>
            </a:r>
            <a:r>
              <a:rPr lang="en-US" dirty="0" smtClean="0"/>
              <a:t> </a:t>
            </a:r>
            <a:r>
              <a:rPr lang="en-US" dirty="0" err="1" smtClean="0"/>
              <a:t>Schutzziele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kryptografische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sicherstellen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Hashsummen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Signaturen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Verschlüsselung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Symmetrisch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Asymmetrisch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Hybrid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Public-Key-</a:t>
            </a:r>
            <a:r>
              <a:rPr lang="en-US" dirty="0" err="1" smtClean="0"/>
              <a:t>Kryptografie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bewegte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Maßnahmen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Public-Key-</a:t>
            </a:r>
            <a:r>
              <a:rPr lang="en-US" dirty="0" err="1" smtClean="0"/>
              <a:t>Kryptografie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Absicherung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Kommunikation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SSL/TLS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GnuPG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S/MIME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Absicherung</a:t>
            </a:r>
            <a:r>
              <a:rPr lang="en-US" dirty="0" smtClean="0"/>
              <a:t> </a:t>
            </a:r>
            <a:r>
              <a:rPr lang="en-US" dirty="0" err="1" smtClean="0"/>
              <a:t>stationärer</a:t>
            </a:r>
            <a:r>
              <a:rPr lang="en-US" dirty="0" smtClean="0"/>
              <a:t> / </a:t>
            </a:r>
            <a:r>
              <a:rPr lang="en-US" dirty="0" err="1" smtClean="0"/>
              <a:t>lokaler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Z.B. </a:t>
            </a:r>
            <a:r>
              <a:rPr lang="en-US" dirty="0" err="1" smtClean="0"/>
              <a:t>verschlüsselte</a:t>
            </a:r>
            <a:r>
              <a:rPr lang="en-US" dirty="0" smtClean="0"/>
              <a:t> Backups (</a:t>
            </a:r>
            <a:r>
              <a:rPr lang="en-US" dirty="0" err="1" smtClean="0"/>
              <a:t>wie</a:t>
            </a:r>
            <a:r>
              <a:rPr lang="en-US" dirty="0" smtClean="0"/>
              <a:t> https://www.duplicati.com)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Standards: Public Key Cryptography Standards (PKCS)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18</a:t>
            </a:fld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864096" y="2016323"/>
            <a:ext cx="6686308" cy="2160240"/>
            <a:chOff x="864096" y="2016323"/>
            <a:chExt cx="6686308" cy="2160240"/>
          </a:xfrm>
        </p:grpSpPr>
        <p:sp>
          <p:nvSpPr>
            <p:cNvPr id="7" name="Rechteck 6"/>
            <p:cNvSpPr/>
            <p:nvPr/>
          </p:nvSpPr>
          <p:spPr>
            <a:xfrm>
              <a:off x="864096" y="2016323"/>
              <a:ext cx="1152128" cy="100786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544616" y="3816523"/>
              <a:ext cx="79208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92488" y="2324913"/>
              <a:ext cx="3157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16000" indent="-216000">
                <a:spcAft>
                  <a:spcPts val="420"/>
                </a:spcAft>
              </a:pP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Inhalt</a:t>
              </a:r>
              <a:r>
                <a:rPr lang="en-US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der</a:t>
              </a:r>
              <a:r>
                <a:rPr lang="en-US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nächsten</a:t>
              </a:r>
              <a:r>
                <a:rPr lang="en-US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Vorlesung</a:t>
              </a:r>
              <a:endParaRPr lang="de-DE" dirty="0" err="1" smtClean="0">
                <a:solidFill>
                  <a:srgbClr val="00B05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Bedrohungen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Zugriff</a:t>
            </a:r>
            <a:r>
              <a:rPr lang="en-US" dirty="0" smtClean="0"/>
              <a:t> / Manipulation / </a:t>
            </a:r>
            <a:r>
              <a:rPr lang="en-US" dirty="0" err="1" smtClean="0"/>
              <a:t>Löschung</a:t>
            </a:r>
            <a:r>
              <a:rPr lang="en-US" dirty="0" smtClean="0"/>
              <a:t> von Information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Denial-of-Service von </a:t>
            </a:r>
            <a:r>
              <a:rPr lang="en-US" dirty="0" err="1" smtClean="0"/>
              <a:t>Diensten</a:t>
            </a:r>
            <a:r>
              <a:rPr lang="en-US" dirty="0" smtClean="0"/>
              <a:t> / </a:t>
            </a:r>
            <a:r>
              <a:rPr lang="en-US" dirty="0" err="1" smtClean="0"/>
              <a:t>Infrastruktur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Angreifer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Cyberwar</a:t>
            </a:r>
            <a:r>
              <a:rPr lang="en-US" dirty="0" smtClean="0"/>
              <a:t> vs. Cybercrime (</a:t>
            </a:r>
            <a:r>
              <a:rPr lang="en-US" dirty="0" err="1" smtClean="0"/>
              <a:t>inkl</a:t>
            </a:r>
            <a:r>
              <a:rPr lang="en-US" dirty="0" smtClean="0"/>
              <a:t>. </a:t>
            </a:r>
            <a:r>
              <a:rPr lang="en-US" dirty="0" err="1" smtClean="0"/>
              <a:t>Angreifermodelle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Systematisierung</a:t>
            </a:r>
            <a:r>
              <a:rPr lang="en-US" dirty="0" smtClean="0"/>
              <a:t> von </a:t>
            </a:r>
            <a:r>
              <a:rPr lang="en-US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Subjekte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r>
              <a:rPr lang="en-US" dirty="0" smtClean="0"/>
              <a:t> / </a:t>
            </a:r>
            <a:r>
              <a:rPr lang="en-US" dirty="0" err="1" smtClean="0"/>
              <a:t>Objekte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Maßnahmen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Erreichen</a:t>
            </a:r>
            <a:r>
              <a:rPr lang="en-US" dirty="0" smtClean="0"/>
              <a:t> </a:t>
            </a:r>
            <a:r>
              <a:rPr lang="en-US" dirty="0" err="1" smtClean="0"/>
              <a:t>genannter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Schutzziele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Bugbounty</a:t>
            </a:r>
            <a:r>
              <a:rPr lang="de-DE" dirty="0" smtClean="0"/>
              <a:t>-Challenge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Bisher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Punkte</a:t>
            </a:r>
            <a:r>
              <a:rPr lang="en-US" dirty="0" smtClean="0"/>
              <a:t> </a:t>
            </a:r>
            <a:r>
              <a:rPr lang="en-US" dirty="0" err="1" smtClean="0"/>
              <a:t>vergeben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62452"/>
              </p:ext>
            </p:extLst>
          </p:nvPr>
        </p:nvGraphicFramePr>
        <p:xfrm>
          <a:off x="552060" y="2088331"/>
          <a:ext cx="6144684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8228"/>
                <a:gridCol w="2048228"/>
                <a:gridCol w="2048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Punkte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Hier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könnte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dein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stehen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könnte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stehen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könnte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r>
                        <a:rPr lang="en-US" dirty="0" err="1" smtClean="0"/>
                        <a:t>stehen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Pizza Food Slice - Free vector graphic on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4776" y="1559842"/>
            <a:ext cx="1463202" cy="1464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Aufmerksamkeit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Montag, </a:t>
            </a:r>
            <a:r>
              <a:rPr lang="en-US" dirty="0" smtClean="0"/>
              <a:t>3. </a:t>
            </a:r>
            <a:r>
              <a:rPr lang="en-US" dirty="0" smtClean="0"/>
              <a:t>Mai 2020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Dienstag</a:t>
            </a:r>
            <a:r>
              <a:rPr lang="en-US" dirty="0" smtClean="0"/>
              <a:t>, </a:t>
            </a:r>
            <a:r>
              <a:rPr lang="en-US" dirty="0" smtClean="0"/>
              <a:t>27. </a:t>
            </a:r>
            <a:r>
              <a:rPr lang="en-US" dirty="0" smtClean="0"/>
              <a:t>April 2020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1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morgen</a:t>
            </a:r>
            <a:r>
              <a:rPr lang="en-US" dirty="0" smtClean="0"/>
              <a:t> – 16 </a:t>
            </a:r>
            <a:r>
              <a:rPr lang="en-US" dirty="0" err="1" smtClean="0"/>
              <a:t>Uhr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2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Grundlagen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IT-</a:t>
            </a:r>
            <a:r>
              <a:rPr lang="en-US" dirty="0" err="1" smtClean="0"/>
              <a:t>Sicherheit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IT-</a:t>
            </a:r>
            <a:r>
              <a:rPr lang="en-US" dirty="0" err="1" smtClean="0"/>
              <a:t>Sicherheit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Grundlagen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IT-</a:t>
            </a:r>
            <a:r>
              <a:rPr lang="en-US" dirty="0" err="1" smtClean="0"/>
              <a:t>Sicherheit</a:t>
            </a:r>
            <a:r>
              <a:rPr lang="en-US" dirty="0" smtClean="0"/>
              <a:t> (VL GRITSI) und </a:t>
            </a:r>
            <a:r>
              <a:rPr lang="en-US" dirty="0" err="1" smtClean="0"/>
              <a:t>mehr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Bedrohungen</a:t>
            </a:r>
            <a:r>
              <a:rPr lang="en-US" dirty="0" smtClean="0"/>
              <a:t> / </a:t>
            </a:r>
            <a:r>
              <a:rPr lang="en-US" dirty="0" err="1" smtClean="0"/>
              <a:t>Bedrohungsmodelle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Angreifer</a:t>
            </a:r>
            <a:r>
              <a:rPr lang="en-US" dirty="0" smtClean="0"/>
              <a:t> / </a:t>
            </a:r>
            <a:r>
              <a:rPr lang="en-US" dirty="0" err="1" smtClean="0"/>
              <a:t>Angreifermodelle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Maßnahmen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IT-</a:t>
            </a:r>
            <a:r>
              <a:rPr lang="en-US" dirty="0" err="1" smtClean="0"/>
              <a:t>Systeme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Personal Computer / Server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Aktive</a:t>
            </a:r>
            <a:r>
              <a:rPr lang="en-US" dirty="0" smtClean="0"/>
              <a:t>) </a:t>
            </a:r>
            <a:r>
              <a:rPr lang="en-US" dirty="0" err="1" smtClean="0"/>
              <a:t>Netzwerkelemente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Mobiltelefone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Fernseher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Autos</a:t>
            </a:r>
          </a:p>
          <a:p>
            <a:pPr>
              <a:buNone/>
            </a:pPr>
            <a:r>
              <a:rPr lang="en-US" dirty="0" err="1" smtClean="0"/>
              <a:t>Informationen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Beliebige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Interpretation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Aktive</a:t>
            </a:r>
            <a:r>
              <a:rPr lang="en-US" dirty="0" smtClean="0"/>
              <a:t>/Passive </a:t>
            </a:r>
            <a:r>
              <a:rPr lang="en-US" dirty="0" err="1" smtClean="0"/>
              <a:t>Objekte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Verarbeiten</a:t>
            </a:r>
            <a:r>
              <a:rPr lang="en-US" dirty="0" smtClean="0"/>
              <a:t> </a:t>
            </a:r>
            <a:r>
              <a:rPr lang="en-US" dirty="0" err="1" smtClean="0"/>
              <a:t>Informationen</a:t>
            </a:r>
            <a:r>
              <a:rPr lang="en-US" dirty="0" smtClean="0"/>
              <a:t> (</a:t>
            </a:r>
            <a:r>
              <a:rPr lang="en-US" dirty="0" err="1" smtClean="0"/>
              <a:t>Prozesse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Speichern</a:t>
            </a:r>
            <a:r>
              <a:rPr lang="en-US" dirty="0" smtClean="0"/>
              <a:t> Information (</a:t>
            </a:r>
            <a:r>
              <a:rPr lang="en-US" dirty="0" err="1" smtClean="0"/>
              <a:t>Dateien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Subjekte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Benutzer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Aktive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(=</a:t>
            </a:r>
            <a:r>
              <a:rPr lang="en-US" dirty="0" err="1" smtClean="0"/>
              <a:t>Prozesse</a:t>
            </a:r>
            <a:r>
              <a:rPr lang="en-US" dirty="0" smtClean="0"/>
              <a:t>) in </a:t>
            </a:r>
            <a:r>
              <a:rPr lang="en-US" dirty="0" err="1" smtClean="0"/>
              <a:t>Ausführung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Gruppen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Zugriffe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Klassische</a:t>
            </a:r>
            <a:r>
              <a:rPr lang="en-US" dirty="0" smtClean="0"/>
              <a:t> </a:t>
            </a:r>
            <a:r>
              <a:rPr lang="en-US" dirty="0" err="1" smtClean="0"/>
              <a:t>Zugriffe</a:t>
            </a:r>
            <a:r>
              <a:rPr lang="en-US" dirty="0" smtClean="0"/>
              <a:t> (</a:t>
            </a:r>
            <a:r>
              <a:rPr lang="en-US" dirty="0" err="1" smtClean="0"/>
              <a:t>Inhalte</a:t>
            </a:r>
            <a:r>
              <a:rPr lang="en-US" dirty="0" smtClean="0"/>
              <a:t>):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Lesezugriff</a:t>
            </a:r>
            <a:r>
              <a:rPr lang="en-US" dirty="0" smtClean="0"/>
              <a:t> (R)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Schreibzugriff</a:t>
            </a:r>
            <a:r>
              <a:rPr lang="en-US" dirty="0" smtClean="0"/>
              <a:t> (W)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Ausführen</a:t>
            </a:r>
            <a:r>
              <a:rPr lang="en-US" dirty="0" smtClean="0"/>
              <a:t> (X)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Erweiterte</a:t>
            </a:r>
            <a:r>
              <a:rPr lang="en-US" dirty="0" smtClean="0"/>
              <a:t> </a:t>
            </a:r>
            <a:r>
              <a:rPr lang="en-US" dirty="0" err="1" smtClean="0"/>
              <a:t>Zugriffe</a:t>
            </a:r>
            <a:r>
              <a:rPr lang="en-US" dirty="0" smtClean="0"/>
              <a:t> (</a:t>
            </a:r>
            <a:r>
              <a:rPr lang="en-US" dirty="0" err="1" smtClean="0"/>
              <a:t>Metadaten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Dateiinformationen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Zugriffsrechte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Sticky-Bits (</a:t>
            </a:r>
            <a:r>
              <a:rPr lang="en-US" dirty="0" err="1" smtClean="0"/>
              <a:t>Benutzer</a:t>
            </a:r>
            <a:r>
              <a:rPr lang="en-US" dirty="0" smtClean="0"/>
              <a:t> / </a:t>
            </a:r>
            <a:r>
              <a:rPr lang="en-US" dirty="0" err="1" smtClean="0"/>
              <a:t>Gruppen</a:t>
            </a:r>
            <a:r>
              <a:rPr lang="en-US" dirty="0" smtClean="0"/>
              <a:t> / </a:t>
            </a:r>
            <a:r>
              <a:rPr lang="en-US" dirty="0" err="1" smtClean="0"/>
              <a:t>Berechtigungen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Bedrohungen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Allgemein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Unbefugter</a:t>
            </a:r>
            <a:r>
              <a:rPr lang="en-US" dirty="0" smtClean="0"/>
              <a:t> </a:t>
            </a:r>
            <a:r>
              <a:rPr lang="en-US" dirty="0" err="1" smtClean="0"/>
              <a:t>Zutritt</a:t>
            </a:r>
            <a:r>
              <a:rPr lang="en-US" dirty="0" smtClean="0"/>
              <a:t> (</a:t>
            </a:r>
            <a:r>
              <a:rPr lang="en-US" dirty="0" err="1" smtClean="0"/>
              <a:t>Räumlichkeiten</a:t>
            </a:r>
            <a:r>
              <a:rPr lang="en-US" dirty="0" smtClean="0"/>
              <a:t> / </a:t>
            </a:r>
            <a:r>
              <a:rPr lang="en-US" dirty="0" err="1" smtClean="0"/>
              <a:t>Infrastruktur</a:t>
            </a:r>
            <a:r>
              <a:rPr lang="en-US" dirty="0" smtClean="0"/>
              <a:t> / </a:t>
            </a:r>
            <a:r>
              <a:rPr lang="en-US" dirty="0" err="1" smtClean="0"/>
              <a:t>Dienste</a:t>
            </a:r>
            <a:r>
              <a:rPr lang="en-US" dirty="0" smtClean="0"/>
              <a:t> / Accounts /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Unautorisierter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(</a:t>
            </a:r>
            <a:r>
              <a:rPr lang="en-US" dirty="0" err="1" smtClean="0"/>
              <a:t>Daten</a:t>
            </a:r>
            <a:r>
              <a:rPr lang="en-US" dirty="0" smtClean="0"/>
              <a:t> / </a:t>
            </a:r>
            <a:r>
              <a:rPr lang="en-US" dirty="0" err="1" smtClean="0"/>
              <a:t>Informationen</a:t>
            </a:r>
            <a:r>
              <a:rPr lang="en-US" dirty="0" smtClean="0"/>
              <a:t> / …)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Einsichtnahme</a:t>
            </a:r>
            <a:r>
              <a:rPr lang="en-US" dirty="0" smtClean="0"/>
              <a:t> (</a:t>
            </a:r>
            <a:r>
              <a:rPr lang="en-US" dirty="0" err="1" smtClean="0"/>
              <a:t>Lesen</a:t>
            </a:r>
            <a:r>
              <a:rPr lang="en-US" dirty="0" smtClean="0"/>
              <a:t> / </a:t>
            </a:r>
            <a:r>
              <a:rPr lang="en-US" dirty="0" err="1" smtClean="0"/>
              <a:t>Abhören</a:t>
            </a:r>
            <a:r>
              <a:rPr lang="en-US" dirty="0" smtClean="0"/>
              <a:t> / …)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Veränderung</a:t>
            </a:r>
            <a:r>
              <a:rPr lang="en-US" dirty="0" smtClean="0"/>
              <a:t> (</a:t>
            </a:r>
            <a:r>
              <a:rPr lang="en-US" dirty="0" err="1" smtClean="0"/>
              <a:t>Fälschung</a:t>
            </a:r>
            <a:r>
              <a:rPr lang="en-US" dirty="0" smtClean="0"/>
              <a:t> / </a:t>
            </a:r>
            <a:r>
              <a:rPr lang="en-US" dirty="0" err="1" smtClean="0"/>
              <a:t>Löschung</a:t>
            </a:r>
            <a:r>
              <a:rPr lang="en-US" dirty="0" smtClean="0"/>
              <a:t> /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Unbefugte</a:t>
            </a:r>
            <a:r>
              <a:rPr lang="en-US" dirty="0" smtClean="0"/>
              <a:t> </a:t>
            </a:r>
            <a:r>
              <a:rPr lang="en-US" dirty="0" err="1" smtClean="0"/>
              <a:t>Aktionen</a:t>
            </a:r>
            <a:r>
              <a:rPr lang="en-US" dirty="0" smtClean="0"/>
              <a:t> (</a:t>
            </a:r>
            <a:r>
              <a:rPr lang="en-US" dirty="0" err="1" smtClean="0"/>
              <a:t>Prozesse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Unautorisierte </a:t>
            </a:r>
            <a:r>
              <a:rPr lang="en-US" dirty="0" err="1" smtClean="0"/>
              <a:t>Tätigkeit</a:t>
            </a:r>
            <a:r>
              <a:rPr lang="en-US" dirty="0" smtClean="0"/>
              <a:t> (Code-Injection / Social-Engineering / …)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manipulierte</a:t>
            </a:r>
            <a:r>
              <a:rPr lang="en-US" dirty="0" smtClean="0"/>
              <a:t> </a:t>
            </a:r>
            <a:r>
              <a:rPr lang="en-US" dirty="0" err="1" smtClean="0"/>
              <a:t>Dritte</a:t>
            </a:r>
            <a:r>
              <a:rPr lang="en-US" dirty="0" smtClean="0"/>
              <a:t> (Privilege-Escalation / CEO-Fraud /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Verhinderung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Diensterbringung</a:t>
            </a:r>
            <a:r>
              <a:rPr lang="en-US" dirty="0" smtClean="0"/>
              <a:t> (Denial-of-Service)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Bedrohungsmodelle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STRIDE (Microsoft)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S </a:t>
            </a:r>
            <a:r>
              <a:rPr lang="en-US" dirty="0" err="1" smtClean="0"/>
              <a:t>poofing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T </a:t>
            </a:r>
            <a:r>
              <a:rPr lang="en-US" dirty="0" err="1" smtClean="0"/>
              <a:t>ampering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R </a:t>
            </a:r>
            <a:r>
              <a:rPr lang="en-US" dirty="0" err="1" smtClean="0"/>
              <a:t>epudiation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I </a:t>
            </a:r>
            <a:r>
              <a:rPr lang="en-US" dirty="0" err="1" smtClean="0"/>
              <a:t>nformation</a:t>
            </a:r>
            <a:r>
              <a:rPr lang="en-US" dirty="0" smtClean="0"/>
              <a:t> Disclosure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D </a:t>
            </a:r>
            <a:r>
              <a:rPr lang="en-US" dirty="0" err="1" smtClean="0"/>
              <a:t>enial</a:t>
            </a:r>
            <a:r>
              <a:rPr lang="en-US" dirty="0" smtClean="0"/>
              <a:t>-of-Service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 </a:t>
            </a:r>
            <a:r>
              <a:rPr lang="en-US" dirty="0" err="1" smtClean="0"/>
              <a:t>levation</a:t>
            </a:r>
            <a:r>
              <a:rPr lang="en-US" dirty="0" smtClean="0"/>
              <a:t> of Privilege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 April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740419" y="1244217"/>
            <a:ext cx="7202290" cy="264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Täuschung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über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die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eigene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Identität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Position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Kompetenz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- Manipulation / Sabotage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Etikettenschwindel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Abstreitbarkeit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Zurechenbarkeit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Kopie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von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Geschäftsgeheimnissen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Identitätsdaten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Ressourcenverbrauch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Infrastruktur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Wartung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Rechteausweitung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zum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Zugang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Ressourcen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0" y="793235"/>
            <a:ext cx="5374904" cy="403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8" grpId="1" build="allAtOnce"/>
    </p:bld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1028</Words>
  <Application>Microsoft Office PowerPoint</Application>
  <PresentationFormat>Benutzerdefiniert</PresentationFormat>
  <Paragraphs>274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slides-official</vt:lpstr>
      <vt:lpstr>Vorlesung Netzwerksicherheit</vt:lpstr>
      <vt:lpstr>Bugbounty-Challenge</vt:lpstr>
      <vt:lpstr>Grundlagen IT-Sicherheit</vt:lpstr>
      <vt:lpstr>IT-Sicherheit</vt:lpstr>
      <vt:lpstr>Schutzobjekte / Daten</vt:lpstr>
      <vt:lpstr>Schutzobjekte / Daten (forts.)</vt:lpstr>
      <vt:lpstr>Schutzobjekte / Daten (forts.)</vt:lpstr>
      <vt:lpstr>Bedrohungen</vt:lpstr>
      <vt:lpstr>Bedrohungsmodelle</vt:lpstr>
      <vt:lpstr>Schutzziele</vt:lpstr>
      <vt:lpstr>Schutzziele - STRIDE</vt:lpstr>
      <vt:lpstr>Informationen = Daten</vt:lpstr>
      <vt:lpstr>Angreifer / Angreifermodelle</vt:lpstr>
      <vt:lpstr>Angreifer (forts.)</vt:lpstr>
      <vt:lpstr>Angreifer (forts.)</vt:lpstr>
      <vt:lpstr>Maßnahmen</vt:lpstr>
      <vt:lpstr>Maßnahmen (forts.)</vt:lpstr>
      <vt:lpstr>Maßnahmen (forts.)</vt:lpstr>
      <vt:lpstr>Zusammenfassung</vt:lpstr>
      <vt:lpstr>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Matthias Wübbeling</cp:lastModifiedBy>
  <cp:revision>655</cp:revision>
  <cp:lastPrinted>2021-04-26T11:25:58Z</cp:lastPrinted>
  <dcterms:created xsi:type="dcterms:W3CDTF">2020-04-14T23:48:21Z</dcterms:created>
  <dcterms:modified xsi:type="dcterms:W3CDTF">2021-04-26T11:28:37Z</dcterms:modified>
</cp:coreProperties>
</file>