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1" r:id="rId1"/>
  </p:sldMasterIdLst>
  <p:notesMasterIdLst>
    <p:notesMasterId r:id="rId42"/>
  </p:notesMasterIdLst>
  <p:sldIdLst>
    <p:sldId id="388" r:id="rId2"/>
    <p:sldId id="389" r:id="rId3"/>
    <p:sldId id="394" r:id="rId4"/>
    <p:sldId id="392" r:id="rId5"/>
    <p:sldId id="393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7" r:id="rId24"/>
    <p:sldId id="418" r:id="rId25"/>
    <p:sldId id="419" r:id="rId26"/>
    <p:sldId id="413" r:id="rId27"/>
    <p:sldId id="414" r:id="rId28"/>
    <p:sldId id="415" r:id="rId29"/>
    <p:sldId id="416" r:id="rId30"/>
    <p:sldId id="405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</p:sldIdLst>
  <p:sldSz cx="10475913" cy="734536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090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180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270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360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54511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054131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56315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072175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8" autoAdjust="0"/>
    <p:restoredTop sz="91805" autoAdjust="0"/>
  </p:normalViewPr>
  <p:slideViewPr>
    <p:cSldViewPr snapToObjects="1" showGuides="1">
      <p:cViewPr>
        <p:scale>
          <a:sx n="80" d="100"/>
          <a:sy n="80" d="100"/>
        </p:scale>
        <p:origin x="-5166" y="-2178"/>
      </p:cViewPr>
      <p:guideLst>
        <p:guide orient="horz" pos="4549"/>
        <p:guide orient="horz" pos="448"/>
        <p:guide orient="horz" pos="4485"/>
        <p:guide orient="horz" pos="4218"/>
        <p:guide orient="horz" pos="78"/>
        <p:guide orient="horz" pos="638"/>
        <p:guide pos="78"/>
        <p:guide pos="6336"/>
        <p:guide pos="3300"/>
        <p:guide pos="6523"/>
      </p:guideLst>
    </p:cSldViewPr>
  </p:slideViewPr>
  <p:outlineViewPr>
    <p:cViewPr>
      <p:scale>
        <a:sx n="33" d="100"/>
        <a:sy n="33" d="100"/>
      </p:scale>
      <p:origin x="0" y="37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20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787" cy="51125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0927" y="1"/>
            <a:ext cx="3076787" cy="51125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pPr>
              <a:defRPr/>
            </a:pPr>
            <a:fld id="{B02CBC8D-7FF1-4B43-ABC6-A4EEF6542E73}" type="datetimeFigureOut">
              <a:rPr lang="en-US"/>
              <a:pPr>
                <a:defRPr/>
              </a:pPr>
              <a:t>7/5/2021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66763"/>
            <a:ext cx="54737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296" y="4861679"/>
            <a:ext cx="5680709" cy="4606053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772"/>
            <a:ext cx="3076787" cy="51125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0927" y="9721772"/>
            <a:ext cx="3076787" cy="51125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pPr>
              <a:defRPr/>
            </a:pPr>
            <a:fld id="{4C521E26-A184-4C74-AB33-274557BF740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00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0902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1804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2706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360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4511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54131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6315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72175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o_key_pad</a:t>
            </a:r>
            <a:r>
              <a:rPr lang="en-US" dirty="0" smtClean="0"/>
              <a:t> ← key </a:t>
            </a:r>
            <a:r>
              <a:rPr lang="en-US" dirty="0" err="1" smtClean="0"/>
              <a:t>xor</a:t>
            </a:r>
            <a:r>
              <a:rPr lang="en-US" dirty="0" smtClean="0"/>
              <a:t> [0x5c * </a:t>
            </a:r>
            <a:r>
              <a:rPr lang="en-US" dirty="0" err="1" smtClean="0"/>
              <a:t>blockSize</a:t>
            </a:r>
            <a:r>
              <a:rPr lang="en-US" dirty="0" smtClean="0"/>
              <a:t>] </a:t>
            </a:r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Outer padded key</a:t>
            </a:r>
          </a:p>
          <a:p>
            <a:r>
              <a:rPr lang="en-US" dirty="0" err="1" smtClean="0"/>
              <a:t>i_key_pad</a:t>
            </a:r>
            <a:r>
              <a:rPr lang="en-US" dirty="0" smtClean="0"/>
              <a:t> ← key </a:t>
            </a:r>
            <a:r>
              <a:rPr lang="en-US" dirty="0" err="1" smtClean="0"/>
              <a:t>xor</a:t>
            </a:r>
            <a:r>
              <a:rPr lang="en-US" dirty="0" smtClean="0"/>
              <a:t> [0x36 * </a:t>
            </a:r>
            <a:r>
              <a:rPr lang="en-US" dirty="0" err="1" smtClean="0"/>
              <a:t>blockSize</a:t>
            </a:r>
            <a:r>
              <a:rPr lang="en-US" dirty="0" smtClean="0"/>
              <a:t>] </a:t>
            </a:r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Inner padded 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SPI erlaubt Zuordnung von Verbindungen innerhalb eines 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https://networklessons.com/cisco/ccie-routing-switching/ipsec-internet-protocol-security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https://networklessons.com/cisco/ccie-routing-switching/ipsec-internet-protocol-security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https://networklessons.com/cisco/ccie-routing-switching/ipsec-internet-protocol-security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Bild aus </a:t>
            </a:r>
            <a:r>
              <a:rPr lang="de-DE" dirty="0" err="1" smtClean="0"/>
              <a:t>Slideset</a:t>
            </a:r>
            <a:r>
              <a:rPr lang="de-DE" dirty="0" smtClean="0"/>
              <a:t>: https://www.ietf.org/proceedings/53/slides/ipsec-4/sld001.htm (Folie 13)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Bild aus </a:t>
            </a:r>
            <a:r>
              <a:rPr lang="de-DE" dirty="0" err="1" smtClean="0"/>
              <a:t>Slideset</a:t>
            </a:r>
            <a:r>
              <a:rPr lang="de-DE" dirty="0" smtClean="0"/>
              <a:t>: https://www.ietf.org/proceedings/53/slides/ipsec-4/sld001.htm (Folie 14)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27"/>
          <p:cNvGrpSpPr>
            <a:grpSpLocks noChangeAspect="1"/>
          </p:cNvGrpSpPr>
          <p:nvPr/>
        </p:nvGrpSpPr>
        <p:grpSpPr>
          <a:xfrm>
            <a:off x="4294248" y="6"/>
            <a:ext cx="6188686" cy="7345363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4" y="2244654"/>
            <a:ext cx="5728378" cy="510018"/>
          </a:xfrm>
        </p:spPr>
        <p:txBody>
          <a:bodyPr wrap="none" bIns="0" anchor="b" anchorCtr="0"/>
          <a:lstStyle>
            <a:lvl1pPr>
              <a:lnSpc>
                <a:spcPts val="2673"/>
              </a:lnSpc>
              <a:defRPr sz="27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4" y="2754546"/>
            <a:ext cx="5728378" cy="2652096"/>
          </a:xfrm>
        </p:spPr>
        <p:txBody>
          <a:bodyPr tIns="0" bIns="0"/>
          <a:lstStyle>
            <a:lvl1pPr marL="0" indent="0" algn="l">
              <a:lnSpc>
                <a:spcPts val="4009"/>
              </a:lnSpc>
              <a:spcBef>
                <a:spcPts val="0"/>
              </a:spcBef>
              <a:spcAft>
                <a:spcPts val="0"/>
              </a:spcAft>
              <a:buNone/>
              <a:defRPr sz="36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509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4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3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2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5" name="Gruppieren 69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6586" y="1734011"/>
            <a:ext cx="4747179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26586" y="1734012"/>
            <a:ext cx="4747179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339383" y="4284423"/>
            <a:ext cx="4734382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379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468" y="1734010"/>
            <a:ext cx="9820077" cy="4182151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6586" y="5917069"/>
            <a:ext cx="9820077" cy="510018"/>
          </a:xfrm>
        </p:spPr>
        <p:txBody>
          <a:bodyPr anchor="ctr" anchorCtr="0"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A205-AE50-4621-BBA3-D4413835B30F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8" y="1734010"/>
            <a:ext cx="6710385" cy="469216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365879" y="1734010"/>
            <a:ext cx="2783455" cy="4692169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9" y="1734009"/>
            <a:ext cx="2127570" cy="2143335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782665" y="1734010"/>
            <a:ext cx="7366667" cy="4692169"/>
          </a:xfrm>
        </p:spPr>
        <p:txBody>
          <a:bodyPr numCol="2" spcCol="240484"/>
          <a:lstStyle>
            <a:lvl1pPr marL="0" indent="0">
              <a:buNone/>
              <a:defRPr sz="1600"/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326585" y="4284423"/>
            <a:ext cx="2129104" cy="2143334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C9B88-52DB-49CD-A9FA-726F4C990E3C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5194B-4374-43C7-8306-73F655200BE3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" y="1326935"/>
            <a:ext cx="10475913" cy="6018430"/>
          </a:xfrm>
          <a:noFill/>
        </p:spPr>
        <p:txBody>
          <a:bodyPr lIns="1442896" tIns="801609" rIns="1603218"/>
          <a:lstStyle>
            <a:lvl1pPr marL="0" indent="0">
              <a:lnSpc>
                <a:spcPts val="3564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796453" algn="l"/>
              </a:tabLst>
              <a:defRPr sz="31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473176" y="4693746"/>
            <a:ext cx="4747179" cy="1734009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2" name="Gruppieren 30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/>
        </p:nvSpPr>
        <p:spPr bwMode="auto">
          <a:xfrm>
            <a:off x="1473179" y="1"/>
            <a:ext cx="9002738" cy="7344265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101805" tIns="50904" rIns="101805" bIns="50904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93250" y="1734010"/>
            <a:ext cx="2456083" cy="469374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6584" y="1734013"/>
            <a:ext cx="7037722" cy="469216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468" y="1734918"/>
            <a:ext cx="9820077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837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3997" y="2244518"/>
            <a:ext cx="7365057" cy="510018"/>
          </a:xfrm>
        </p:spPr>
        <p:txBody>
          <a:bodyPr wrap="none" bIns="0" anchor="b" anchorCtr="0"/>
          <a:lstStyle>
            <a:lvl1pPr marL="0" indent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  <a:buNone/>
              <a:defRPr sz="3100" cap="all" baseline="0">
                <a:solidFill>
                  <a:schemeClr val="accent1"/>
                </a:solidFill>
                <a:latin typeface="+mj-lt"/>
              </a:defRPr>
            </a:lvl1pPr>
            <a:lvl2pPr marL="5090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0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27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60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5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4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31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2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3997" y="2754816"/>
            <a:ext cx="7365057" cy="2448088"/>
          </a:xfrm>
        </p:spPr>
        <p:txBody>
          <a:bodyPr anchor="t"/>
          <a:lstStyle>
            <a:lvl1pPr algn="l">
              <a:lnSpc>
                <a:spcPts val="4900"/>
              </a:lnSpc>
              <a:defRPr sz="45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r>
              <a:rPr lang="de-DE" smtClean="0"/>
              <a:t>28. Juni 2021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4" name="Gruppieren 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7899" y="1733344"/>
            <a:ext cx="4746370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1643" y="1734918"/>
            <a:ext cx="4746370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823F5-8E29-49DE-81F2-1D29AACB419A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899" y="1734465"/>
            <a:ext cx="4746370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7094" y="2549847"/>
            <a:ext cx="4747179" cy="387723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01364" y="1734465"/>
            <a:ext cx="4747181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70" y="2550948"/>
            <a:ext cx="4746370" cy="3876140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2" y="1733344"/>
            <a:ext cx="2127683" cy="46937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Font typeface="Arial" panose="020B0604020202020204" pitchFamily="34" charset="0"/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782664" y="1733344"/>
            <a:ext cx="7365876" cy="46937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8" y="1734397"/>
            <a:ext cx="9820077" cy="122456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8468" y="3366228"/>
            <a:ext cx="9820077" cy="3060858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7378" y="1734397"/>
            <a:ext cx="9820077" cy="3060110"/>
          </a:xfrm>
        </p:spPr>
        <p:txBody>
          <a:bodyPr/>
          <a:lstStyle>
            <a:lvl1pPr marL="0" indent="0">
              <a:buNone/>
              <a:defRPr sz="1600"/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7378" y="5203044"/>
            <a:ext cx="9820077" cy="122404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327372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70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327372" y="5203044"/>
            <a:ext cx="9822747" cy="1224044"/>
          </a:xfrm>
        </p:spPr>
        <p:txBody>
          <a:bodyPr/>
          <a:lstStyle>
            <a:lvl1pPr marL="0" indent="0"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spcAft>
                <a:spcPts val="468"/>
              </a:spcAft>
              <a:buNone/>
              <a:defRPr sz="1600"/>
            </a:lvl2pPr>
            <a:lvl3pPr marL="480965" indent="0">
              <a:spcAft>
                <a:spcPts val="468"/>
              </a:spcAft>
              <a:buNone/>
              <a:defRPr sz="1600"/>
            </a:lvl3pPr>
            <a:lvl4pPr marL="721446" indent="0">
              <a:spcAft>
                <a:spcPts val="468"/>
              </a:spcAft>
              <a:buNone/>
              <a:defRPr sz="1600"/>
            </a:lvl4pPr>
            <a:lvl5pPr marL="961931" indent="0">
              <a:spcAft>
                <a:spcPts val="468"/>
              </a:spcAft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0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378" y="1734397"/>
            <a:ext cx="9820077" cy="4692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7373" y="6835149"/>
            <a:ext cx="98200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73449" y="6835193"/>
            <a:ext cx="572837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93873" y="6835149"/>
            <a:ext cx="654671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grpSp>
        <p:nvGrpSpPr>
          <p:cNvPr id="7" name="Gruppieren 2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326587" y="6835146"/>
            <a:ext cx="982274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-7275" y="7287554"/>
            <a:ext cx="10483188" cy="867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05" tIns="50904" rIns="101805" bIns="50904"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</p:sldLayoutIdLst>
  <p:hf hdr="0"/>
  <p:txStyles>
    <p:titleStyle>
      <a:lvl1pPr algn="l" defTabSz="1018044" rtl="0" eaLnBrk="1" latinLnBrk="0" hangingPunct="1">
        <a:lnSpc>
          <a:spcPts val="2894"/>
        </a:lnSpc>
        <a:spcBef>
          <a:spcPts val="668"/>
        </a:spcBef>
        <a:buNone/>
        <a:defRPr sz="27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40484" indent="-240484" algn="l" defTabSz="1018044" rtl="0" eaLnBrk="1" latinLnBrk="0" hangingPunct="1">
        <a:spcBef>
          <a:spcPts val="668"/>
        </a:spcBef>
        <a:spcAft>
          <a:spcPts val="668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80965" indent="-240484" algn="l" defTabSz="1018044" rtl="0" eaLnBrk="1" latinLnBrk="0" hangingPunct="1">
        <a:spcBef>
          <a:spcPts val="668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721446" indent="-240484" algn="l" defTabSz="1018044" rtl="0" eaLnBrk="1" latinLnBrk="0" hangingPunct="1">
        <a:spcBef>
          <a:spcPts val="334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961931" indent="-240484" algn="l" defTabSz="1018044" rtl="0" eaLnBrk="1" latinLnBrk="0" hangingPunct="1">
        <a:spcBef>
          <a:spcPts val="334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202414" indent="-240484" algn="l" defTabSz="1018044" rtl="0" eaLnBrk="1" latinLnBrk="0" hangingPunct="1">
        <a:spcBef>
          <a:spcPts val="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799620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641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662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685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2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044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06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087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11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13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15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17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2" y="2244652"/>
            <a:ext cx="5728378" cy="1223999"/>
          </a:xfrm>
        </p:spPr>
        <p:txBody>
          <a:bodyPr/>
          <a:lstStyle/>
          <a:p>
            <a:r>
              <a:rPr lang="en-US" dirty="0" err="1" smtClean="0"/>
              <a:t>Vorlesung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2" y="4080742"/>
            <a:ext cx="5728378" cy="1325901"/>
          </a:xfrm>
        </p:spPr>
        <p:txBody>
          <a:bodyPr/>
          <a:lstStyle/>
          <a:p>
            <a:r>
              <a:rPr lang="en-US" sz="3000" dirty="0" err="1" smtClean="0"/>
              <a:t>Sommersemester</a:t>
            </a:r>
            <a:r>
              <a:rPr lang="en-US" sz="3000" dirty="0" smtClean="0"/>
              <a:t> 2021</a:t>
            </a:r>
          </a:p>
          <a:p>
            <a:r>
              <a:rPr lang="en-US" sz="3000" dirty="0" smtClean="0"/>
              <a:t>Mo. 14-16 </a:t>
            </a:r>
            <a:r>
              <a:rPr lang="en-US" sz="3000" dirty="0" err="1" smtClean="0"/>
              <a:t>Uhr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Tunnel </a:t>
            </a:r>
            <a:r>
              <a:rPr lang="en-US" dirty="0" err="1" smtClean="0"/>
              <a:t>vergrößern</a:t>
            </a:r>
            <a:r>
              <a:rPr lang="en-US" dirty="0" smtClean="0"/>
              <a:t> die </a:t>
            </a:r>
            <a:r>
              <a:rPr lang="en-US" dirty="0" err="1" smtClean="0"/>
              <a:t>Komplexität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 </a:t>
            </a:r>
            <a:r>
              <a:rPr lang="en-US" dirty="0" err="1" smtClean="0"/>
              <a:t>Protokollstacks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10</a:t>
            </a:fld>
            <a:endParaRPr lang="de-DE" altLang="x-none" dirty="0">
              <a:latin typeface="+mn-lt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573660" y="826877"/>
            <a:ext cx="7065282" cy="5798132"/>
            <a:chOff x="351302" y="691200"/>
            <a:chExt cx="7065282" cy="5798132"/>
          </a:xfrm>
        </p:grpSpPr>
        <p:sp>
          <p:nvSpPr>
            <p:cNvPr id="8" name="Rounded Rectangle 3"/>
            <p:cNvSpPr/>
            <p:nvPr/>
          </p:nvSpPr>
          <p:spPr bwMode="auto">
            <a:xfrm>
              <a:off x="540000" y="4320000"/>
              <a:ext cx="1432233" cy="108079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Data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9" name="Rounded Rectangle 4"/>
            <p:cNvSpPr/>
            <p:nvPr/>
          </p:nvSpPr>
          <p:spPr bwMode="auto">
            <a:xfrm>
              <a:off x="540000" y="37800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TCP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0" name="Rounded Rectangle 5"/>
            <p:cNvSpPr/>
            <p:nvPr/>
          </p:nvSpPr>
          <p:spPr bwMode="auto">
            <a:xfrm>
              <a:off x="540000" y="32400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1" name="Rounded Rectangle 6"/>
            <p:cNvSpPr/>
            <p:nvPr/>
          </p:nvSpPr>
          <p:spPr bwMode="auto">
            <a:xfrm>
              <a:off x="2340000" y="4323790"/>
              <a:ext cx="1432233" cy="108079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Data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2" name="Rounded Rectangle 7"/>
            <p:cNvSpPr/>
            <p:nvPr/>
          </p:nvSpPr>
          <p:spPr bwMode="auto">
            <a:xfrm>
              <a:off x="2340000" y="378379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TCP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3" name="Rounded Rectangle 8"/>
            <p:cNvSpPr/>
            <p:nvPr/>
          </p:nvSpPr>
          <p:spPr bwMode="auto">
            <a:xfrm>
              <a:off x="2340000" y="324000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4" name="Rounded Rectangle 9"/>
            <p:cNvSpPr/>
            <p:nvPr/>
          </p:nvSpPr>
          <p:spPr bwMode="auto">
            <a:xfrm>
              <a:off x="2340000" y="54000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5" name="Rounded Rectangle 10"/>
            <p:cNvSpPr/>
            <p:nvPr/>
          </p:nvSpPr>
          <p:spPr bwMode="auto">
            <a:xfrm>
              <a:off x="2340000" y="21600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6" name="Rounded Rectangle 11"/>
            <p:cNvSpPr/>
            <p:nvPr/>
          </p:nvSpPr>
          <p:spPr bwMode="auto">
            <a:xfrm>
              <a:off x="2340000" y="27000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7" name="Rounded Rectangle 12"/>
            <p:cNvSpPr/>
            <p:nvPr/>
          </p:nvSpPr>
          <p:spPr bwMode="auto">
            <a:xfrm>
              <a:off x="4140000" y="4476190"/>
              <a:ext cx="1432233" cy="108079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Data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8" name="Rounded Rectangle 13"/>
            <p:cNvSpPr/>
            <p:nvPr/>
          </p:nvSpPr>
          <p:spPr bwMode="auto">
            <a:xfrm>
              <a:off x="4140000" y="393619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TCP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9" name="Rounded Rectangle 14"/>
            <p:cNvSpPr/>
            <p:nvPr/>
          </p:nvSpPr>
          <p:spPr bwMode="auto">
            <a:xfrm>
              <a:off x="4140000" y="339240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0" name="Rounded Rectangle 15"/>
            <p:cNvSpPr/>
            <p:nvPr/>
          </p:nvSpPr>
          <p:spPr bwMode="auto">
            <a:xfrm>
              <a:off x="4140000" y="55524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1" name="Rounded Rectangle 16"/>
            <p:cNvSpPr/>
            <p:nvPr/>
          </p:nvSpPr>
          <p:spPr bwMode="auto">
            <a:xfrm>
              <a:off x="4140000" y="17712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2" name="Rounded Rectangle 17"/>
            <p:cNvSpPr/>
            <p:nvPr/>
          </p:nvSpPr>
          <p:spPr bwMode="auto">
            <a:xfrm>
              <a:off x="4140000" y="23112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3" name="Rounded Rectangle 18"/>
            <p:cNvSpPr/>
            <p:nvPr/>
          </p:nvSpPr>
          <p:spPr bwMode="auto">
            <a:xfrm>
              <a:off x="4140000" y="2851200"/>
              <a:ext cx="1432233" cy="536608"/>
            </a:xfrm>
            <a:prstGeom prst="roundRect">
              <a:avLst/>
            </a:prstGeom>
            <a:solidFill>
              <a:srgbClr val="FFFFE0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GRE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4" name="Rounded Rectangle 25"/>
            <p:cNvSpPr/>
            <p:nvPr/>
          </p:nvSpPr>
          <p:spPr bwMode="auto">
            <a:xfrm>
              <a:off x="5940000" y="4476190"/>
              <a:ext cx="1432233" cy="108079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Data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5" name="Rounded Rectangle 26"/>
            <p:cNvSpPr/>
            <p:nvPr/>
          </p:nvSpPr>
          <p:spPr bwMode="auto">
            <a:xfrm>
              <a:off x="5940000" y="393619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TCP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6" name="Rounded Rectangle 27"/>
            <p:cNvSpPr/>
            <p:nvPr/>
          </p:nvSpPr>
          <p:spPr bwMode="auto">
            <a:xfrm>
              <a:off x="5940000" y="339240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7" name="Rounded Rectangle 28"/>
            <p:cNvSpPr/>
            <p:nvPr/>
          </p:nvSpPr>
          <p:spPr bwMode="auto">
            <a:xfrm>
              <a:off x="5940000" y="55524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8" name="Rounded Rectangle 29"/>
            <p:cNvSpPr/>
            <p:nvPr/>
          </p:nvSpPr>
          <p:spPr bwMode="auto">
            <a:xfrm>
              <a:off x="5940000" y="6912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9" name="Rounded Rectangle 30"/>
            <p:cNvSpPr/>
            <p:nvPr/>
          </p:nvSpPr>
          <p:spPr bwMode="auto">
            <a:xfrm>
              <a:off x="5940000" y="12312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30" name="Rounded Rectangle 31"/>
            <p:cNvSpPr/>
            <p:nvPr/>
          </p:nvSpPr>
          <p:spPr bwMode="auto">
            <a:xfrm>
              <a:off x="5940000" y="1771200"/>
              <a:ext cx="1432233" cy="536608"/>
            </a:xfrm>
            <a:prstGeom prst="roundRect">
              <a:avLst/>
            </a:prstGeom>
            <a:solidFill>
              <a:srgbClr val="FFFFE0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UDP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31" name="Rounded Rectangle 32"/>
            <p:cNvSpPr/>
            <p:nvPr/>
          </p:nvSpPr>
          <p:spPr bwMode="auto">
            <a:xfrm>
              <a:off x="5940000" y="2311200"/>
              <a:ext cx="1432233" cy="536608"/>
            </a:xfrm>
            <a:prstGeom prst="roundRect">
              <a:avLst/>
            </a:prstGeom>
            <a:solidFill>
              <a:srgbClr val="FFFFE0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L2TP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32" name="Rounded Rectangle 33"/>
            <p:cNvSpPr/>
            <p:nvPr/>
          </p:nvSpPr>
          <p:spPr bwMode="auto">
            <a:xfrm>
              <a:off x="5940000" y="2851200"/>
              <a:ext cx="1432233" cy="536608"/>
            </a:xfrm>
            <a:prstGeom prst="roundRect">
              <a:avLst/>
            </a:prstGeom>
            <a:solidFill>
              <a:srgbClr val="FFFFE0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PPP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33" name="TextBox 34"/>
            <p:cNvSpPr txBox="1"/>
            <p:nvPr/>
          </p:nvSpPr>
          <p:spPr>
            <a:xfrm>
              <a:off x="351302" y="6120000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Regular packet</a:t>
              </a:r>
              <a:endParaRPr lang="en-US" sz="1800" dirty="0"/>
            </a:p>
          </p:txBody>
        </p:sp>
        <p:sp>
          <p:nvSpPr>
            <p:cNvPr id="34" name="TextBox 35"/>
            <p:cNvSpPr txBox="1"/>
            <p:nvPr/>
          </p:nvSpPr>
          <p:spPr>
            <a:xfrm>
              <a:off x="2268000" y="6120000"/>
              <a:ext cx="1655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IPsec</a:t>
              </a:r>
              <a:r>
                <a:rPr lang="en-US" sz="1800" dirty="0" smtClean="0"/>
                <a:t>  Tunnel</a:t>
              </a:r>
              <a:endParaRPr lang="en-US" sz="1800" dirty="0"/>
            </a:p>
          </p:txBody>
        </p:sp>
        <p:sp>
          <p:nvSpPr>
            <p:cNvPr id="35" name="TextBox 36"/>
            <p:cNvSpPr txBox="1"/>
            <p:nvPr/>
          </p:nvSpPr>
          <p:spPr>
            <a:xfrm>
              <a:off x="4068000" y="6120000"/>
              <a:ext cx="148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GRE Tunnel</a:t>
              </a:r>
              <a:endParaRPr lang="en-US" sz="1800" dirty="0"/>
            </a:p>
          </p:txBody>
        </p:sp>
        <p:sp>
          <p:nvSpPr>
            <p:cNvPr id="36" name="TextBox 37"/>
            <p:cNvSpPr txBox="1"/>
            <p:nvPr/>
          </p:nvSpPr>
          <p:spPr>
            <a:xfrm>
              <a:off x="5868000" y="6120000"/>
              <a:ext cx="1548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L2TP Tunnel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Tunnel (</a:t>
            </a:r>
            <a:r>
              <a:rPr lang="en-US" dirty="0" err="1" smtClean="0"/>
              <a:t>Beispiel</a:t>
            </a:r>
            <a:r>
              <a:rPr lang="en-US" dirty="0" smtClean="0"/>
              <a:t>: IPSec)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IPSec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Möglichkeit</a:t>
            </a:r>
            <a:r>
              <a:rPr lang="en-US" dirty="0" smtClean="0"/>
              <a:t>, </a:t>
            </a:r>
            <a:r>
              <a:rPr lang="en-US" dirty="0" err="1" smtClean="0"/>
              <a:t>virtuelle</a:t>
            </a:r>
            <a:r>
              <a:rPr lang="en-US" dirty="0" smtClean="0"/>
              <a:t> Overlays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Es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Tools, die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einfachen</a:t>
            </a:r>
            <a:r>
              <a:rPr lang="en-US" dirty="0" smtClean="0"/>
              <a:t> </a:t>
            </a:r>
            <a:r>
              <a:rPr lang="en-US" dirty="0" err="1" smtClean="0"/>
              <a:t>Tunnelaufbau</a:t>
            </a:r>
            <a:r>
              <a:rPr lang="en-US" dirty="0" smtClean="0"/>
              <a:t> </a:t>
            </a:r>
            <a:r>
              <a:rPr lang="en-US" dirty="0" err="1" smtClean="0"/>
              <a:t>ermöglichen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GRE – Generic Routing and Encapsulation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Fügt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Header (</a:t>
            </a:r>
            <a:r>
              <a:rPr lang="en-US" dirty="0" err="1" smtClean="0"/>
              <a:t>Nummer</a:t>
            </a:r>
            <a:r>
              <a:rPr lang="en-US" dirty="0" smtClean="0"/>
              <a:t> 47) </a:t>
            </a:r>
            <a:r>
              <a:rPr lang="en-US" dirty="0" err="1" smtClean="0"/>
              <a:t>hinzu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Hauptsächlich</a:t>
            </a:r>
            <a:r>
              <a:rPr lang="en-US" dirty="0" smtClean="0"/>
              <a:t> von Cisco </a:t>
            </a:r>
            <a:r>
              <a:rPr lang="en-US" dirty="0" err="1" smtClean="0"/>
              <a:t>für</a:t>
            </a:r>
            <a:r>
              <a:rPr lang="en-US" dirty="0" smtClean="0"/>
              <a:t> Site-2-Site-VPNs </a:t>
            </a:r>
            <a:r>
              <a:rPr lang="en-US" dirty="0" err="1" smtClean="0"/>
              <a:t>verwendet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L2TP – Layer 2 Transport Protocol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Baut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“Tunnel”-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PPP </a:t>
            </a:r>
            <a:r>
              <a:rPr lang="en-US" dirty="0" err="1" smtClean="0"/>
              <a:t>über</a:t>
            </a:r>
            <a:r>
              <a:rPr lang="en-US" dirty="0" smtClean="0"/>
              <a:t> UDP (Port 1701) auf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Hauptsächlich</a:t>
            </a:r>
            <a:r>
              <a:rPr lang="en-US" dirty="0" smtClean="0"/>
              <a:t> </a:t>
            </a:r>
            <a:r>
              <a:rPr lang="en-US" dirty="0" err="1" smtClean="0"/>
              <a:t>verfügbar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Windows, Mac, </a:t>
            </a:r>
            <a:r>
              <a:rPr lang="en-US" dirty="0" err="1" smtClean="0"/>
              <a:t>iOS</a:t>
            </a:r>
            <a:r>
              <a:rPr lang="en-US" dirty="0" smtClean="0"/>
              <a:t>, Android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Aber</a:t>
            </a:r>
            <a:r>
              <a:rPr lang="en-US" dirty="0" smtClean="0"/>
              <a:t>: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IPSec-</a:t>
            </a:r>
            <a:r>
              <a:rPr lang="en-US" dirty="0" err="1" smtClean="0"/>
              <a:t>Verschlüsselung</a:t>
            </a:r>
            <a:r>
              <a:rPr lang="en-US" dirty="0" smtClean="0"/>
              <a:t>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aufbauend</a:t>
            </a:r>
            <a:r>
              <a:rPr lang="en-US" dirty="0" smtClean="0"/>
              <a:t> </a:t>
            </a:r>
            <a:r>
              <a:rPr lang="en-US" dirty="0" err="1" smtClean="0"/>
              <a:t>genutzt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GRE und L2TP </a:t>
            </a:r>
            <a:r>
              <a:rPr lang="en-US" dirty="0" err="1" smtClean="0"/>
              <a:t>erzeugen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Verbindungsaufbau</a:t>
            </a:r>
            <a:r>
              <a:rPr lang="en-US" dirty="0" smtClean="0"/>
              <a:t> </a:t>
            </a:r>
            <a:r>
              <a:rPr lang="en-US" dirty="0" err="1" smtClean="0"/>
              <a:t>Netzwerk</a:t>
            </a:r>
            <a:r>
              <a:rPr lang="en-US" dirty="0" smtClean="0"/>
              <a:t>-Interfaces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GRE- und L2TP-Tunnel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“per packet overhead” </a:t>
            </a:r>
            <a:r>
              <a:rPr lang="en-US" dirty="0" err="1" smtClean="0"/>
              <a:t>als</a:t>
            </a:r>
            <a:r>
              <a:rPr lang="en-US" dirty="0" smtClean="0"/>
              <a:t> IPSec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11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Verschüsselung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Symmetrische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Funktionen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	m’ = F(</a:t>
            </a:r>
            <a:r>
              <a:rPr lang="en-US" dirty="0" err="1" smtClean="0"/>
              <a:t>k,m</a:t>
            </a:r>
            <a:r>
              <a:rPr lang="en-US" dirty="0" smtClean="0"/>
              <a:t>) - </a:t>
            </a:r>
            <a:r>
              <a:rPr lang="en-US" dirty="0" err="1" smtClean="0"/>
              <a:t>Symmetrische</a:t>
            </a:r>
            <a:r>
              <a:rPr lang="en-US" dirty="0" smtClean="0"/>
              <a:t> </a:t>
            </a:r>
            <a:r>
              <a:rPr lang="en-US" dirty="0" err="1" smtClean="0"/>
              <a:t>Versschlüsslungsfunktion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	m = F</a:t>
            </a:r>
            <a:r>
              <a:rPr lang="en-GB" baseline="33000" dirty="0" smtClean="0"/>
              <a:t>-1</a:t>
            </a:r>
            <a:r>
              <a:rPr lang="en-US" dirty="0" smtClean="0"/>
              <a:t>(</a:t>
            </a:r>
            <a:r>
              <a:rPr lang="en-US" dirty="0" err="1" smtClean="0"/>
              <a:t>k,m</a:t>
            </a:r>
            <a:r>
              <a:rPr lang="en-US" dirty="0" smtClean="0"/>
              <a:t>’) - </a:t>
            </a:r>
            <a:r>
              <a:rPr lang="en-US" dirty="0" err="1" smtClean="0"/>
              <a:t>Symmetrische</a:t>
            </a:r>
            <a:r>
              <a:rPr lang="en-US" dirty="0" smtClean="0"/>
              <a:t> </a:t>
            </a:r>
            <a:r>
              <a:rPr lang="en-US" dirty="0" err="1" smtClean="0"/>
              <a:t>Entschlüsselungsfunktion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Dabei</a:t>
            </a:r>
            <a:r>
              <a:rPr lang="en-US" dirty="0" smtClean="0"/>
              <a:t> gilt: </a:t>
            </a:r>
            <a:r>
              <a:rPr lang="en-US" dirty="0" err="1" smtClean="0"/>
              <a:t>Wenn</a:t>
            </a:r>
            <a:r>
              <a:rPr lang="en-US" dirty="0" smtClean="0"/>
              <a:t> m’ = F(</a:t>
            </a:r>
            <a:r>
              <a:rPr lang="en-US" dirty="0" err="1" smtClean="0"/>
              <a:t>k,m</a:t>
            </a:r>
            <a:r>
              <a:rPr lang="en-US" dirty="0" smtClean="0"/>
              <a:t>), </a:t>
            </a:r>
            <a:r>
              <a:rPr lang="en-US" dirty="0" err="1" smtClean="0"/>
              <a:t>dann</a:t>
            </a:r>
            <a:r>
              <a:rPr lang="en-US" dirty="0" smtClean="0"/>
              <a:t> m = F</a:t>
            </a:r>
            <a:r>
              <a:rPr lang="en-GB" baseline="33000" dirty="0" smtClean="0"/>
              <a:t>-1</a:t>
            </a:r>
            <a:r>
              <a:rPr lang="en-US" dirty="0" smtClean="0"/>
              <a:t>(</a:t>
            </a:r>
            <a:r>
              <a:rPr lang="en-US" dirty="0" err="1" smtClean="0"/>
              <a:t>k,m</a:t>
            </a:r>
            <a:r>
              <a:rPr lang="en-US" dirty="0" smtClean="0"/>
              <a:t>’)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Anforderungen</a:t>
            </a:r>
            <a:r>
              <a:rPr lang="en-US" dirty="0" smtClean="0"/>
              <a:t> an die </a:t>
            </a:r>
            <a:r>
              <a:rPr lang="en-US" dirty="0" err="1" smtClean="0"/>
              <a:t>Verschl</a:t>
            </a:r>
            <a:r>
              <a:rPr lang="de-DE" dirty="0" err="1" smtClean="0"/>
              <a:t>üsselung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Große Schlüssel, so dass der Schlüssel nicht erraten werden kann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Keine schwachen Schlüssel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Große Blöcke, so dass der Initialisierungsvektor nicht mehrfach genutzt wird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Ausgabe soll nicht von zufälligen Daten unterscheidbar sein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Formell: Wenn die </a:t>
            </a:r>
            <a:r>
              <a:rPr lang="de-DE" dirty="0" err="1" smtClean="0"/>
              <a:t>Cipher</a:t>
            </a:r>
            <a:r>
              <a:rPr lang="de-DE" dirty="0" smtClean="0"/>
              <a:t>-Stärke n Bits ist, dann soll es 2</a:t>
            </a:r>
            <a:r>
              <a:rPr lang="en-GB" baseline="33000" dirty="0" smtClean="0"/>
              <a:t> n</a:t>
            </a:r>
            <a:r>
              <a:rPr lang="de-DE" dirty="0" smtClean="0"/>
              <a:t> - Schritte benötigen, um zu zeigen, dass die Daten nicht zufällig sind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12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Integrität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Hashfunktionen</a:t>
            </a:r>
            <a:r>
              <a:rPr lang="en-US" dirty="0" smtClean="0"/>
              <a:t> </a:t>
            </a:r>
            <a:r>
              <a:rPr lang="en-US" dirty="0" err="1" smtClean="0"/>
              <a:t>mappen</a:t>
            </a:r>
            <a:r>
              <a:rPr lang="en-US" dirty="0" smtClean="0"/>
              <a:t> </a:t>
            </a:r>
            <a:r>
              <a:rPr lang="en-US" dirty="0" err="1" smtClean="0"/>
              <a:t>beliebig</a:t>
            </a:r>
            <a:r>
              <a:rPr lang="en-US" dirty="0" smtClean="0"/>
              <a:t> </a:t>
            </a:r>
            <a:r>
              <a:rPr lang="en-US" dirty="0" err="1" smtClean="0"/>
              <a:t>lange</a:t>
            </a:r>
            <a:r>
              <a:rPr lang="en-US" dirty="0" smtClean="0"/>
              <a:t> </a:t>
            </a:r>
            <a:r>
              <a:rPr lang="en-US" dirty="0" err="1" smtClean="0"/>
              <a:t>Nachricht</a:t>
            </a:r>
            <a:r>
              <a:rPr lang="en-US" dirty="0" smtClean="0"/>
              <a:t> auf Digest fester </a:t>
            </a:r>
            <a:r>
              <a:rPr lang="en-US" dirty="0" err="1" smtClean="0"/>
              <a:t>Länge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 = H(m)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Üblicherweise</a:t>
            </a:r>
            <a:r>
              <a:rPr lang="en-US" dirty="0" smtClean="0"/>
              <a:t>: 128 – 512 Bits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Hashfunktion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 das </a:t>
            </a:r>
            <a:r>
              <a:rPr lang="en-US" dirty="0" err="1" smtClean="0"/>
              <a:t>berechnete</a:t>
            </a:r>
            <a:r>
              <a:rPr lang="en-US" dirty="0" smtClean="0"/>
              <a:t> Digest </a:t>
            </a:r>
            <a:r>
              <a:rPr lang="en-US" dirty="0" err="1" smtClean="0"/>
              <a:t>nicht</a:t>
            </a:r>
            <a:r>
              <a:rPr lang="en-US" dirty="0" smtClean="0"/>
              <a:t> von </a:t>
            </a:r>
            <a:r>
              <a:rPr lang="en-US" dirty="0" err="1" smtClean="0"/>
              <a:t>zufälligen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unterschieden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Wenn</a:t>
            </a:r>
            <a:r>
              <a:rPr lang="en-US" dirty="0" smtClean="0"/>
              <a:t> H(m</a:t>
            </a:r>
            <a:r>
              <a:rPr lang="en-US" baseline="-33000" dirty="0" smtClean="0"/>
              <a:t>1</a:t>
            </a:r>
            <a:r>
              <a:rPr lang="en-US" dirty="0" smtClean="0"/>
              <a:t>) = H(m</a:t>
            </a:r>
            <a:r>
              <a:rPr lang="en-US" baseline="-33000" dirty="0" smtClean="0"/>
              <a:t>2</a:t>
            </a:r>
            <a:r>
              <a:rPr lang="en-US" dirty="0" smtClean="0"/>
              <a:t>), </a:t>
            </a:r>
            <a:r>
              <a:rPr lang="en-US" dirty="0" err="1" smtClean="0"/>
              <a:t>dann</a:t>
            </a:r>
            <a:r>
              <a:rPr lang="en-US" dirty="0" smtClean="0"/>
              <a:t> m</a:t>
            </a:r>
            <a:r>
              <a:rPr lang="en-US" baseline="-33000" dirty="0" smtClean="0"/>
              <a:t>1</a:t>
            </a:r>
            <a:r>
              <a:rPr lang="en-US" dirty="0" smtClean="0"/>
              <a:t> = m</a:t>
            </a:r>
            <a:r>
              <a:rPr lang="en-US" baseline="-33000" dirty="0" smtClean="0"/>
              <a:t>2</a:t>
            </a:r>
            <a:r>
              <a:rPr lang="en-US" dirty="0" smtClean="0"/>
              <a:t>   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Gilt </a:t>
            </a:r>
            <a:r>
              <a:rPr lang="en-US" dirty="0" err="1" smtClean="0"/>
              <a:t>natürlich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!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Kollisionen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selten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versehentliche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bewusst</a:t>
            </a:r>
            <a:r>
              <a:rPr lang="en-US" dirty="0" smtClean="0"/>
              <a:t> </a:t>
            </a:r>
            <a:r>
              <a:rPr lang="en-US" dirty="0" err="1" smtClean="0"/>
              <a:t>herbeigeführte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13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Integrität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Angriffe</a:t>
            </a:r>
            <a:r>
              <a:rPr lang="en-US" dirty="0" smtClean="0"/>
              <a:t> </a:t>
            </a:r>
            <a:r>
              <a:rPr lang="en-US" dirty="0" err="1" smtClean="0"/>
              <a:t>gegen</a:t>
            </a:r>
            <a:r>
              <a:rPr lang="en-US" dirty="0" smtClean="0"/>
              <a:t> </a:t>
            </a:r>
            <a:r>
              <a:rPr lang="en-US" dirty="0" err="1" smtClean="0"/>
              <a:t>Hashfunktionen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Urbild-Angriff</a:t>
            </a:r>
            <a:r>
              <a:rPr lang="en-US" dirty="0" smtClean="0"/>
              <a:t> (1)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gegebenes</a:t>
            </a:r>
            <a:r>
              <a:rPr lang="en-US" dirty="0" smtClean="0"/>
              <a:t> Digest d </a:t>
            </a:r>
            <a:r>
              <a:rPr lang="en-US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Nachricht</a:t>
            </a:r>
            <a:r>
              <a:rPr lang="en-US" dirty="0" smtClean="0"/>
              <a:t> m </a:t>
            </a:r>
            <a:r>
              <a:rPr lang="en-US" dirty="0" err="1" smtClean="0"/>
              <a:t>gefunden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so </a:t>
            </a:r>
            <a:r>
              <a:rPr lang="en-US" dirty="0" err="1" smtClean="0"/>
              <a:t>dass</a:t>
            </a:r>
            <a:r>
              <a:rPr lang="en-US" dirty="0" smtClean="0"/>
              <a:t> d = H(m)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Urbild-Angriff</a:t>
            </a:r>
            <a:r>
              <a:rPr lang="en-US" dirty="0" smtClean="0"/>
              <a:t> (2)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gegebene</a:t>
            </a:r>
            <a:r>
              <a:rPr lang="en-US" dirty="0" smtClean="0"/>
              <a:t> </a:t>
            </a:r>
            <a:r>
              <a:rPr lang="en-US" dirty="0" err="1" smtClean="0"/>
              <a:t>Nachricht</a:t>
            </a:r>
            <a:r>
              <a:rPr lang="en-US" dirty="0" smtClean="0"/>
              <a:t> m </a:t>
            </a:r>
            <a:r>
              <a:rPr lang="en-US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Nachricht</a:t>
            </a:r>
            <a:r>
              <a:rPr lang="en-US" dirty="0" smtClean="0"/>
              <a:t> m’ </a:t>
            </a:r>
            <a:r>
              <a:rPr lang="en-US" dirty="0" err="1" smtClean="0"/>
              <a:t>gefunden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die gilt</a:t>
            </a:r>
          </a:p>
          <a:p>
            <a:pPr lvl="4">
              <a:buNone/>
            </a:pPr>
            <a:r>
              <a:rPr lang="en-US" dirty="0" smtClean="0"/>
              <a:t>	m </a:t>
            </a:r>
            <a:r>
              <a:rPr lang="en-GB" i="1" dirty="0" smtClean="0"/>
              <a:t>≠</a:t>
            </a:r>
            <a:r>
              <a:rPr lang="en-US" dirty="0" smtClean="0"/>
              <a:t> m’</a:t>
            </a:r>
          </a:p>
          <a:p>
            <a:pPr lvl="4">
              <a:buNone/>
            </a:pPr>
            <a:r>
              <a:rPr lang="en-US" dirty="0" smtClean="0"/>
              <a:t>	H(m) = H(m’)</a:t>
            </a:r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14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Integrität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Kollisionen</a:t>
            </a:r>
            <a:r>
              <a:rPr lang="en-US" dirty="0" smtClean="0"/>
              <a:t> </a:t>
            </a:r>
            <a:r>
              <a:rPr lang="en-US" dirty="0" err="1" smtClean="0"/>
              <a:t>erzwingen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Es </a:t>
            </a:r>
            <a:r>
              <a:rPr lang="en-US" dirty="0" err="1" smtClean="0"/>
              <a:t>sollen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m, m’ </a:t>
            </a:r>
            <a:r>
              <a:rPr lang="en-US" dirty="0" err="1" smtClean="0"/>
              <a:t>gefunden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die gilt</a:t>
            </a:r>
          </a:p>
          <a:p>
            <a:pPr lvl="4">
              <a:buNone/>
            </a:pPr>
            <a:r>
              <a:rPr lang="en-US" dirty="0" smtClean="0"/>
              <a:t>H(m) = H(m’)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Die </a:t>
            </a:r>
            <a:r>
              <a:rPr lang="en-US" dirty="0" err="1" smtClean="0"/>
              <a:t>Anzahl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Bits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entscheidend</a:t>
            </a:r>
            <a:r>
              <a:rPr lang="en-US" dirty="0" smtClean="0"/>
              <a:t> (</a:t>
            </a:r>
            <a:r>
              <a:rPr lang="en-US" dirty="0" err="1" smtClean="0"/>
              <a:t>Geburtstagsproblem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Mit</a:t>
            </a:r>
            <a:r>
              <a:rPr lang="en-US" dirty="0" smtClean="0"/>
              <a:t> n Bits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Kollision</a:t>
            </a:r>
            <a:r>
              <a:rPr lang="en-US" dirty="0" smtClean="0"/>
              <a:t> </a:t>
            </a:r>
            <a:r>
              <a:rPr lang="en-US" dirty="0" err="1" smtClean="0"/>
              <a:t>erwartet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                      </a:t>
            </a:r>
            <a:r>
              <a:rPr lang="en-US" dirty="0" err="1" smtClean="0"/>
              <a:t>Nachrichten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MD5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128 Bits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SHA-1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160 Bits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SHA-256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256 Bits </a:t>
            </a:r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15</a:t>
            </a:fld>
            <a:endParaRPr lang="de-DE" altLang="x-none" dirty="0">
              <a:latin typeface="+mn-lt"/>
            </a:endParaRPr>
          </a:p>
        </p:txBody>
      </p:sp>
      <p:graphicFrame>
        <p:nvGraphicFramePr>
          <p:cNvPr id="31747" name="Object 3"/>
          <p:cNvGraphicFramePr>
            <a:graphicFrameLocks noGrp="1" noChangeAspect="1"/>
          </p:cNvGraphicFramePr>
          <p:nvPr/>
        </p:nvGraphicFramePr>
        <p:xfrm>
          <a:off x="5797748" y="4068460"/>
          <a:ext cx="116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647419" imgH="253890" progId="">
                  <p:embed/>
                </p:oleObj>
              </mc:Choice>
              <mc:Fallback>
                <p:oleObj name="Equation" r:id="rId3" imgW="647419" imgH="253890" progId="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748" y="4068460"/>
                        <a:ext cx="1168400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Integrität</a:t>
            </a:r>
            <a:r>
              <a:rPr lang="en-US" dirty="0" smtClean="0"/>
              <a:t> (HMAC)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Keyed Hash-</a:t>
            </a:r>
            <a:r>
              <a:rPr lang="en-US" dirty="0" err="1" smtClean="0"/>
              <a:t>Funktionen</a:t>
            </a:r>
            <a:r>
              <a:rPr lang="en-US" dirty="0" smtClean="0"/>
              <a:t> (</a:t>
            </a:r>
            <a:r>
              <a:rPr lang="en-US" dirty="0" err="1" smtClean="0"/>
              <a:t>als</a:t>
            </a:r>
            <a:r>
              <a:rPr lang="en-US" dirty="0" smtClean="0"/>
              <a:t> Message Authentication Code)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Wie</a:t>
            </a:r>
            <a:r>
              <a:rPr lang="en-US" dirty="0" smtClean="0"/>
              <a:t> Hash-</a:t>
            </a:r>
            <a:r>
              <a:rPr lang="en-US" dirty="0" err="1" smtClean="0"/>
              <a:t>Funktionen</a:t>
            </a:r>
            <a:r>
              <a:rPr lang="en-US" dirty="0" smtClean="0"/>
              <a:t>,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weiteren</a:t>
            </a:r>
            <a:r>
              <a:rPr lang="en-US" dirty="0" smtClean="0"/>
              <a:t> Parameter,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Erstellung</a:t>
            </a:r>
            <a:r>
              <a:rPr lang="en-US" dirty="0" smtClean="0"/>
              <a:t> und </a:t>
            </a:r>
            <a:r>
              <a:rPr lang="en-US" dirty="0" err="1" smtClean="0"/>
              <a:t>Verifikation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HMAC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Key </a:t>
            </a:r>
            <a:r>
              <a:rPr lang="en-US" dirty="0" err="1" smtClean="0"/>
              <a:t>benötigt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i.d.R</a:t>
            </a:r>
            <a:r>
              <a:rPr lang="en-US" dirty="0" smtClean="0"/>
              <a:t>. </a:t>
            </a:r>
            <a:r>
              <a:rPr lang="en-US" dirty="0" err="1" smtClean="0"/>
              <a:t>ebenfalls</a:t>
            </a:r>
            <a:r>
              <a:rPr lang="en-US" dirty="0" smtClean="0"/>
              <a:t> </a:t>
            </a:r>
            <a:r>
              <a:rPr lang="en-US" dirty="0" err="1" smtClean="0"/>
              <a:t>geheim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16</a:t>
            </a:fld>
            <a:endParaRPr lang="de-DE" altLang="x-none" dirty="0">
              <a:latin typeface="+mn-lt"/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930" y="3920866"/>
            <a:ext cx="7693200" cy="251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Integrität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(HMAC)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17</a:t>
            </a:fld>
            <a:endParaRPr lang="de-DE" altLang="x-none" dirty="0">
              <a:latin typeface="+mn-lt"/>
            </a:endParaRPr>
          </a:p>
        </p:txBody>
      </p:sp>
      <p:pic>
        <p:nvPicPr>
          <p:cNvPr id="32773" name="Picture 5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511" y="1280483"/>
            <a:ext cx="7693200" cy="251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9635" y="1287414"/>
            <a:ext cx="7692857" cy="576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IPSec ist ein Sicherheitsprotokoll für das Internet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Arbeitet auf Layer 3 und ist daher transparent für Anwendungen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In allen gängigen Betriebssystemen implementiert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Ermöglicht Verschlüsselung und </a:t>
            </a:r>
            <a:r>
              <a:rPr lang="de-DE" dirty="0" err="1" smtClean="0"/>
              <a:t>Authentifikation</a:t>
            </a:r>
            <a:r>
              <a:rPr lang="de-DE" dirty="0" smtClean="0"/>
              <a:t> von IP-Paketen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Bestandteil der IPv6 Extension Header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Authentication Header (AH)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Paket-</a:t>
            </a:r>
            <a:r>
              <a:rPr lang="de-DE" dirty="0" err="1" smtClean="0"/>
              <a:t>Authentifikation</a:t>
            </a:r>
            <a:r>
              <a:rPr lang="de-DE" dirty="0" smtClean="0"/>
              <a:t> mittels HMAC (Paket stammt vom Absender)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Erlaubt Integritätsprüfung (Paket wurde nicht verändert)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Encapsulated</a:t>
            </a:r>
            <a:r>
              <a:rPr lang="de-DE" dirty="0" smtClean="0"/>
              <a:t> Security Protocol (ESP)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Paket </a:t>
            </a:r>
            <a:r>
              <a:rPr lang="de-DE" dirty="0" err="1" smtClean="0"/>
              <a:t>Authentifikation</a:t>
            </a:r>
            <a:r>
              <a:rPr lang="de-DE" dirty="0" smtClean="0"/>
              <a:t> mittels HMAC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(Symmetrische) Verschlüsselung sichert Vertraulichkeit</a:t>
            </a:r>
          </a:p>
          <a:p>
            <a:pPr lvl="3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18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Begriffserklärung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Peer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Computer, der IPSec unterstützt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Traffic-</a:t>
            </a:r>
            <a:r>
              <a:rPr lang="de-DE" dirty="0" err="1" smtClean="0"/>
              <a:t>Selector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Beschreibt eine Seite der IPSec-Verbindungen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IP-Adressen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Layer-4-Protokoll (TCP, UDP, ICMP, …)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Ports (falls für L4 relevant)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Action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Beschreibt, was mit den Paketen beim Versand passieren soll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Bypass: Pakete ohne Änderung weiterleiten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Drop: Pakete verwerfen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err="1" smtClean="0"/>
              <a:t>Protect</a:t>
            </a:r>
            <a:r>
              <a:rPr lang="de-DE" dirty="0" smtClean="0"/>
              <a:t>: IPSec auf das Paket anwenden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19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Kapitel 6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 smtClean="0"/>
              <a:t>VPN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 Juni 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468" y="1656457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Begriffserklärung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Methode / Modus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Definiert, wie Pakete geschützt werden (ESP? / AH?)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Tunnel- oder Transportmodus (IPv6-Kapitel)</a:t>
            </a:r>
          </a:p>
          <a:p>
            <a:pPr lvl="1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Security Association (SA)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Beschreibt</a:t>
            </a:r>
            <a:r>
              <a:rPr lang="en-GB" dirty="0" smtClean="0"/>
              <a:t>, was </a:t>
            </a:r>
            <a:r>
              <a:rPr lang="en-GB" dirty="0" err="1" smtClean="0"/>
              <a:t>mit</a:t>
            </a:r>
            <a:r>
              <a:rPr lang="en-GB" dirty="0" smtClean="0"/>
              <a:t> Traffic </a:t>
            </a:r>
            <a:r>
              <a:rPr lang="en-GB" dirty="0" err="1" smtClean="0"/>
              <a:t>passiert</a:t>
            </a:r>
            <a:endParaRPr lang="en-GB" dirty="0" smtClean="0"/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Enthaltene</a:t>
            </a:r>
            <a:r>
              <a:rPr lang="en-GB" dirty="0" smtClean="0"/>
              <a:t> </a:t>
            </a:r>
            <a:r>
              <a:rPr lang="en-GB" dirty="0" err="1" smtClean="0"/>
              <a:t>Informationen</a:t>
            </a:r>
            <a:endParaRPr lang="en-GB" dirty="0" smtClean="0"/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Source traffic selector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Destination traffic selector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Methods &amp; Keys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Peer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Richtung</a:t>
            </a:r>
            <a:r>
              <a:rPr lang="en-GB" dirty="0" smtClean="0"/>
              <a:t> (inbound / outbound)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Time and/or volume limited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OS-</a:t>
            </a:r>
            <a:r>
              <a:rPr lang="en-GB" dirty="0" err="1" smtClean="0"/>
              <a:t>eindeutiger</a:t>
            </a:r>
            <a:r>
              <a:rPr lang="en-GB" dirty="0" smtClean="0"/>
              <a:t> 32-Bit-Wert (Security Parameter Index)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20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Begriffserklärung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Security </a:t>
            </a:r>
            <a:r>
              <a:rPr lang="de-DE" dirty="0" err="1" smtClean="0"/>
              <a:t>Policy</a:t>
            </a:r>
            <a:r>
              <a:rPr lang="de-DE" dirty="0" smtClean="0"/>
              <a:t> (SP)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Source traffic selector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Destination traffic selector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Request Flags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Action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Ähnlich</a:t>
            </a:r>
            <a:r>
              <a:rPr lang="en-GB" dirty="0" smtClean="0"/>
              <a:t> </a:t>
            </a:r>
            <a:r>
              <a:rPr lang="en-GB" dirty="0" err="1" smtClean="0"/>
              <a:t>einer</a:t>
            </a:r>
            <a:r>
              <a:rPr lang="en-GB" dirty="0" smtClean="0"/>
              <a:t> Security Association </a:t>
            </a:r>
            <a:r>
              <a:rPr lang="en-GB" dirty="0" err="1" smtClean="0"/>
              <a:t>aber</a:t>
            </a:r>
            <a:r>
              <a:rPr lang="en-GB" dirty="0" smtClean="0"/>
              <a:t> </a:t>
            </a:r>
            <a:r>
              <a:rPr lang="en-GB" dirty="0" err="1" smtClean="0"/>
              <a:t>unidirektional</a:t>
            </a:r>
            <a:endParaRPr lang="en-GB" dirty="0" smtClean="0"/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Implementierungen</a:t>
            </a:r>
            <a:r>
              <a:rPr lang="en-GB" dirty="0" smtClean="0"/>
              <a:t> </a:t>
            </a:r>
            <a:r>
              <a:rPr lang="en-GB" dirty="0" err="1" smtClean="0"/>
              <a:t>verbinden</a:t>
            </a:r>
            <a:r>
              <a:rPr lang="en-GB" dirty="0" smtClean="0"/>
              <a:t> in- und outbound SPs und </a:t>
            </a:r>
            <a:r>
              <a:rPr lang="en-GB" dirty="0" err="1" smtClean="0"/>
              <a:t>erzwingen</a:t>
            </a:r>
            <a:r>
              <a:rPr lang="en-GB" dirty="0" smtClean="0"/>
              <a:t> </a:t>
            </a:r>
            <a:r>
              <a:rPr lang="en-GB" dirty="0" err="1" smtClean="0"/>
              <a:t>ähnliche</a:t>
            </a:r>
            <a:r>
              <a:rPr lang="en-GB" dirty="0" smtClean="0"/>
              <a:t> </a:t>
            </a:r>
            <a:r>
              <a:rPr lang="en-GB" dirty="0" err="1" smtClean="0"/>
              <a:t>Aktionen</a:t>
            </a:r>
            <a:r>
              <a:rPr lang="en-GB" dirty="0" smtClean="0"/>
              <a:t> und </a:t>
            </a:r>
            <a:r>
              <a:rPr lang="en-GB" dirty="0" err="1" smtClean="0"/>
              <a:t>Methoden</a:t>
            </a:r>
            <a:endParaRPr lang="en-GB" dirty="0" smtClean="0"/>
          </a:p>
          <a:p>
            <a:pPr lvl="1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Security Policy Database (SPD)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Liste</a:t>
            </a:r>
            <a:r>
              <a:rPr lang="en-GB" dirty="0" smtClean="0"/>
              <a:t> von SP-</a:t>
            </a:r>
            <a:r>
              <a:rPr lang="en-GB" dirty="0" err="1" smtClean="0"/>
              <a:t>Elementen</a:t>
            </a:r>
            <a:endParaRPr lang="en-GB" dirty="0" smtClean="0"/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Ändern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</a:t>
            </a: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dynamisch</a:t>
            </a:r>
            <a:r>
              <a:rPr lang="en-GB" dirty="0" smtClean="0"/>
              <a:t> (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handelt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um </a:t>
            </a:r>
            <a:r>
              <a:rPr lang="en-GB" dirty="0" err="1" smtClean="0"/>
              <a:t>definierte</a:t>
            </a:r>
            <a:r>
              <a:rPr lang="en-GB" dirty="0" smtClean="0"/>
              <a:t> </a:t>
            </a:r>
            <a:r>
              <a:rPr lang="en-GB" dirty="0" err="1" smtClean="0"/>
              <a:t>Richtlinien</a:t>
            </a:r>
            <a:r>
              <a:rPr lang="en-GB" dirty="0" smtClean="0"/>
              <a:t>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Existierende</a:t>
            </a:r>
            <a:r>
              <a:rPr lang="en-GB" dirty="0" smtClean="0"/>
              <a:t> SP </a:t>
            </a:r>
            <a:r>
              <a:rPr lang="en-GB" dirty="0" err="1" smtClean="0"/>
              <a:t>bedeuten</a:t>
            </a:r>
            <a:r>
              <a:rPr lang="en-GB" dirty="0" smtClean="0"/>
              <a:t> </a:t>
            </a:r>
            <a:r>
              <a:rPr lang="en-GB" dirty="0" err="1" smtClean="0"/>
              <a:t>nicht</a:t>
            </a:r>
            <a:r>
              <a:rPr lang="en-GB" dirty="0" smtClean="0"/>
              <a:t>, </a:t>
            </a:r>
            <a:r>
              <a:rPr lang="en-GB" dirty="0" err="1" smtClean="0"/>
              <a:t>dass</a:t>
            </a:r>
            <a:r>
              <a:rPr lang="en-GB" dirty="0" smtClean="0"/>
              <a:t> </a:t>
            </a:r>
            <a:r>
              <a:rPr lang="en-GB" dirty="0" err="1" smtClean="0"/>
              <a:t>auch</a:t>
            </a:r>
            <a:r>
              <a:rPr lang="en-GB" dirty="0" smtClean="0"/>
              <a:t> </a:t>
            </a:r>
            <a:r>
              <a:rPr lang="en-GB" dirty="0" err="1" smtClean="0"/>
              <a:t>passende</a:t>
            </a:r>
            <a:r>
              <a:rPr lang="en-GB" dirty="0" smtClean="0"/>
              <a:t> SA </a:t>
            </a:r>
            <a:r>
              <a:rPr lang="en-GB" dirty="0" err="1" smtClean="0"/>
              <a:t>existieren</a:t>
            </a:r>
            <a:endParaRPr lang="en-GB" dirty="0" smtClean="0"/>
          </a:p>
          <a:p>
            <a:pPr lvl="1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21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Begriffserklärung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SPD Cache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Hält SP-Einträge aus der Datenbank im Speicher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Einträge müssen nicht (immer) mit der SPD übereinstimmen</a:t>
            </a:r>
          </a:p>
          <a:p>
            <a:pPr lvl="1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Security Association Database (SAD)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Beinhaltet</a:t>
            </a:r>
            <a:r>
              <a:rPr lang="en-GB" dirty="0" smtClean="0"/>
              <a:t> </a:t>
            </a:r>
            <a:r>
              <a:rPr lang="en-GB" dirty="0" err="1" smtClean="0"/>
              <a:t>alle</a:t>
            </a:r>
            <a:r>
              <a:rPr lang="en-GB" dirty="0" smtClean="0"/>
              <a:t> Security Associations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Inbound-</a:t>
            </a:r>
            <a:r>
              <a:rPr lang="en-GB" dirty="0" err="1" smtClean="0"/>
              <a:t>Tabelle</a:t>
            </a:r>
            <a:r>
              <a:rPr lang="en-GB" dirty="0" smtClean="0"/>
              <a:t> </a:t>
            </a:r>
            <a:r>
              <a:rPr lang="en-GB" dirty="0" err="1" smtClean="0"/>
              <a:t>sortiert</a:t>
            </a:r>
            <a:r>
              <a:rPr lang="en-GB" dirty="0" smtClean="0"/>
              <a:t> </a:t>
            </a:r>
            <a:r>
              <a:rPr lang="en-GB" dirty="0" err="1" smtClean="0"/>
              <a:t>nach</a:t>
            </a:r>
            <a:r>
              <a:rPr lang="en-GB" dirty="0" smtClean="0"/>
              <a:t> SPI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Outbound-</a:t>
            </a:r>
            <a:r>
              <a:rPr lang="en-GB" dirty="0" err="1" smtClean="0"/>
              <a:t>Tabelle</a:t>
            </a:r>
            <a:r>
              <a:rPr lang="en-GB" dirty="0" smtClean="0"/>
              <a:t> </a:t>
            </a:r>
            <a:r>
              <a:rPr lang="en-GB" dirty="0" err="1" smtClean="0"/>
              <a:t>sortiert</a:t>
            </a:r>
            <a:r>
              <a:rPr lang="en-GB" dirty="0" smtClean="0"/>
              <a:t> </a:t>
            </a:r>
            <a:r>
              <a:rPr lang="en-GB" dirty="0" err="1" smtClean="0"/>
              <a:t>nach</a:t>
            </a:r>
            <a:r>
              <a:rPr lang="en-GB" dirty="0" smtClean="0"/>
              <a:t> Traffic </a:t>
            </a:r>
            <a:r>
              <a:rPr lang="en-GB" dirty="0" err="1" smtClean="0"/>
              <a:t>Selectoren</a:t>
            </a:r>
            <a:endParaRPr lang="en-GB" dirty="0" smtClean="0"/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Jeder</a:t>
            </a:r>
            <a:r>
              <a:rPr lang="en-GB" dirty="0" smtClean="0"/>
              <a:t> </a:t>
            </a:r>
            <a:r>
              <a:rPr lang="en-GB" dirty="0" err="1" smtClean="0"/>
              <a:t>Eintrag</a:t>
            </a:r>
            <a:r>
              <a:rPr lang="en-GB" dirty="0" smtClean="0"/>
              <a:t> hat </a:t>
            </a:r>
            <a:r>
              <a:rPr lang="en-GB" dirty="0" err="1" smtClean="0"/>
              <a:t>eine</a:t>
            </a:r>
            <a:r>
              <a:rPr lang="en-GB" dirty="0" smtClean="0"/>
              <a:t> </a:t>
            </a:r>
            <a:r>
              <a:rPr lang="en-GB" dirty="0" err="1" smtClean="0"/>
              <a:t>Entsprechung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SPD-Cache</a:t>
            </a:r>
          </a:p>
          <a:p>
            <a:pPr lvl="1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PAD - Peer Authentication Database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Beschreibt</a:t>
            </a:r>
            <a:r>
              <a:rPr lang="en-GB" dirty="0" smtClean="0"/>
              <a:t> Peers und </a:t>
            </a: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</a:t>
            </a:r>
            <a:r>
              <a:rPr lang="en-GB" dirty="0" err="1" smtClean="0"/>
              <a:t>ausweisen</a:t>
            </a:r>
            <a:r>
              <a:rPr lang="en-GB" dirty="0" smtClean="0"/>
              <a:t> (IP-</a:t>
            </a:r>
            <a:r>
              <a:rPr lang="en-GB" dirty="0" err="1" smtClean="0"/>
              <a:t>Addressen</a:t>
            </a:r>
            <a:r>
              <a:rPr lang="en-GB" dirty="0" smtClean="0"/>
              <a:t>, DNS-</a:t>
            </a:r>
            <a:r>
              <a:rPr lang="en-GB" dirty="0" err="1" smtClean="0"/>
              <a:t>Namen</a:t>
            </a:r>
            <a:r>
              <a:rPr lang="en-GB" dirty="0" smtClean="0"/>
              <a:t>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Hält</a:t>
            </a:r>
            <a:r>
              <a:rPr lang="en-GB" dirty="0" smtClean="0"/>
              <a:t> Information </a:t>
            </a:r>
            <a:r>
              <a:rPr lang="en-GB" dirty="0" err="1" smtClean="0"/>
              <a:t>darüber</a:t>
            </a:r>
            <a:r>
              <a:rPr lang="en-GB" dirty="0" smtClean="0"/>
              <a:t>, </a:t>
            </a:r>
            <a:r>
              <a:rPr lang="en-GB" dirty="0" err="1" smtClean="0"/>
              <a:t>wie</a:t>
            </a:r>
            <a:r>
              <a:rPr lang="en-GB" dirty="0" smtClean="0"/>
              <a:t> Peers </a:t>
            </a:r>
            <a:r>
              <a:rPr lang="en-GB" dirty="0" err="1" smtClean="0"/>
              <a:t>authentifiziert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 (IKE, </a:t>
            </a:r>
            <a:r>
              <a:rPr lang="en-GB" dirty="0" err="1" smtClean="0"/>
              <a:t>Zertifikate</a:t>
            </a:r>
            <a:r>
              <a:rPr lang="en-GB" dirty="0" smtClean="0"/>
              <a:t>, PSK, ...)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22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Aufbau eines IPSec-Tunnels mittels Internet Key Exchange-Protokoll (IKE)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2 Phasen: </a:t>
            </a:r>
            <a:r>
              <a:rPr lang="de-DE" b="1" dirty="0" smtClean="0"/>
              <a:t>IKE Phase I </a:t>
            </a:r>
            <a:r>
              <a:rPr lang="de-DE" dirty="0" smtClean="0"/>
              <a:t>und IKE Phase II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ISAKMP-Tunnel (Internet Security Association and Key Management Protocol)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Austausch von Management-Daten (Grundlage für den Aufbau des zweiten Tunnels, Versand von </a:t>
            </a:r>
            <a:r>
              <a:rPr lang="de-DE" dirty="0" err="1" smtClean="0"/>
              <a:t>Keepalives</a:t>
            </a:r>
            <a:r>
              <a:rPr lang="de-DE" dirty="0" smtClean="0"/>
              <a:t>, …)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23</a:t>
            </a:fld>
            <a:endParaRPr lang="de-DE" altLang="x-none" dirty="0">
              <a:latin typeface="+mn-lt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10" y="2736577"/>
            <a:ext cx="8858509" cy="275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Aufbau eines IPSec-Tunnels mittels Internet Key Exchange-Protokoll (IKE)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2 Phasen: IKE Phase I und </a:t>
            </a:r>
            <a:r>
              <a:rPr lang="de-DE" b="1" dirty="0" smtClean="0"/>
              <a:t>IKE Phase II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Phase-II-Tunnel oder IPSec-Tunnel auf Basis der Security </a:t>
            </a:r>
            <a:r>
              <a:rPr lang="de-DE" dirty="0" err="1" smtClean="0"/>
              <a:t>Associations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24</a:t>
            </a:fld>
            <a:endParaRPr lang="de-DE" altLang="x-none" dirty="0">
              <a:latin typeface="+mn-lt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968" y="2736000"/>
            <a:ext cx="8859600" cy="275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Aufbau eines IPSec-Tunnels mittels Internet Key Exchange-Protokoll (IKE)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2 Phasen: IKE Phase I und IKE Phase II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Austausch von Payload über IPSec-Tunnel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Verschlüsselung und </a:t>
            </a:r>
            <a:r>
              <a:rPr lang="de-DE" dirty="0" err="1" smtClean="0"/>
              <a:t>Authentification</a:t>
            </a:r>
            <a:r>
              <a:rPr lang="de-DE" dirty="0" smtClean="0"/>
              <a:t> im Anschluss mittels AH/ESP-Protokoll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25</a:t>
            </a:fld>
            <a:endParaRPr lang="de-DE" altLang="x-none" dirty="0">
              <a:latin typeface="+mn-lt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10" y="2736000"/>
            <a:ext cx="8859600" cy="319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de-DE" dirty="0" smtClean="0"/>
              <a:t>Annahme: SPD wird für die Verarbeitung aller Pakete befragt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Default „Drop“ oder „Bypass“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Ein </a:t>
            </a:r>
            <a:r>
              <a:rPr lang="de-DE" dirty="0" err="1" smtClean="0"/>
              <a:t>Daemon</a:t>
            </a:r>
            <a:r>
              <a:rPr lang="de-DE" dirty="0" smtClean="0"/>
              <a:t> erstellt Einträge im SPD-Cache und in der SAD (</a:t>
            </a:r>
            <a:r>
              <a:rPr lang="de-DE" dirty="0" err="1" smtClean="0"/>
              <a:t>entspr</a:t>
            </a:r>
            <a:r>
              <a:rPr lang="de-DE" dirty="0" smtClean="0"/>
              <a:t>. lokaler Konfiguration)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IPSec-</a:t>
            </a:r>
            <a:r>
              <a:rPr lang="de-DE" dirty="0" err="1" smtClean="0"/>
              <a:t>Stack</a:t>
            </a:r>
            <a:r>
              <a:rPr lang="de-DE" dirty="0" smtClean="0"/>
              <a:t> des Betriebssystems fragt bei der Paketbearbeitung SAs von diesem </a:t>
            </a:r>
            <a:r>
              <a:rPr lang="de-DE" dirty="0" err="1" smtClean="0"/>
              <a:t>Daemon</a:t>
            </a:r>
            <a:r>
              <a:rPr lang="de-DE" dirty="0" smtClean="0"/>
              <a:t> ab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Ausgehende Paketverarbeitung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Paket wird gegen SPD-Cache getestet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Match: Folge Anweisung der SA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Kein Match: teste Paket gegen SPD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Falls „Drop“ oder „Bypass“ führe Aktion aus, füge Eintrag in SPD-Cache hinzu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Falls „</a:t>
            </a:r>
            <a:r>
              <a:rPr lang="de-DE" dirty="0" err="1" smtClean="0"/>
              <a:t>Protect</a:t>
            </a:r>
            <a:r>
              <a:rPr lang="de-DE" dirty="0" smtClean="0"/>
              <a:t>“, frage SA vom </a:t>
            </a:r>
            <a:r>
              <a:rPr lang="de-DE" dirty="0" err="1" smtClean="0"/>
              <a:t>Daemon</a:t>
            </a:r>
            <a:r>
              <a:rPr lang="de-DE" dirty="0" smtClean="0"/>
              <a:t> ab und handle entsprechend</a:t>
            </a:r>
          </a:p>
          <a:p>
            <a:pPr lvl="4">
              <a:buFont typeface="Wingdings" pitchFamily="2" charset="2"/>
              <a:buChar char="§"/>
            </a:pPr>
            <a:r>
              <a:rPr lang="de-DE" dirty="0" smtClean="0"/>
              <a:t>Füge Einträge der SAD und dem SPD-Cache hinzu</a:t>
            </a:r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26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27</a:t>
            </a:fld>
            <a:endParaRPr lang="de-DE" altLang="x-none" dirty="0">
              <a:latin typeface="+mn-lt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476" y="1677874"/>
            <a:ext cx="8627282" cy="501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de-DE" dirty="0" smtClean="0"/>
              <a:t>Eingehende Paketverarbeitung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SPI aus dem Paket-Header wird gesucht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Matching</a:t>
            </a:r>
            <a:r>
              <a:rPr lang="de-DE" dirty="0" smtClean="0"/>
              <a:t> auf passenden Eintrag in der SAD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Kein Match: Drop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Match: Entschlüsseln des </a:t>
            </a:r>
            <a:r>
              <a:rPr lang="de-DE" dirty="0" err="1" smtClean="0"/>
              <a:t>Payloads</a:t>
            </a:r>
            <a:r>
              <a:rPr lang="de-DE" dirty="0" smtClean="0"/>
              <a:t> und Prüfen der </a:t>
            </a:r>
            <a:r>
              <a:rPr lang="de-DE" dirty="0" err="1" smtClean="0"/>
              <a:t>Authentifikation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Prüfe im SPD-Cache, ob das entschlüsselte Paket einer Security </a:t>
            </a:r>
            <a:r>
              <a:rPr lang="de-DE" dirty="0" err="1" smtClean="0"/>
              <a:t>Association</a:t>
            </a:r>
            <a:r>
              <a:rPr lang="de-DE" dirty="0" smtClean="0"/>
              <a:t> (SA) aus der Security </a:t>
            </a:r>
            <a:r>
              <a:rPr lang="de-DE" dirty="0" err="1" smtClean="0"/>
              <a:t>Association</a:t>
            </a:r>
            <a:r>
              <a:rPr lang="de-DE" dirty="0" smtClean="0"/>
              <a:t> Database (SAD) entspricht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Falls nicht: Drop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28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29</a:t>
            </a:fld>
            <a:endParaRPr lang="de-DE" altLang="x-none" dirty="0">
              <a:latin typeface="+mn-lt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476" y="1692082"/>
            <a:ext cx="8629200" cy="494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Privater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Zugriff</a:t>
            </a:r>
            <a:r>
              <a:rPr lang="en-US" dirty="0" smtClean="0"/>
              <a:t> </a:t>
            </a:r>
            <a:r>
              <a:rPr lang="en-US" dirty="0" err="1" smtClean="0"/>
              <a:t>eingeschränkt</a:t>
            </a:r>
            <a:r>
              <a:rPr lang="en-US" dirty="0" smtClean="0"/>
              <a:t> (</a:t>
            </a:r>
            <a:r>
              <a:rPr lang="en-US" dirty="0" err="1" smtClean="0"/>
              <a:t>physikalische</a:t>
            </a:r>
            <a:r>
              <a:rPr lang="en-US" dirty="0" smtClean="0"/>
              <a:t> </a:t>
            </a:r>
            <a:r>
              <a:rPr lang="en-US" dirty="0" err="1" smtClean="0"/>
              <a:t>Anwesenheit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Vertrauen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Netzwerkinfrastruktur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Router / Switches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Access Points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Server (Fileserver, </a:t>
            </a:r>
            <a:r>
              <a:rPr lang="en-US" dirty="0" err="1" smtClean="0"/>
              <a:t>Webserver</a:t>
            </a:r>
            <a:r>
              <a:rPr lang="en-US" dirty="0" smtClean="0"/>
              <a:t>, </a:t>
            </a:r>
            <a:r>
              <a:rPr lang="en-US" dirty="0" err="1" smtClean="0"/>
              <a:t>Mailserver</a:t>
            </a:r>
            <a:r>
              <a:rPr lang="en-US" dirty="0" smtClean="0"/>
              <a:t>,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Arbeitsplatzrechner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Scanner / </a:t>
            </a:r>
            <a:r>
              <a:rPr lang="en-US" dirty="0" err="1" smtClean="0"/>
              <a:t>Drucker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Teilnehmer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Mitarbeiter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Administratoren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Gäste</a:t>
            </a:r>
            <a:r>
              <a:rPr lang="en-US" dirty="0" smtClean="0"/>
              <a:t> (</a:t>
            </a:r>
            <a:r>
              <a:rPr lang="en-US" dirty="0" err="1" smtClean="0"/>
              <a:t>evtl</a:t>
            </a:r>
            <a:r>
              <a:rPr lang="en-US" dirty="0" smtClean="0"/>
              <a:t>. in </a:t>
            </a:r>
            <a:r>
              <a:rPr lang="en-US" dirty="0" err="1" smtClean="0"/>
              <a:t>eigenem</a:t>
            </a:r>
            <a:r>
              <a:rPr lang="en-US" dirty="0" smtClean="0"/>
              <a:t> VLAN)</a:t>
            </a:r>
          </a:p>
          <a:p>
            <a:pPr lvl="2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VPN-Implementierungen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Wireguard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(schauen wir uns gleich näher an)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err="1" smtClean="0"/>
              <a:t>OpenVPN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(hat vermutlich jeder schon einmal genutzt?)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Microsoft </a:t>
            </a:r>
            <a:r>
              <a:rPr lang="de-DE" dirty="0" err="1" smtClean="0"/>
              <a:t>Always</a:t>
            </a:r>
            <a:r>
              <a:rPr lang="de-DE" dirty="0" smtClean="0"/>
              <a:t>-On-VPN / </a:t>
            </a:r>
            <a:r>
              <a:rPr lang="de-DE" dirty="0" err="1" smtClean="0"/>
              <a:t>DirectAccess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erlaubt unterschiedliche Technologien für das VPN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„</a:t>
            </a:r>
            <a:r>
              <a:rPr lang="de-DE" dirty="0" err="1" smtClean="0"/>
              <a:t>Always</a:t>
            </a:r>
            <a:r>
              <a:rPr lang="de-DE" dirty="0" smtClean="0"/>
              <a:t>-On“ heißt, wird schon vor der Anmeldung gestartet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Wichtig für den Betrieb in Windows-Domänen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30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Motivation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Andere Lösungen sind zu groß und zu kompliziert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Wireguard</a:t>
            </a:r>
            <a:r>
              <a:rPr lang="de-DE" dirty="0" smtClean="0"/>
              <a:t> soll einfach zu </a:t>
            </a:r>
            <a:r>
              <a:rPr lang="de-DE" dirty="0" err="1" smtClean="0"/>
              <a:t>auditieren</a:t>
            </a:r>
            <a:r>
              <a:rPr lang="de-DE" dirty="0" smtClean="0"/>
              <a:t> sein!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Wireguard</a:t>
            </a:r>
            <a:r>
              <a:rPr lang="de-DE" dirty="0" smtClean="0"/>
              <a:t> soll ein einfaches Interface haben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Linux-Kernel basierter Tunnelaufbau</a:t>
            </a:r>
          </a:p>
          <a:p>
            <a:pPr lvl="4">
              <a:buFont typeface="Wingdings" pitchFamily="2" charset="2"/>
              <a:buChar char="§"/>
            </a:pPr>
            <a:r>
              <a:rPr lang="de-DE" dirty="0" smtClean="0"/>
              <a:t>Erstellen eines Netzwerk-Interfaces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err="1" smtClean="0"/>
              <a:t>Authentifikation</a:t>
            </a:r>
            <a:r>
              <a:rPr lang="de-DE" dirty="0" smtClean="0"/>
              <a:t> und Schlüsseltausch mittels Public-Key-</a:t>
            </a:r>
            <a:r>
              <a:rPr lang="de-DE" dirty="0" err="1" smtClean="0"/>
              <a:t>Crypto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Einfache Konfiguration</a:t>
            </a:r>
          </a:p>
          <a:p>
            <a:pPr>
              <a:buFont typeface="Wingdings" pitchFamily="2" charset="2"/>
              <a:buChar char="§"/>
            </a:pPr>
            <a:r>
              <a:rPr lang="de-DE" dirty="0" err="1" smtClean="0"/>
              <a:t>Wireguard</a:t>
            </a:r>
            <a:r>
              <a:rPr lang="de-DE" dirty="0" smtClean="0"/>
              <a:t> ist Bestandteil des Linux-Kernels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Es gibt Userspace-Implementierungen (z.B. für Windows)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deutlich weniger </a:t>
            </a:r>
            <a:r>
              <a:rPr lang="de-DE" dirty="0" err="1" smtClean="0"/>
              <a:t>performant</a:t>
            </a:r>
            <a:endParaRPr lang="de-DE" dirty="0" smtClean="0"/>
          </a:p>
          <a:p>
            <a:pPr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31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Einfach zu </a:t>
            </a:r>
            <a:r>
              <a:rPr lang="de-DE" dirty="0" err="1" smtClean="0"/>
              <a:t>auditieren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Einfaches Benutzerinterface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Erstellen eines Netzwerkinterfaces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32</a:t>
            </a:fld>
            <a:endParaRPr lang="de-DE" altLang="x-none" dirty="0">
              <a:latin typeface="+mn-lt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111" y="2232521"/>
            <a:ext cx="92837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53" y="5091484"/>
            <a:ext cx="94297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Authentifikation</a:t>
            </a:r>
            <a:r>
              <a:rPr lang="de-DE" dirty="0" smtClean="0"/>
              <a:t> und Schlüsseltausch mittels Public-Key-</a:t>
            </a:r>
            <a:r>
              <a:rPr lang="de-DE" dirty="0" err="1" smtClean="0"/>
              <a:t>Crypto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(„</a:t>
            </a:r>
            <a:r>
              <a:rPr lang="de-DE" dirty="0" err="1" smtClean="0"/>
              <a:t>Cryptokey</a:t>
            </a:r>
            <a:r>
              <a:rPr lang="de-DE" dirty="0" smtClean="0"/>
              <a:t>-Routing“)</a:t>
            </a:r>
          </a:p>
          <a:p>
            <a:pPr marL="480965" lvl="2">
              <a:spcAft>
                <a:spcPts val="668"/>
              </a:spcAft>
              <a:buFont typeface="Wingdings" pitchFamily="2" charset="2"/>
              <a:buChar char="§"/>
            </a:pPr>
            <a:r>
              <a:rPr lang="de-DE" dirty="0" smtClean="0"/>
              <a:t>Userspace-Tools („</a:t>
            </a:r>
            <a:r>
              <a:rPr lang="de-DE" dirty="0" err="1" smtClean="0"/>
              <a:t>wireguard-tools</a:t>
            </a:r>
            <a:r>
              <a:rPr lang="de-DE" dirty="0" smtClean="0"/>
              <a:t>“-Paket)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wg</a:t>
            </a:r>
            <a:r>
              <a:rPr lang="de-DE" dirty="0" smtClean="0"/>
              <a:t> – Konfigurationswerkzeug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wg</a:t>
            </a:r>
            <a:r>
              <a:rPr lang="de-DE" dirty="0" smtClean="0"/>
              <a:t>-quick – Tunnel-Steuerungswerkzeug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33</a:t>
            </a:fld>
            <a:endParaRPr lang="de-DE" altLang="x-none" dirty="0">
              <a:latin typeface="+mn-lt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088" y="3294063"/>
            <a:ext cx="5772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5849" y="4968825"/>
            <a:ext cx="65151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Erfolgreiche Verbindung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34</a:t>
            </a:fld>
            <a:endParaRPr lang="de-DE" altLang="x-none" dirty="0">
              <a:latin typeface="+mn-lt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5338" y="2304529"/>
            <a:ext cx="63436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Konfiguration </a:t>
            </a:r>
            <a:r>
              <a:rPr lang="en-US" dirty="0" err="1" smtClean="0"/>
              <a:t>CryptokeyRouting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Grundlegendes</a:t>
            </a:r>
            <a:r>
              <a:rPr lang="en-US" dirty="0" smtClean="0"/>
              <a:t> </a:t>
            </a:r>
            <a:r>
              <a:rPr lang="en-US" dirty="0" err="1" smtClean="0"/>
              <a:t>Konzept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Assoziation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öffentlichen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Peers (Clients) und </a:t>
            </a:r>
            <a:r>
              <a:rPr lang="en-US" dirty="0" err="1" smtClean="0"/>
              <a:t>der</a:t>
            </a:r>
            <a:r>
              <a:rPr lang="en-US" dirty="0" smtClean="0"/>
              <a:t> IP, die </a:t>
            </a:r>
            <a:r>
              <a:rPr lang="en-US" dirty="0" err="1" smtClean="0"/>
              <a:t>der</a:t>
            </a:r>
            <a:r>
              <a:rPr lang="en-US" dirty="0" smtClean="0"/>
              <a:t> Peer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darf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Wireguard</a:t>
            </a:r>
            <a:r>
              <a:rPr lang="en-US" dirty="0" smtClean="0"/>
              <a:t>-Interface (</a:t>
            </a:r>
            <a:r>
              <a:rPr lang="en-US" dirty="0" err="1" smtClean="0"/>
              <a:t>lokal</a:t>
            </a:r>
            <a:r>
              <a:rPr lang="en-US" dirty="0" smtClean="0"/>
              <a:t>) hat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privaten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Einen</a:t>
            </a:r>
            <a:r>
              <a:rPr lang="en-US" dirty="0" smtClean="0"/>
              <a:t> UDP-Listen-Port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von Peers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Ein</a:t>
            </a:r>
            <a:r>
              <a:rPr lang="en-US" dirty="0" smtClean="0"/>
              <a:t> Peer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dirty="0" err="1" smtClean="0"/>
              <a:t>öffentlichen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identifiziert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assoziierter</a:t>
            </a:r>
            <a:r>
              <a:rPr lang="en-US" dirty="0" smtClean="0"/>
              <a:t> (</a:t>
            </a:r>
            <a:r>
              <a:rPr lang="en-US" dirty="0" err="1" smtClean="0"/>
              <a:t>erlaubter</a:t>
            </a:r>
            <a:r>
              <a:rPr lang="en-US" dirty="0" smtClean="0"/>
              <a:t>) IP-</a:t>
            </a:r>
            <a:r>
              <a:rPr lang="en-US" dirty="0" err="1" smtClean="0"/>
              <a:t>Adressen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Optional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Endpunkt</a:t>
            </a:r>
            <a:r>
              <a:rPr lang="en-US" dirty="0" smtClean="0"/>
              <a:t>-IP </a:t>
            </a:r>
            <a:r>
              <a:rPr lang="en-US" dirty="0" err="1" smtClean="0"/>
              <a:t>inkl</a:t>
            </a:r>
            <a:r>
              <a:rPr lang="en-US" dirty="0" smtClean="0"/>
              <a:t>. Port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35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36</a:t>
            </a:fld>
            <a:endParaRPr lang="de-DE" altLang="x-none" dirty="0">
              <a:latin typeface="+mn-lt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36" y="2016497"/>
            <a:ext cx="9959372" cy="335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r>
              <a:rPr lang="de-DE" dirty="0" smtClean="0"/>
              <a:t>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CryptokeyRouting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37</a:t>
            </a:fld>
            <a:endParaRPr lang="de-DE" altLang="x-none" dirty="0">
              <a:latin typeface="+mn-lt"/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053" y="2371490"/>
            <a:ext cx="9409419" cy="312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r>
              <a:rPr lang="de-DE" dirty="0" smtClean="0"/>
              <a:t>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CryptokeyRouting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Vereinfacht</a:t>
            </a:r>
            <a:r>
              <a:rPr lang="en-US" dirty="0" smtClean="0"/>
              <a:t> die </a:t>
            </a:r>
            <a:r>
              <a:rPr lang="en-US" dirty="0" err="1" smtClean="0"/>
              <a:t>Systemadministration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 von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Eingehende Pakete von 10.10.0.2 auf wg0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sind </a:t>
            </a:r>
            <a:r>
              <a:rPr lang="de-DE" dirty="0" err="1" smtClean="0"/>
              <a:t>definitv</a:t>
            </a:r>
            <a:r>
              <a:rPr lang="de-DE" dirty="0" smtClean="0"/>
              <a:t> von dem entsprechenden Peer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wurden verschlüsselt übertragen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Klar strukturierte (Interface-orientierte) Regeln in </a:t>
            </a:r>
            <a:r>
              <a:rPr lang="de-DE" dirty="0" err="1" smtClean="0"/>
              <a:t>iptables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38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r>
              <a:rPr lang="de-DE" dirty="0" smtClean="0"/>
              <a:t>-Technik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Zugrundeliegende </a:t>
            </a:r>
            <a:r>
              <a:rPr lang="de-DE" dirty="0" err="1" smtClean="0"/>
              <a:t>Crypto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Noise Protocol Framework (noiseprotocol.org)</a:t>
            </a:r>
          </a:p>
          <a:p>
            <a:pPr lvl="2"/>
            <a:r>
              <a:rPr lang="en-US" dirty="0" smtClean="0"/>
              <a:t>Extra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Kernelspace</a:t>
            </a:r>
            <a:r>
              <a:rPr lang="en-US" dirty="0" smtClean="0"/>
              <a:t> </a:t>
            </a:r>
            <a:r>
              <a:rPr lang="en-US" dirty="0" err="1" smtClean="0"/>
              <a:t>implementiertes</a:t>
            </a:r>
            <a:r>
              <a:rPr lang="en-US" dirty="0" smtClean="0"/>
              <a:t> </a:t>
            </a:r>
            <a:r>
              <a:rPr lang="en-US" dirty="0" err="1" smtClean="0"/>
              <a:t>Protokoll</a:t>
            </a:r>
            <a:r>
              <a:rPr lang="en-US" dirty="0" smtClean="0"/>
              <a:t> Noise_IKpsk2</a:t>
            </a:r>
          </a:p>
          <a:p>
            <a:pPr lvl="1"/>
            <a:r>
              <a:rPr lang="en-US" dirty="0" err="1" smtClean="0"/>
              <a:t>Moderne</a:t>
            </a:r>
            <a:r>
              <a:rPr lang="en-US" dirty="0" smtClean="0"/>
              <a:t> Crypto</a:t>
            </a:r>
          </a:p>
          <a:p>
            <a:pPr lvl="2"/>
            <a:r>
              <a:rPr lang="en-US" dirty="0" smtClean="0"/>
              <a:t>Curve25519 (</a:t>
            </a:r>
            <a:r>
              <a:rPr lang="en-US" dirty="0" err="1" smtClean="0"/>
              <a:t>Elliptische</a:t>
            </a:r>
            <a:r>
              <a:rPr lang="en-US" dirty="0" smtClean="0"/>
              <a:t> </a:t>
            </a:r>
            <a:r>
              <a:rPr lang="en-US" dirty="0" err="1" smtClean="0"/>
              <a:t>Kurve</a:t>
            </a:r>
            <a:r>
              <a:rPr lang="en-US" dirty="0" smtClean="0"/>
              <a:t>)</a:t>
            </a:r>
          </a:p>
          <a:p>
            <a:pPr lvl="2"/>
            <a:r>
              <a:rPr lang="en-US" smtClean="0"/>
              <a:t>BLAKE2s </a:t>
            </a:r>
            <a:r>
              <a:rPr lang="en-US" dirty="0" smtClean="0"/>
              <a:t>(Hash-</a:t>
            </a:r>
            <a:r>
              <a:rPr lang="en-US" dirty="0" err="1" smtClean="0"/>
              <a:t>Funktion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ChaCha20 (</a:t>
            </a:r>
            <a:r>
              <a:rPr lang="en-US" dirty="0" err="1" smtClean="0"/>
              <a:t>Verschlüsselung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Poly1305 (MAC)</a:t>
            </a:r>
          </a:p>
          <a:p>
            <a:pPr lvl="1"/>
            <a:r>
              <a:rPr lang="en-US" dirty="0" err="1" smtClean="0"/>
              <a:t>Negativ</a:t>
            </a:r>
            <a:r>
              <a:rPr lang="en-US" dirty="0" smtClean="0"/>
              <a:t>: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großen</a:t>
            </a:r>
            <a:r>
              <a:rPr lang="en-US" dirty="0" smtClean="0"/>
              <a:t> </a:t>
            </a:r>
            <a:r>
              <a:rPr lang="en-US" dirty="0" err="1" smtClean="0"/>
              <a:t>Spielräume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Crypto-</a:t>
            </a:r>
            <a:r>
              <a:rPr lang="en-US" dirty="0" err="1" smtClean="0"/>
              <a:t>Verfahren</a:t>
            </a:r>
            <a:endParaRPr lang="en-US" dirty="0" smtClean="0"/>
          </a:p>
          <a:p>
            <a:pPr lvl="2"/>
            <a:r>
              <a:rPr lang="en-US" dirty="0" err="1" smtClean="0"/>
              <a:t>Derzeit</a:t>
            </a:r>
            <a:r>
              <a:rPr lang="en-US" dirty="0" smtClean="0"/>
              <a:t> </a:t>
            </a:r>
            <a:r>
              <a:rPr lang="en-US" dirty="0" err="1" smtClean="0"/>
              <a:t>vielleicht</a:t>
            </a:r>
            <a:r>
              <a:rPr lang="en-US" dirty="0" smtClean="0"/>
              <a:t> gar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?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39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r>
              <a:rPr lang="en-US" dirty="0" smtClean="0"/>
              <a:t> (LAN)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Gebäudes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WLAN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Zugangsbeschränkung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“Dark-Fiber”-</a:t>
            </a:r>
            <a:r>
              <a:rPr lang="en-US" dirty="0" err="1" smtClean="0"/>
              <a:t>Verbindungen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Geschäfts-Standorten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Das Internet…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4</a:t>
            </a:fld>
            <a:endParaRPr lang="de-DE" altLang="x-none" dirty="0">
              <a:latin typeface="+mn-lt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845468" y="3672681"/>
            <a:ext cx="1656184" cy="0"/>
          </a:xfrm>
          <a:prstGeom prst="line">
            <a:avLst/>
          </a:prstGeom>
          <a:ln w="76200">
            <a:solidFill>
              <a:srgbClr val="FF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590" y="3218169"/>
            <a:ext cx="6702942" cy="411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Vielen</a:t>
            </a:r>
            <a:r>
              <a:rPr lang="en-US" dirty="0" smtClean="0"/>
              <a:t> Dank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Aufmerksamkeit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err="1" smtClean="0"/>
              <a:t>Fragen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Vorlesung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Montag, </a:t>
            </a:r>
            <a:r>
              <a:rPr lang="en-US" dirty="0" smtClean="0"/>
              <a:t>12. </a:t>
            </a:r>
            <a:r>
              <a:rPr lang="en-US" dirty="0" err="1" smtClean="0"/>
              <a:t>Juli</a:t>
            </a:r>
            <a:r>
              <a:rPr lang="en-US" dirty="0" smtClean="0"/>
              <a:t> </a:t>
            </a:r>
            <a:r>
              <a:rPr lang="en-US" dirty="0" smtClean="0"/>
              <a:t>2021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Dienstag</a:t>
            </a:r>
            <a:r>
              <a:rPr lang="en-US" dirty="0" smtClean="0"/>
              <a:t>, </a:t>
            </a:r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Juli</a:t>
            </a:r>
            <a:r>
              <a:rPr lang="en-US" dirty="0" smtClean="0"/>
              <a:t> </a:t>
            </a:r>
            <a:r>
              <a:rPr lang="en-US" dirty="0" smtClean="0"/>
              <a:t>2021 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Abgabe</a:t>
            </a:r>
            <a:r>
              <a:rPr lang="en-US" dirty="0" smtClean="0"/>
              <a:t> des </a:t>
            </a:r>
            <a:r>
              <a:rPr lang="en-US" dirty="0" err="1" smtClean="0"/>
              <a:t>Übungszettels</a:t>
            </a:r>
            <a:r>
              <a:rPr lang="en-US" dirty="0" smtClean="0"/>
              <a:t> </a:t>
            </a:r>
            <a:r>
              <a:rPr lang="en-US" dirty="0" smtClean="0"/>
              <a:t>10 </a:t>
            </a:r>
            <a:r>
              <a:rPr lang="en-US" dirty="0" err="1" smtClean="0"/>
              <a:t>bis</a:t>
            </a:r>
            <a:r>
              <a:rPr lang="en-US" dirty="0" smtClean="0"/>
              <a:t> morgen 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Klausurtermine</a:t>
            </a:r>
            <a:r>
              <a:rPr lang="en-US" dirty="0" smtClean="0"/>
              <a:t> (</a:t>
            </a:r>
            <a:r>
              <a:rPr lang="en-US" dirty="0" err="1" smtClean="0"/>
              <a:t>vorläufig</a:t>
            </a:r>
            <a:r>
              <a:rPr lang="en-US" dirty="0" smtClean="0"/>
              <a:t>):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1. Klausurtermin: 5. </a:t>
            </a:r>
            <a:r>
              <a:rPr lang="de-DE" dirty="0" smtClean="0"/>
              <a:t>August </a:t>
            </a:r>
            <a:r>
              <a:rPr lang="de-DE" dirty="0" smtClean="0"/>
              <a:t>2021 </a:t>
            </a:r>
            <a:r>
              <a:rPr lang="de-DE" dirty="0" smtClean="0"/>
              <a:t>im Zeitraum 10 - 13 Uhr 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2. Klausurtermin: 30. September 2021 im Zeitraum 10 - 13 Uhr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 Juni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Nicht</a:t>
            </a:r>
            <a:r>
              <a:rPr lang="en-US" dirty="0" smtClean="0"/>
              <a:t>-Private </a:t>
            </a:r>
            <a:r>
              <a:rPr lang="en-US" dirty="0" err="1" smtClean="0"/>
              <a:t>Netzwerke</a:t>
            </a:r>
            <a:r>
              <a:rPr lang="en-US" dirty="0" smtClean="0"/>
              <a:t>”?</a:t>
            </a:r>
          </a:p>
          <a:p>
            <a:pPr lvl="1"/>
            <a:r>
              <a:rPr lang="en-US" dirty="0" err="1" smtClean="0"/>
              <a:t>Offensichtlich</a:t>
            </a:r>
            <a:r>
              <a:rPr lang="en-US" dirty="0" smtClean="0"/>
              <a:t>: </a:t>
            </a:r>
            <a:r>
              <a:rPr lang="en-US" dirty="0" err="1" smtClean="0"/>
              <a:t>Netzwerke</a:t>
            </a:r>
            <a:r>
              <a:rPr lang="en-US" dirty="0" smtClean="0"/>
              <a:t>, von </a:t>
            </a:r>
            <a:r>
              <a:rPr lang="en-US" dirty="0" err="1" smtClean="0"/>
              <a:t>jemand</a:t>
            </a:r>
            <a:r>
              <a:rPr lang="en-US" dirty="0" smtClean="0"/>
              <a:t> </a:t>
            </a:r>
            <a:r>
              <a:rPr lang="en-US" dirty="0" err="1" smtClean="0"/>
              <a:t>anderem</a:t>
            </a:r>
            <a:endParaRPr lang="en-US" dirty="0" smtClean="0"/>
          </a:p>
          <a:p>
            <a:pPr lvl="2"/>
            <a:r>
              <a:rPr lang="en-US" dirty="0" err="1" smtClean="0"/>
              <a:t>Öffentliche</a:t>
            </a:r>
            <a:r>
              <a:rPr lang="en-US" dirty="0" smtClean="0"/>
              <a:t> WLANs</a:t>
            </a:r>
          </a:p>
          <a:p>
            <a:pPr lvl="2"/>
            <a:r>
              <a:rPr lang="en-US" dirty="0" smtClean="0"/>
              <a:t>Das Internet</a:t>
            </a:r>
          </a:p>
          <a:p>
            <a:pPr lvl="1"/>
            <a:r>
              <a:rPr lang="en-US" dirty="0" err="1" smtClean="0"/>
              <a:t>Vertrauen</a:t>
            </a:r>
            <a:r>
              <a:rPr lang="en-US" dirty="0" smtClean="0"/>
              <a:t>? </a:t>
            </a:r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Aber</a:t>
            </a:r>
            <a:r>
              <a:rPr lang="en-US" dirty="0" smtClean="0"/>
              <a:t>: </a:t>
            </a:r>
            <a:r>
              <a:rPr lang="en-US" dirty="0" err="1" smtClean="0"/>
              <a:t>Insb</a:t>
            </a:r>
            <a:r>
              <a:rPr lang="en-US" dirty="0" smtClean="0"/>
              <a:t>. das Internet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schnell</a:t>
            </a:r>
            <a:r>
              <a:rPr lang="en-US" dirty="0" smtClean="0"/>
              <a:t> und </a:t>
            </a:r>
            <a:r>
              <a:rPr lang="en-US" dirty="0" err="1" smtClean="0"/>
              <a:t>günstig</a:t>
            </a:r>
            <a:r>
              <a:rPr lang="en-US" dirty="0" smtClean="0"/>
              <a:t> (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“Dark-Fiber”)</a:t>
            </a:r>
          </a:p>
          <a:p>
            <a:pPr lvl="1"/>
            <a:r>
              <a:rPr lang="en-US" dirty="0" err="1" smtClean="0"/>
              <a:t>Vertrauliche</a:t>
            </a:r>
            <a:r>
              <a:rPr lang="en-US" dirty="0" smtClean="0"/>
              <a:t> </a:t>
            </a:r>
            <a:r>
              <a:rPr lang="en-US" dirty="0" err="1" smtClean="0"/>
              <a:t>Unternehmenskommunikation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das Internet</a:t>
            </a:r>
          </a:p>
          <a:p>
            <a:pPr lvl="2"/>
            <a:r>
              <a:rPr lang="en-US" dirty="0" err="1" smtClean="0"/>
              <a:t>Erlaubt</a:t>
            </a:r>
            <a:r>
              <a:rPr lang="en-US" dirty="0" smtClean="0"/>
              <a:t> </a:t>
            </a:r>
            <a:r>
              <a:rPr lang="en-US" dirty="0" err="1" smtClean="0"/>
              <a:t>Homeoffice</a:t>
            </a:r>
            <a:r>
              <a:rPr lang="en-US" dirty="0" smtClean="0"/>
              <a:t> (</a:t>
            </a:r>
            <a:r>
              <a:rPr lang="en-US" dirty="0" err="1" smtClean="0"/>
              <a:t>insb</a:t>
            </a:r>
            <a:r>
              <a:rPr lang="en-US" dirty="0" smtClean="0"/>
              <a:t>. </a:t>
            </a:r>
            <a:r>
              <a:rPr lang="en-US" dirty="0" err="1" smtClean="0"/>
              <a:t>zu</a:t>
            </a:r>
            <a:r>
              <a:rPr lang="en-US" dirty="0" smtClean="0"/>
              <a:t> Corona-</a:t>
            </a:r>
            <a:r>
              <a:rPr lang="en-US" dirty="0" err="1" smtClean="0"/>
              <a:t>Zeiten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Erlaubt</a:t>
            </a:r>
            <a:r>
              <a:rPr lang="en-US" dirty="0" smtClean="0"/>
              <a:t> “</a:t>
            </a:r>
            <a:r>
              <a:rPr lang="en-US" dirty="0" err="1" smtClean="0"/>
              <a:t>Roadwarrior</a:t>
            </a:r>
            <a:r>
              <a:rPr lang="en-US" dirty="0" smtClean="0"/>
              <a:t>” (</a:t>
            </a:r>
            <a:r>
              <a:rPr lang="en-US" dirty="0" err="1" smtClean="0"/>
              <a:t>Reisende</a:t>
            </a:r>
            <a:r>
              <a:rPr lang="en-US" dirty="0" smtClean="0"/>
              <a:t> </a:t>
            </a:r>
            <a:r>
              <a:rPr lang="en-US" dirty="0" err="1" smtClean="0"/>
              <a:t>Verkäufer</a:t>
            </a:r>
            <a:r>
              <a:rPr lang="en-US" dirty="0" smtClean="0"/>
              <a:t>, </a:t>
            </a:r>
            <a:r>
              <a:rPr lang="en-US" dirty="0" err="1" smtClean="0"/>
              <a:t>Kundendienst</a:t>
            </a:r>
            <a:r>
              <a:rPr lang="en-US" dirty="0" smtClean="0"/>
              <a:t>, …)</a:t>
            </a:r>
          </a:p>
          <a:p>
            <a:pPr lvl="2"/>
            <a:r>
              <a:rPr lang="en-US" dirty="0" err="1" smtClean="0"/>
              <a:t>Aber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Kommunikation</a:t>
            </a:r>
            <a:r>
              <a:rPr lang="en-US" dirty="0" smtClean="0"/>
              <a:t> (</a:t>
            </a:r>
            <a:r>
              <a:rPr lang="en-US" dirty="0" err="1" smtClean="0"/>
              <a:t>Metadaten</a:t>
            </a:r>
            <a:r>
              <a:rPr lang="en-US" dirty="0" smtClean="0"/>
              <a:t> und </a:t>
            </a:r>
            <a:r>
              <a:rPr lang="en-US" dirty="0" err="1" smtClean="0"/>
              <a:t>Inhalte</a:t>
            </a:r>
            <a:r>
              <a:rPr lang="en-US" dirty="0" smtClean="0"/>
              <a:t>) </a:t>
            </a:r>
            <a:r>
              <a:rPr lang="en-US" dirty="0" err="1" smtClean="0"/>
              <a:t>einsehbar</a:t>
            </a:r>
            <a:endParaRPr lang="en-US" dirty="0" smtClean="0"/>
          </a:p>
          <a:p>
            <a:pPr lvl="3"/>
            <a:r>
              <a:rPr lang="en-US" dirty="0" err="1" smtClean="0"/>
              <a:t>Kommunikation</a:t>
            </a:r>
            <a:r>
              <a:rPr lang="en-US" dirty="0" smtClean="0"/>
              <a:t> </a:t>
            </a:r>
            <a:r>
              <a:rPr lang="en-US" dirty="0" err="1" smtClean="0"/>
              <a:t>manipulierbar</a:t>
            </a:r>
            <a:endParaRPr lang="en-US" dirty="0" smtClean="0"/>
          </a:p>
          <a:p>
            <a:pPr lvl="3"/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 auf interne </a:t>
            </a:r>
            <a:r>
              <a:rPr lang="en-US" dirty="0" err="1" smtClean="0"/>
              <a:t>Ressourcen</a:t>
            </a:r>
            <a:r>
              <a:rPr lang="en-US" dirty="0" smtClean="0"/>
              <a:t> (Intranet, </a:t>
            </a:r>
            <a:r>
              <a:rPr lang="en-US" dirty="0" err="1" smtClean="0"/>
              <a:t>Drucker</a:t>
            </a:r>
            <a:r>
              <a:rPr lang="en-US" dirty="0" smtClean="0"/>
              <a:t>, …)</a:t>
            </a:r>
          </a:p>
          <a:p>
            <a:pPr lvl="2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5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Vertrauenswürdige</a:t>
            </a:r>
            <a:r>
              <a:rPr lang="en-US" dirty="0" smtClean="0"/>
              <a:t> </a:t>
            </a:r>
            <a:r>
              <a:rPr lang="en-US" dirty="0" err="1" smtClean="0"/>
              <a:t>Erweiterung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privaten</a:t>
            </a:r>
            <a:r>
              <a:rPr lang="en-US" dirty="0" smtClean="0"/>
              <a:t> </a:t>
            </a:r>
            <a:r>
              <a:rPr lang="en-US" dirty="0" err="1" smtClean="0"/>
              <a:t>Netzwerks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Unterhalt</a:t>
            </a:r>
            <a:r>
              <a:rPr lang="en-US" dirty="0" smtClean="0"/>
              <a:t> </a:t>
            </a:r>
            <a:r>
              <a:rPr lang="en-US" dirty="0" err="1" smtClean="0"/>
              <a:t>eigener</a:t>
            </a:r>
            <a:r>
              <a:rPr lang="en-US" dirty="0" smtClean="0"/>
              <a:t> </a:t>
            </a:r>
            <a:r>
              <a:rPr lang="en-US" dirty="0" err="1" smtClean="0"/>
              <a:t>Leitungen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Standorten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Anbindung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Mitarbeiter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Homeoffice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Außerhalb</a:t>
            </a:r>
            <a:r>
              <a:rPr lang="en-US" dirty="0" smtClean="0"/>
              <a:t> des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Geschäftsbereichs</a:t>
            </a:r>
            <a:r>
              <a:rPr lang="en-US" dirty="0" smtClean="0"/>
              <a:t> und </a:t>
            </a:r>
            <a:r>
              <a:rPr lang="en-US" dirty="0" err="1" smtClean="0"/>
              <a:t>teuer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Miete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MPLS-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Telekommunikationsanbieters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Geswitchte</a:t>
            </a:r>
            <a:r>
              <a:rPr lang="en-US" dirty="0" smtClean="0"/>
              <a:t> 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meiner</a:t>
            </a:r>
            <a:r>
              <a:rPr lang="en-US" dirty="0" smtClean="0"/>
              <a:t> </a:t>
            </a:r>
            <a:r>
              <a:rPr lang="en-US" dirty="0" err="1" smtClean="0"/>
              <a:t>Standorte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das </a:t>
            </a:r>
            <a:r>
              <a:rPr lang="en-US" dirty="0" err="1" smtClean="0"/>
              <a:t>Netz</a:t>
            </a:r>
            <a:r>
              <a:rPr lang="en-US" dirty="0" smtClean="0"/>
              <a:t> des </a:t>
            </a:r>
            <a:r>
              <a:rPr lang="en-US" dirty="0" err="1" smtClean="0"/>
              <a:t>Telkos</a:t>
            </a:r>
            <a:r>
              <a:rPr lang="en-US" dirty="0" smtClean="0"/>
              <a:t> “IPVPN”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Anbieter</a:t>
            </a:r>
            <a:r>
              <a:rPr lang="en-US" dirty="0" smtClean="0"/>
              <a:t> </a:t>
            </a:r>
            <a:r>
              <a:rPr lang="en-US" dirty="0" err="1" smtClean="0"/>
              <a:t>vertrauenswürdig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Einrichtung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Virtuellen</a:t>
            </a:r>
            <a:r>
              <a:rPr lang="en-US" dirty="0" smtClean="0"/>
              <a:t> </a:t>
            </a:r>
            <a:r>
              <a:rPr lang="en-US" dirty="0" err="1" smtClean="0"/>
              <a:t>Privaten</a:t>
            </a:r>
            <a:r>
              <a:rPr lang="en-US" dirty="0" smtClean="0"/>
              <a:t> </a:t>
            </a:r>
            <a:r>
              <a:rPr lang="en-US" dirty="0" err="1" smtClean="0"/>
              <a:t>Netzwerks</a:t>
            </a:r>
            <a:r>
              <a:rPr lang="en-US" dirty="0" smtClean="0"/>
              <a:t> (VPN)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Kommunikation</a:t>
            </a:r>
            <a:r>
              <a:rPr lang="en-US" dirty="0" smtClean="0"/>
              <a:t> (</a:t>
            </a:r>
            <a:r>
              <a:rPr lang="en-US" dirty="0" err="1" smtClean="0"/>
              <a:t>abgesichert</a:t>
            </a:r>
            <a:r>
              <a:rPr lang="en-US" dirty="0" smtClean="0"/>
              <a:t>: </a:t>
            </a:r>
            <a:r>
              <a:rPr lang="en-US" dirty="0" err="1" smtClean="0"/>
              <a:t>verschlüsselt</a:t>
            </a:r>
            <a:r>
              <a:rPr lang="en-US" dirty="0" smtClean="0"/>
              <a:t>, </a:t>
            </a:r>
            <a:r>
              <a:rPr lang="en-US" dirty="0" err="1" smtClean="0"/>
              <a:t>authentifiziert</a:t>
            </a:r>
            <a:r>
              <a:rPr lang="en-US" dirty="0" smtClean="0"/>
              <a:t>) </a:t>
            </a:r>
            <a:r>
              <a:rPr lang="en-US" dirty="0" err="1" smtClean="0"/>
              <a:t>über</a:t>
            </a:r>
            <a:r>
              <a:rPr lang="en-US" dirty="0" smtClean="0"/>
              <a:t> das Internet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Günstig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Flexibel</a:t>
            </a:r>
            <a:r>
              <a:rPr lang="en-US" dirty="0" smtClean="0"/>
              <a:t> an </a:t>
            </a:r>
            <a:r>
              <a:rPr lang="en-US" dirty="0" err="1" smtClean="0"/>
              <a:t>unterschiedlichen</a:t>
            </a:r>
            <a:r>
              <a:rPr lang="en-US" dirty="0" smtClean="0"/>
              <a:t> </a:t>
            </a:r>
            <a:r>
              <a:rPr lang="en-US" dirty="0" err="1" smtClean="0"/>
              <a:t>Standorten</a:t>
            </a:r>
            <a:r>
              <a:rPr lang="en-US" dirty="0" smtClean="0"/>
              <a:t> </a:t>
            </a:r>
            <a:r>
              <a:rPr lang="en-US" dirty="0" err="1" smtClean="0"/>
              <a:t>einsetzbar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Vertrauen</a:t>
            </a:r>
            <a:r>
              <a:rPr lang="en-US" dirty="0" smtClean="0"/>
              <a:t> in den </a:t>
            </a:r>
            <a:r>
              <a:rPr lang="en-US" dirty="0" err="1" smtClean="0"/>
              <a:t>Hersteller</a:t>
            </a:r>
            <a:r>
              <a:rPr lang="en-US" dirty="0" smtClean="0"/>
              <a:t> und die </a:t>
            </a:r>
            <a:r>
              <a:rPr lang="en-US" dirty="0" err="1" smtClean="0"/>
              <a:t>Implementierung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6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Anforderungen</a:t>
            </a:r>
            <a:r>
              <a:rPr lang="en-US" dirty="0" smtClean="0"/>
              <a:t> an VPNs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Selbst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jemand</a:t>
            </a:r>
            <a:r>
              <a:rPr lang="en-US" dirty="0" smtClean="0"/>
              <a:t> </a:t>
            </a:r>
            <a:r>
              <a:rPr lang="en-US" dirty="0" err="1" smtClean="0"/>
              <a:t>übertragene</a:t>
            </a:r>
            <a:r>
              <a:rPr lang="en-US" dirty="0" smtClean="0"/>
              <a:t> </a:t>
            </a:r>
            <a:r>
              <a:rPr lang="en-US" dirty="0" err="1" smtClean="0"/>
              <a:t>Pakete</a:t>
            </a:r>
            <a:r>
              <a:rPr lang="en-US" dirty="0" smtClean="0"/>
              <a:t> </a:t>
            </a:r>
            <a:r>
              <a:rPr lang="en-US" dirty="0" err="1" smtClean="0"/>
              <a:t>mitlesen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</a:t>
            </a:r>
            <a:r>
              <a:rPr lang="en-US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vertraulich</a:t>
            </a:r>
            <a:r>
              <a:rPr lang="en-US" dirty="0" smtClean="0"/>
              <a:t> </a:t>
            </a:r>
            <a:r>
              <a:rPr lang="en-US" dirty="0" err="1" smtClean="0"/>
              <a:t>bleiben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Pakete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Kenntnisnahme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verändert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Pakete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Informationen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eingeschleust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einzelne</a:t>
            </a:r>
            <a:r>
              <a:rPr lang="en-US" dirty="0" smtClean="0"/>
              <a:t> </a:t>
            </a:r>
            <a:r>
              <a:rPr lang="en-US" dirty="0" err="1" smtClean="0"/>
              <a:t>Pakete</a:t>
            </a:r>
            <a:r>
              <a:rPr lang="en-US" dirty="0" smtClean="0"/>
              <a:t> </a:t>
            </a:r>
            <a:r>
              <a:rPr lang="en-US" dirty="0" err="1" smtClean="0"/>
              <a:t>anhand</a:t>
            </a:r>
            <a:r>
              <a:rPr lang="en-US" dirty="0" smtClean="0"/>
              <a:t> von </a:t>
            </a:r>
            <a:r>
              <a:rPr lang="en-US" dirty="0" err="1" smtClean="0"/>
              <a:t>Metadaten</a:t>
            </a:r>
            <a:r>
              <a:rPr lang="en-US" dirty="0" smtClean="0"/>
              <a:t> </a:t>
            </a:r>
            <a:r>
              <a:rPr lang="en-US" dirty="0" err="1" smtClean="0"/>
              <a:t>unterdrückt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spezifische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r>
              <a:rPr lang="en-US" dirty="0" smtClean="0"/>
              <a:t> </a:t>
            </a:r>
            <a:r>
              <a:rPr lang="en-US" dirty="0" err="1" smtClean="0"/>
              <a:t>gezielt</a:t>
            </a:r>
            <a:r>
              <a:rPr lang="en-US" dirty="0" smtClean="0"/>
              <a:t> </a:t>
            </a:r>
            <a:r>
              <a:rPr lang="en-US" dirty="0" err="1" smtClean="0"/>
              <a:t>unterdrückt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Wahrung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o.g</a:t>
            </a:r>
            <a:r>
              <a:rPr lang="en-US" dirty="0" smtClean="0"/>
              <a:t>. </a:t>
            </a:r>
            <a:r>
              <a:rPr lang="en-US" dirty="0" err="1" smtClean="0"/>
              <a:t>Schutzziele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Verschlüsselung</a:t>
            </a:r>
            <a:r>
              <a:rPr lang="en-US" dirty="0" smtClean="0"/>
              <a:t> von </a:t>
            </a:r>
            <a:r>
              <a:rPr lang="en-US" dirty="0" err="1" smtClean="0"/>
              <a:t>Paketen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Schutz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Vertraulichkeit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MAC-</a:t>
            </a:r>
            <a:r>
              <a:rPr lang="en-US" dirty="0" err="1" smtClean="0"/>
              <a:t>Funktion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Schutz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Integrität</a:t>
            </a:r>
            <a:r>
              <a:rPr lang="en-US" dirty="0" smtClean="0"/>
              <a:t> und </a:t>
            </a:r>
            <a:r>
              <a:rPr lang="en-US" dirty="0" err="1" smtClean="0"/>
              <a:t>Authentizität</a:t>
            </a:r>
            <a:r>
              <a:rPr lang="en-US" dirty="0" smtClean="0"/>
              <a:t> von </a:t>
            </a:r>
            <a:r>
              <a:rPr lang="en-US" dirty="0" err="1" smtClean="0"/>
              <a:t>Inhalten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Sichere</a:t>
            </a:r>
            <a:r>
              <a:rPr lang="en-US" dirty="0" smtClean="0"/>
              <a:t> </a:t>
            </a:r>
            <a:r>
              <a:rPr lang="en-US" dirty="0" err="1" smtClean="0"/>
              <a:t>Schlüsselverteilung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7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Tunnel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Grundlegendes</a:t>
            </a:r>
            <a:r>
              <a:rPr lang="en-US" dirty="0" smtClean="0"/>
              <a:t> </a:t>
            </a:r>
            <a:r>
              <a:rPr lang="en-US" dirty="0" err="1" smtClean="0"/>
              <a:t>theoretisches</a:t>
            </a:r>
            <a:r>
              <a:rPr lang="en-US" dirty="0" smtClean="0"/>
              <a:t> </a:t>
            </a:r>
            <a:r>
              <a:rPr lang="en-US" dirty="0" err="1" smtClean="0"/>
              <a:t>Konzept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VPNs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virtuellen</a:t>
            </a:r>
            <a:r>
              <a:rPr lang="en-US" dirty="0" smtClean="0"/>
              <a:t> “Overlay”-</a:t>
            </a:r>
            <a:r>
              <a:rPr lang="en-US" dirty="0" err="1" smtClean="0"/>
              <a:t>Netzwerks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das Internet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D.h</a:t>
            </a:r>
            <a:r>
              <a:rPr lang="en-US" dirty="0" smtClean="0"/>
              <a:t>.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unterschiedlichen</a:t>
            </a:r>
            <a:r>
              <a:rPr lang="en-US" dirty="0" smtClean="0"/>
              <a:t> </a:t>
            </a:r>
            <a:r>
              <a:rPr lang="en-US" dirty="0" err="1" smtClean="0"/>
              <a:t>Standorten</a:t>
            </a:r>
            <a:r>
              <a:rPr lang="en-US" dirty="0" smtClean="0"/>
              <a:t> (</a:t>
            </a:r>
            <a:r>
              <a:rPr lang="en-US" dirty="0" err="1" smtClean="0"/>
              <a:t>etwa</a:t>
            </a:r>
            <a:r>
              <a:rPr lang="en-US" dirty="0" smtClean="0"/>
              <a:t> Köln und Bonn),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Netzwerkdistanz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VPN-</a:t>
            </a:r>
            <a:r>
              <a:rPr lang="en-US" dirty="0" err="1" smtClean="0"/>
              <a:t>Routern</a:t>
            </a:r>
            <a:r>
              <a:rPr lang="en-US" dirty="0" smtClean="0"/>
              <a:t> </a:t>
            </a:r>
            <a:r>
              <a:rPr lang="en-US" dirty="0" err="1" smtClean="0"/>
              <a:t>lediglich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Hop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Unabhängig</a:t>
            </a:r>
            <a:r>
              <a:rPr lang="en-US" dirty="0" smtClean="0"/>
              <a:t> von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tatsächlichen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an Hops </a:t>
            </a:r>
            <a:r>
              <a:rPr lang="en-US" dirty="0" err="1" smtClean="0"/>
              <a:t>durch</a:t>
            </a:r>
            <a:r>
              <a:rPr lang="en-US" dirty="0" smtClean="0"/>
              <a:t> das Internet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Pakete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zwar</a:t>
            </a:r>
            <a:r>
              <a:rPr lang="en-US" dirty="0" smtClean="0"/>
              <a:t> von </a:t>
            </a:r>
            <a:r>
              <a:rPr lang="en-US" dirty="0" err="1" smtClean="0"/>
              <a:t>Routern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Internet </a:t>
            </a:r>
            <a:r>
              <a:rPr lang="en-US" dirty="0" err="1" smtClean="0"/>
              <a:t>weitergeleitet</a:t>
            </a:r>
            <a:r>
              <a:rPr lang="en-US" dirty="0" smtClean="0"/>
              <a:t>, </a:t>
            </a:r>
            <a:r>
              <a:rPr lang="en-US" dirty="0" err="1" smtClean="0"/>
              <a:t>dabei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verändert</a:t>
            </a:r>
            <a:r>
              <a:rPr lang="en-US" dirty="0" smtClean="0"/>
              <a:t> (</a:t>
            </a:r>
            <a:r>
              <a:rPr lang="en-US" dirty="0" err="1" smtClean="0"/>
              <a:t>etwa</a:t>
            </a:r>
            <a:r>
              <a:rPr lang="en-US" dirty="0" smtClean="0"/>
              <a:t> die TTL </a:t>
            </a:r>
            <a:r>
              <a:rPr lang="en-US" dirty="0" err="1" smtClean="0"/>
              <a:t>bleibt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8</a:t>
            </a:fld>
            <a:endParaRPr lang="de-DE" altLang="x-none" dirty="0">
              <a:latin typeface="+mn-lt"/>
            </a:endParaRPr>
          </a:p>
        </p:txBody>
      </p:sp>
      <p:pic>
        <p:nvPicPr>
          <p:cNvPr id="2050" name="Picture 2" descr="https://upload.wikimedia.org/wikipedia/commons/0/0b/Brenner_Base_Tunnel_Aicha-Mau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1826" y="4416511"/>
            <a:ext cx="3528392" cy="2352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Tunnel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Symmetrische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r>
              <a:rPr lang="en-US" dirty="0" smtClean="0"/>
              <a:t> &amp; Message Authentication Codes (MAC)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Sicherer</a:t>
            </a:r>
            <a:r>
              <a:rPr lang="en-US" dirty="0" smtClean="0"/>
              <a:t> </a:t>
            </a:r>
            <a:r>
              <a:rPr lang="en-US" dirty="0" err="1" smtClean="0"/>
              <a:t>Schlüsseltausch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Verbindungsaufbau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Schlüsselverteilung</a:t>
            </a:r>
            <a:r>
              <a:rPr lang="en-US" dirty="0" smtClean="0"/>
              <a:t> analog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authentifizierten</a:t>
            </a:r>
            <a:r>
              <a:rPr lang="en-US" dirty="0" smtClean="0"/>
              <a:t> </a:t>
            </a:r>
            <a:r>
              <a:rPr lang="en-US" dirty="0" err="1" smtClean="0"/>
              <a:t>Netzzugang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Zugangskontrolle</a:t>
            </a:r>
            <a:r>
              <a:rPr lang="en-US" dirty="0" smtClean="0"/>
              <a:t>: </a:t>
            </a:r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Zugang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r>
              <a:rPr lang="en-US" dirty="0" smtClean="0"/>
              <a:t>, </a:t>
            </a:r>
            <a:r>
              <a:rPr lang="en-US" dirty="0" err="1" smtClean="0"/>
              <a:t>bekommt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Authentifikation</a:t>
            </a:r>
            <a:r>
              <a:rPr lang="en-US" dirty="0" smtClean="0"/>
              <a:t> des Tunnels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Vertraulichkeit</a:t>
            </a:r>
            <a:r>
              <a:rPr lang="en-US" dirty="0" smtClean="0"/>
              <a:t> des </a:t>
            </a:r>
            <a:r>
              <a:rPr lang="en-US" dirty="0" err="1" smtClean="0"/>
              <a:t>Schlüsseltauschs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Schlüssel-Metadaten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Benutzerkennung</a:t>
            </a:r>
            <a:r>
              <a:rPr lang="en-US" dirty="0" smtClean="0"/>
              <a:t>, E-Mail, …)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Klartext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Implementiert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Key-Derivation-</a:t>
            </a:r>
            <a:r>
              <a:rPr lang="en-US" dirty="0" err="1" smtClean="0"/>
              <a:t>Funktionen</a:t>
            </a:r>
            <a:r>
              <a:rPr lang="en-US" dirty="0" smtClean="0"/>
              <a:t> und </a:t>
            </a:r>
            <a:r>
              <a:rPr lang="en-US" dirty="0" err="1" smtClean="0"/>
              <a:t>Diffie</a:t>
            </a:r>
            <a:r>
              <a:rPr lang="en-US" dirty="0" smtClean="0"/>
              <a:t>-Hellman- </a:t>
            </a:r>
            <a:r>
              <a:rPr lang="en-US" dirty="0" err="1" smtClean="0"/>
              <a:t>oder</a:t>
            </a:r>
            <a:r>
              <a:rPr lang="en-US" dirty="0" smtClean="0"/>
              <a:t> RSA-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Aushandeln</a:t>
            </a:r>
            <a:r>
              <a:rPr lang="en-US" dirty="0" smtClean="0"/>
              <a:t> von </a:t>
            </a:r>
            <a:r>
              <a:rPr lang="en-US" dirty="0" err="1" smtClean="0"/>
              <a:t>Verbindungsschlüsseln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28. Juni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9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Netzwerksicherheit - Kapitel 4 - TLS</Template>
  <TotalTime>0</TotalTime>
  <Words>2318</Words>
  <Application>Microsoft Office PowerPoint</Application>
  <PresentationFormat>Benutzerdefiniert</PresentationFormat>
  <Paragraphs>530</Paragraphs>
  <Slides>40</Slides>
  <Notes>7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2" baseType="lpstr">
      <vt:lpstr>slides-official</vt:lpstr>
      <vt:lpstr>Equation</vt:lpstr>
      <vt:lpstr>Vorlesung Netzwerksicherheit</vt:lpstr>
      <vt:lpstr>VPN</vt:lpstr>
      <vt:lpstr>Eigenschaften Privater Netzwerke</vt:lpstr>
      <vt:lpstr>Private Netzwerke</vt:lpstr>
      <vt:lpstr>private Netzwerke</vt:lpstr>
      <vt:lpstr>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IPSec</vt:lpstr>
      <vt:lpstr>IPSec</vt:lpstr>
      <vt:lpstr>IPSec</vt:lpstr>
      <vt:lpstr>IPSec</vt:lpstr>
      <vt:lpstr>IPSec</vt:lpstr>
      <vt:lpstr>IPSec-Ablauf</vt:lpstr>
      <vt:lpstr>IPSec-Ablauf</vt:lpstr>
      <vt:lpstr>IPSec-Ablauf</vt:lpstr>
      <vt:lpstr>IPSec-Ablauf</vt:lpstr>
      <vt:lpstr>IPSec-Ablauf</vt:lpstr>
      <vt:lpstr>IPSec-Ablauf</vt:lpstr>
      <vt:lpstr>IPSec-Ablauf</vt:lpstr>
      <vt:lpstr>Weitere VPN-Implementierungen</vt:lpstr>
      <vt:lpstr>Wireguard</vt:lpstr>
      <vt:lpstr>Wireguard</vt:lpstr>
      <vt:lpstr>Wireguard</vt:lpstr>
      <vt:lpstr>Wireguard</vt:lpstr>
      <vt:lpstr>Wireguard</vt:lpstr>
      <vt:lpstr>Wireguard</vt:lpstr>
      <vt:lpstr>Wireguard-Ablauf</vt:lpstr>
      <vt:lpstr>Wireguard-Ablauf</vt:lpstr>
      <vt:lpstr>Wireguard-Technik</vt:lpstr>
      <vt:lpstr>Ende</vt:lpstr>
    </vt:vector>
  </TitlesOfParts>
  <Company>HRZ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Traditionell  modern</dc:title>
  <dc:creator>Vohwinkel</dc:creator>
  <cp:lastModifiedBy>Matthias Wübbeling</cp:lastModifiedBy>
  <cp:revision>1195</cp:revision>
  <cp:lastPrinted>2021-06-28T11:32:53Z</cp:lastPrinted>
  <dcterms:created xsi:type="dcterms:W3CDTF">2004-10-07T07:33:45Z</dcterms:created>
  <dcterms:modified xsi:type="dcterms:W3CDTF">2021-07-05T11:10:00Z</dcterms:modified>
</cp:coreProperties>
</file>