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7" r:id="rId3"/>
    <p:sldId id="278" r:id="rId4"/>
    <p:sldId id="279" r:id="rId5"/>
  </p:sldIdLst>
  <p:sldSz cx="9217025" cy="5184775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hlink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AFAF9"/>
    <a:srgbClr val="F0F0EB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590" y="-192"/>
      </p:cViewPr>
      <p:guideLst>
        <p:guide orient="horz" pos="590"/>
        <p:guide orient="horz" pos="771"/>
        <p:guide orient="horz" pos="1724"/>
        <p:guide orient="horz" pos="1905"/>
        <p:guide orient="horz" pos="3039"/>
        <p:guide orient="horz" pos="3221"/>
        <p:guide orient="horz" pos="182"/>
        <p:guide orient="horz" pos="2858"/>
        <p:guide pos="181"/>
        <p:guide pos="5625"/>
        <p:guide pos="299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738"/>
        <p:guide orient="horz" pos="5310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09047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19.05.2020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09047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840388" y="4951817"/>
            <a:ext cx="6043170" cy="3987399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117157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31642" y="4951817"/>
            <a:ext cx="6451917" cy="400724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32239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19.05.2020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32239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31801" y="5859066"/>
            <a:ext cx="6527799" cy="24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>
            <a:grpSpLocks noChangeAspect="1"/>
          </p:cNvGrpSpPr>
          <p:nvPr userDrawn="1"/>
        </p:nvGrpSpPr>
        <p:grpSpPr>
          <a:xfrm>
            <a:off x="3778209" y="0"/>
            <a:ext cx="5444993" cy="5184775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1296784" y="1584403"/>
            <a:ext cx="5040000" cy="360000"/>
          </a:xfrm>
        </p:spPr>
        <p:txBody>
          <a:bodyPr wrap="none" bIns="0" anchor="b" anchorCtr="0"/>
          <a:lstStyle>
            <a:lvl1pPr>
              <a:lnSpc>
                <a:spcPts val="2400"/>
              </a:lnSpc>
              <a:defRPr sz="24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296784" y="1944315"/>
            <a:ext cx="5040000" cy="1872000"/>
          </a:xfrm>
        </p:spPr>
        <p:txBody>
          <a:bodyPr tIns="0" bIns="0"/>
          <a:lstStyle>
            <a:lvl1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70" name="Gruppieren 69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="" xmlns:p14="http://schemas.microsoft.com/office/powerpoint/2010/main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87338" y="1223963"/>
            <a:ext cx="4176712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98598" y="3024188"/>
            <a:ext cx="4165451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992" y="1223963"/>
            <a:ext cx="8640000" cy="295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337" y="4176603"/>
            <a:ext cx="8640000" cy="360000"/>
          </a:xfrm>
        </p:spPr>
        <p:txBody>
          <a:bodyPr anchor="ctr" anchorCtr="0"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5904000" cy="331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80720" y="1223962"/>
            <a:ext cx="2448968" cy="3312000"/>
          </a:xfrm>
        </p:spPr>
        <p:txBody>
          <a:bodyPr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1871900" cy="15128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8272" y="1223962"/>
            <a:ext cx="6481416" cy="3312000"/>
          </a:xfrm>
        </p:spPr>
        <p:txBody>
          <a:bodyPr numCol="2" spcCol="21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87338" y="3024188"/>
            <a:ext cx="1873250" cy="151288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-1" y="936626"/>
            <a:ext cx="9217025" cy="4248150"/>
          </a:xfrm>
          <a:noFill/>
        </p:spPr>
        <p:txBody>
          <a:bodyPr lIns="1296000" tIns="720000" rIns="1440000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9950" algn="l"/>
              </a:tabLst>
              <a:defRPr sz="28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96144" y="3313113"/>
            <a:ext cx="4176712" cy="1223962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31" name="Gruppieren 30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 userDrawn="1"/>
        </p:nvSpPr>
        <p:spPr bwMode="auto">
          <a:xfrm>
            <a:off x="1296143" y="0"/>
            <a:ext cx="7920881" cy="5184000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8752" y="1223963"/>
            <a:ext cx="2160936" cy="33131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9" y="1223963"/>
            <a:ext cx="6192000" cy="3312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603"/>
            <a:ext cx="8640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1296864" y="1584307"/>
            <a:ext cx="6480000" cy="360000"/>
          </a:xfrm>
        </p:spPr>
        <p:txBody>
          <a:bodyPr wrap="none" bIns="0" anchor="b" anchorCtr="0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1296864" y="1944507"/>
            <a:ext cx="6480000" cy="1728000"/>
          </a:xfrm>
        </p:spPr>
        <p:txBody>
          <a:bodyPr anchor="t"/>
          <a:lstStyle>
            <a:lvl1pPr algn="l">
              <a:lnSpc>
                <a:spcPts val="4400"/>
              </a:lnSpc>
              <a:defRPr sz="40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0" name="Gruppieren 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="" xmlns:p14="http://schemas.microsoft.com/office/powerpoint/2010/main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496" y="1223491"/>
            <a:ext cx="4176000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528" y="1224603"/>
            <a:ext cx="4176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496" y="1224283"/>
            <a:ext cx="4176000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784" y="1799827"/>
            <a:ext cx="4176712" cy="2736776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279" y="1224283"/>
            <a:ext cx="4176713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92" y="1800603"/>
            <a:ext cx="4176000" cy="2736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3491"/>
            <a:ext cx="1872000" cy="331311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448272" y="1223491"/>
            <a:ext cx="6480720" cy="331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4235"/>
            <a:ext cx="8640000" cy="8643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8992" y="2376075"/>
            <a:ext cx="8640000" cy="2160528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8032" y="1224235"/>
            <a:ext cx="8640000" cy="2160000"/>
          </a:xfrm>
        </p:spPr>
        <p:txBody>
          <a:bodyPr/>
          <a:lstStyle>
            <a:lvl1pPr marL="0" indent="0"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32" y="3672603"/>
            <a:ext cx="8640000" cy="86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8803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9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288032" y="3672603"/>
            <a:ext cx="8642350" cy="864000"/>
          </a:xfrm>
        </p:spPr>
        <p:txBody>
          <a:bodyPr/>
          <a:lstStyle>
            <a:lvl1pPr marL="0" indent="0"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spcAft>
                <a:spcPts val="420"/>
              </a:spcAft>
              <a:buNone/>
              <a:defRPr sz="1400"/>
            </a:lvl2pPr>
            <a:lvl3pPr marL="432000" indent="0">
              <a:spcAft>
                <a:spcPts val="420"/>
              </a:spcAft>
              <a:buNone/>
              <a:defRPr sz="1400"/>
            </a:lvl3pPr>
            <a:lvl4pPr marL="648000" indent="0">
              <a:spcAft>
                <a:spcPts val="420"/>
              </a:spcAft>
              <a:buNone/>
              <a:defRPr sz="1400"/>
            </a:lvl4pPr>
            <a:lvl5pPr marL="864000" indent="0">
              <a:spcAft>
                <a:spcPts val="420"/>
              </a:spcAft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32" y="1224235"/>
            <a:ext cx="8640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32" y="4824635"/>
            <a:ext cx="864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8232" y="4824667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2992" y="4824635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ts val="600"/>
        </a:spcBef>
        <a:buNone/>
        <a:defRPr sz="24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spcBef>
          <a:spcPts val="600"/>
        </a:spcBef>
        <a:spcAft>
          <a:spcPts val="6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32000" indent="-216000" algn="l" defTabSz="914400" rtl="0" eaLnBrk="1" latinLnBrk="0" hangingPunct="1">
        <a:spcBef>
          <a:spcPts val="6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648000" indent="-216000" algn="l" defTabSz="914400" rtl="0" eaLnBrk="1" latinLnBrk="0" hangingPunct="1">
        <a:spcBef>
          <a:spcPts val="3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864000" indent="-216000" algn="l" defTabSz="914400" rtl="0" eaLnBrk="1" latinLnBrk="0" hangingPunct="1">
        <a:spcBef>
          <a:spcPts val="30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080000" indent="-216000" algn="l" defTabSz="914400" rtl="0" eaLnBrk="1" latinLnBrk="0" hangingPunct="1">
        <a:spcBef>
          <a:spcPts val="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784" y="1584403"/>
            <a:ext cx="5040000" cy="863968"/>
          </a:xfrm>
        </p:spPr>
        <p:txBody>
          <a:bodyPr/>
          <a:lstStyle/>
          <a:p>
            <a:r>
              <a:rPr lang="en-US" dirty="0" err="1" smtClean="0"/>
              <a:t>Übung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784" y="2880419"/>
            <a:ext cx="5040000" cy="935896"/>
          </a:xfrm>
        </p:spPr>
        <p:txBody>
          <a:bodyPr/>
          <a:lstStyle/>
          <a:p>
            <a:r>
              <a:rPr lang="en-US" sz="2400" dirty="0" err="1" smtClean="0"/>
              <a:t>Sommersemester</a:t>
            </a:r>
            <a:r>
              <a:rPr lang="en-US" sz="2400" dirty="0" smtClean="0"/>
              <a:t> 2020</a:t>
            </a:r>
          </a:p>
          <a:p>
            <a:r>
              <a:rPr lang="en-US" sz="2400" dirty="0" smtClean="0"/>
              <a:t>Di. 16-18 </a:t>
            </a:r>
            <a:r>
              <a:rPr lang="en-US" sz="2400" dirty="0" err="1" smtClean="0"/>
              <a:t>Uhr</a:t>
            </a:r>
            <a:endParaRPr lang="de-DE" sz="2400" dirty="0"/>
          </a:p>
        </p:txBody>
      </p:sp>
    </p:spTree>
    <p:extLst>
      <p:ext uri="{BB962C8B-B14F-4D97-AF65-F5344CB8AC3E}">
        <p14:creationId xmlns="" xmlns:p14="http://schemas.microsoft.com/office/powerpoint/2010/main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Übungsblatt – Aufgabe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Bezogen auf das ISO/OSI-Schichtenmodell lässt sich TLS in den Schichten</a:t>
            </a:r>
            <a:br>
              <a:rPr lang="de-DE" dirty="0" smtClean="0"/>
            </a:br>
            <a:r>
              <a:rPr lang="de-DE" dirty="0" smtClean="0"/>
              <a:t>Session und </a:t>
            </a:r>
            <a:r>
              <a:rPr lang="de-DE" dirty="0" err="1" smtClean="0"/>
              <a:t>Presentation</a:t>
            </a:r>
            <a:r>
              <a:rPr lang="de-DE" dirty="0" smtClean="0"/>
              <a:t> verorten. Begründen Sie diese Tatsache für beide</a:t>
            </a:r>
            <a:br>
              <a:rPr lang="de-DE" dirty="0" smtClean="0"/>
            </a:br>
            <a:r>
              <a:rPr lang="de-DE" dirty="0" smtClean="0"/>
              <a:t>Schichten ausführlich und stellen Sie den Zusammenhang von der Transport bis</a:t>
            </a:r>
            <a:br>
              <a:rPr lang="de-DE" dirty="0" smtClean="0"/>
            </a:br>
            <a:r>
              <a:rPr lang="de-DE" dirty="0" smtClean="0"/>
              <a:t>zur Anwendungsschicht </a:t>
            </a:r>
            <a:r>
              <a:rPr lang="de-DE" dirty="0" smtClean="0"/>
              <a:t>dar.</a:t>
            </a:r>
            <a:endParaRPr lang="de-DE" dirty="0" smtClean="0"/>
          </a:p>
          <a:p>
            <a:pPr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r>
              <a:rPr lang="de-DE" dirty="0" smtClean="0"/>
              <a:t>. </a:t>
            </a:r>
            <a:r>
              <a:rPr lang="de-DE" dirty="0" smtClean="0"/>
              <a:t>Übungsblatt – Aufgabe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Auf welche Schicht des TCP/IP-Modell verorten Sie TLS? Welche Folgen hat das</a:t>
            </a:r>
            <a:br>
              <a:rPr lang="de-DE" dirty="0" smtClean="0"/>
            </a:br>
            <a:r>
              <a:rPr lang="de-DE" dirty="0" smtClean="0"/>
              <a:t>für den Zusammenhang zwischen Transport und Anwendungsschicht?</a:t>
            </a:r>
            <a:br>
              <a:rPr lang="de-DE" dirty="0" smtClean="0"/>
            </a:br>
            <a:r>
              <a:rPr lang="de-DE" dirty="0" smtClean="0"/>
              <a:t>Begründen Sie Ihre Annahme ausführlich. 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r>
              <a:rPr lang="de-DE" dirty="0" smtClean="0"/>
              <a:t>. </a:t>
            </a:r>
            <a:r>
              <a:rPr lang="de-DE" dirty="0" smtClean="0"/>
              <a:t>Übungsblatt – Aufgabe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235"/>
            <a:ext cx="8640000" cy="3312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In der Vorlesung wurde diskutiert, dass Webbrowser und Webserver nicht alle</a:t>
            </a:r>
            <a:br>
              <a:rPr lang="de-DE" dirty="0" smtClean="0"/>
            </a:br>
            <a:r>
              <a:rPr lang="de-DE" dirty="0" smtClean="0"/>
              <a:t>TLS-</a:t>
            </a:r>
            <a:r>
              <a:rPr lang="de-DE" dirty="0" err="1" smtClean="0"/>
              <a:t>Cipher</a:t>
            </a:r>
            <a:r>
              <a:rPr lang="de-DE" dirty="0" smtClean="0"/>
              <a:t>-</a:t>
            </a:r>
            <a:r>
              <a:rPr lang="de-DE" dirty="0" err="1" smtClean="0"/>
              <a:t>Suites</a:t>
            </a:r>
            <a:r>
              <a:rPr lang="de-DE" dirty="0" smtClean="0"/>
              <a:t> unterstützen</a:t>
            </a:r>
            <a:r>
              <a:rPr lang="de-DE" dirty="0" smtClean="0"/>
              <a:t>.</a:t>
            </a:r>
          </a:p>
          <a:p>
            <a:pPr marL="558900" lvl="1" indent="-342900">
              <a:buFont typeface="+mj-lt"/>
              <a:buAutoNum type="alphaLcParenR"/>
            </a:pPr>
            <a:r>
              <a:rPr lang="de-DE" dirty="0" smtClean="0"/>
              <a:t>Finden </a:t>
            </a:r>
            <a:r>
              <a:rPr lang="de-DE" dirty="0" smtClean="0"/>
              <a:t>Sie heraus, welche </a:t>
            </a:r>
            <a:r>
              <a:rPr lang="de-DE" dirty="0" err="1" smtClean="0"/>
              <a:t>Cipher</a:t>
            </a:r>
            <a:r>
              <a:rPr lang="de-DE" dirty="0" smtClean="0"/>
              <a:t>-Suite ihre TLS-Bibliothek (</a:t>
            </a:r>
            <a:r>
              <a:rPr lang="de-DE" dirty="0" err="1" smtClean="0"/>
              <a:t>OpenSSL</a:t>
            </a:r>
            <a:r>
              <a:rPr lang="de-DE" dirty="0" smtClean="0"/>
              <a:t>, </a:t>
            </a:r>
            <a:r>
              <a:rPr lang="de-DE" dirty="0" err="1" smtClean="0"/>
              <a:t>Gnutls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etc.) zur Verfügung stellt und vergleichen Sie diese mit der Liste in Ihrem</a:t>
            </a:r>
            <a:br>
              <a:rPr lang="de-DE" dirty="0" smtClean="0"/>
            </a:br>
            <a:r>
              <a:rPr lang="de-DE" dirty="0" smtClean="0"/>
              <a:t>Browser. Dokumentieren Sie die durchgeführten Schritte und geben</a:t>
            </a:r>
            <a:br>
              <a:rPr lang="de-DE" dirty="0" smtClean="0"/>
            </a:br>
            <a:r>
              <a:rPr lang="de-DE" dirty="0" smtClean="0"/>
              <a:t>Zwischenergebnisse mit </a:t>
            </a:r>
            <a:r>
              <a:rPr lang="de-DE" dirty="0" smtClean="0"/>
              <a:t>an.</a:t>
            </a:r>
          </a:p>
          <a:p>
            <a:pPr marL="558900" lvl="1" indent="-342900">
              <a:buFont typeface="+mj-lt"/>
              <a:buAutoNum type="alphaLcParenR"/>
            </a:pPr>
            <a:r>
              <a:rPr lang="de-DE" dirty="0" smtClean="0"/>
              <a:t>Mit </a:t>
            </a:r>
            <a:r>
              <a:rPr lang="de-DE" dirty="0" smtClean="0"/>
              <a:t>welchen </a:t>
            </a:r>
            <a:r>
              <a:rPr lang="de-DE" dirty="0" err="1" smtClean="0"/>
              <a:t>Cipher-Suites</a:t>
            </a:r>
            <a:r>
              <a:rPr lang="de-DE" dirty="0" smtClean="0"/>
              <a:t> können Sie eine Verbindung zum Big Blue Button</a:t>
            </a:r>
            <a:br>
              <a:rPr lang="de-DE" dirty="0" smtClean="0"/>
            </a:br>
            <a:r>
              <a:rPr lang="de-DE" dirty="0" smtClean="0"/>
              <a:t>der Vorlesung aufbauen? Dokumentieren Sie die durchgeführten Schritte und</a:t>
            </a:r>
            <a:br>
              <a:rPr lang="de-DE" dirty="0" smtClean="0"/>
            </a:br>
            <a:r>
              <a:rPr lang="de-DE" dirty="0" smtClean="0"/>
              <a:t>geben Zwischenergebnisse mit an. 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slides-official</Template>
  <TotalTime>0</TotalTime>
  <Words>99</Words>
  <Application>Microsoft Office PowerPoint</Application>
  <PresentationFormat>Benutzerdefiniert</PresentationFormat>
  <Paragraphs>20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slides-official</vt:lpstr>
      <vt:lpstr>Übung Netzwerksicherheit</vt:lpstr>
      <vt:lpstr>3. Übungsblatt – Aufgabe 1</vt:lpstr>
      <vt:lpstr>3. Übungsblatt – Aufgabe 2</vt:lpstr>
      <vt:lpstr>3. Übungsblatt – Aufgabe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Netzwerksicherheit</dc:title>
  <dc:creator>Wuebbeling</dc:creator>
  <cp:lastModifiedBy>Wuebbeling</cp:lastModifiedBy>
  <cp:revision>682</cp:revision>
  <dcterms:created xsi:type="dcterms:W3CDTF">2020-04-14T23:48:21Z</dcterms:created>
  <dcterms:modified xsi:type="dcterms:W3CDTF">2020-05-19T13:29:09Z</dcterms:modified>
</cp:coreProperties>
</file>