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31"/>
  </p:notesMasterIdLst>
  <p:sldIdLst>
    <p:sldId id="388" r:id="rId2"/>
    <p:sldId id="389" r:id="rId3"/>
    <p:sldId id="394" r:id="rId4"/>
    <p:sldId id="395" r:id="rId5"/>
    <p:sldId id="396" r:id="rId6"/>
    <p:sldId id="397" r:id="rId7"/>
    <p:sldId id="398" r:id="rId8"/>
    <p:sldId id="402" r:id="rId9"/>
    <p:sldId id="418" r:id="rId10"/>
    <p:sldId id="419" r:id="rId11"/>
    <p:sldId id="403" r:id="rId12"/>
    <p:sldId id="399" r:id="rId13"/>
    <p:sldId id="404" r:id="rId14"/>
    <p:sldId id="421" r:id="rId15"/>
    <p:sldId id="420" r:id="rId16"/>
    <p:sldId id="407" r:id="rId17"/>
    <p:sldId id="405" r:id="rId18"/>
    <p:sldId id="406" r:id="rId19"/>
    <p:sldId id="400" r:id="rId20"/>
    <p:sldId id="408" r:id="rId21"/>
    <p:sldId id="409" r:id="rId22"/>
    <p:sldId id="410" r:id="rId23"/>
    <p:sldId id="414" r:id="rId24"/>
    <p:sldId id="413" r:id="rId25"/>
    <p:sldId id="416" r:id="rId26"/>
    <p:sldId id="415" r:id="rId27"/>
    <p:sldId id="411" r:id="rId28"/>
    <p:sldId id="412" r:id="rId29"/>
    <p:sldId id="417" r:id="rId30"/>
  </p:sldIdLst>
  <p:sldSz cx="10475913" cy="7345363"/>
  <p:notesSz cx="7102475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090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180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270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360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54511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054131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56315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072175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F2F2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1" autoAdjust="0"/>
    <p:restoredTop sz="91805" autoAdjust="0"/>
  </p:normalViewPr>
  <p:slideViewPr>
    <p:cSldViewPr snapToObjects="1" showGuides="1">
      <p:cViewPr>
        <p:scale>
          <a:sx n="80" d="100"/>
          <a:sy n="80" d="100"/>
        </p:scale>
        <p:origin x="-768" y="-264"/>
      </p:cViewPr>
      <p:guideLst>
        <p:guide orient="horz" pos="4549"/>
        <p:guide orient="horz" pos="448"/>
        <p:guide orient="horz" pos="4490"/>
        <p:guide orient="horz" pos="4173"/>
        <p:guide orient="horz" pos="78"/>
        <p:guide orient="horz" pos="638"/>
        <p:guide pos="78"/>
        <p:guide pos="6336"/>
        <p:guide pos="3299"/>
        <p:guide pos="6523"/>
      </p:guideLst>
    </p:cSldViewPr>
  </p:slideViewPr>
  <p:outlineViewPr>
    <p:cViewPr>
      <p:scale>
        <a:sx n="33" d="100"/>
        <a:sy n="33" d="100"/>
      </p:scale>
      <p:origin x="0" y="37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0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pPr>
              <a:defRPr/>
            </a:pPr>
            <a:fld id="{B02CBC8D-7FF1-4B43-ABC6-A4EEF6542E73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766763"/>
            <a:ext cx="54737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pPr>
              <a:defRPr/>
            </a:pPr>
            <a:fld id="{4C521E26-A184-4C74-AB33-274557BF74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3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902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804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706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360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4511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54131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6315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72175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docstore.mik.ua/</a:t>
            </a:r>
            <a:r>
              <a:rPr lang="de-DE" dirty="0" err="1" smtClean="0"/>
              <a:t>orelly</a:t>
            </a:r>
            <a:r>
              <a:rPr lang="de-DE" dirty="0" smtClean="0"/>
              <a:t>/networking_2ndEd/</a:t>
            </a:r>
            <a:r>
              <a:rPr lang="de-DE" dirty="0" err="1" smtClean="0"/>
              <a:t>ssh</a:t>
            </a:r>
            <a:r>
              <a:rPr lang="de-DE" dirty="0" smtClean="0"/>
              <a:t>/ch03_05.htm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7"/>
          <p:cNvGrpSpPr>
            <a:grpSpLocks noChangeAspect="1"/>
          </p:cNvGrpSpPr>
          <p:nvPr/>
        </p:nvGrpSpPr>
        <p:grpSpPr>
          <a:xfrm>
            <a:off x="4294248" y="6"/>
            <a:ext cx="6188686" cy="7345363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4" y="2244654"/>
            <a:ext cx="5728378" cy="510018"/>
          </a:xfrm>
        </p:spPr>
        <p:txBody>
          <a:bodyPr wrap="none" bIns="0" anchor="b" anchorCtr="0"/>
          <a:lstStyle>
            <a:lvl1pPr>
              <a:lnSpc>
                <a:spcPts val="2673"/>
              </a:lnSpc>
              <a:defRPr sz="2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4" y="2754546"/>
            <a:ext cx="5728378" cy="2652096"/>
          </a:xfrm>
        </p:spPr>
        <p:txBody>
          <a:bodyPr tIns="0" bIns="0"/>
          <a:lstStyle>
            <a:lvl1pPr marL="0" indent="0" algn="l">
              <a:lnSpc>
                <a:spcPts val="4009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5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5" name="Gruppieren 69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6586" y="1734011"/>
            <a:ext cx="4747179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26586" y="1734012"/>
            <a:ext cx="4747179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39383" y="4284423"/>
            <a:ext cx="4734382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379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468" y="1734010"/>
            <a:ext cx="9820077" cy="418215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6586" y="5917069"/>
            <a:ext cx="9820077" cy="510018"/>
          </a:xfrm>
        </p:spPr>
        <p:txBody>
          <a:bodyPr anchor="ctr" anchorCtr="0"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A205-AE50-4621-BBA3-D4413835B30F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8" y="1734010"/>
            <a:ext cx="6710385" cy="469216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365879" y="1734010"/>
            <a:ext cx="2783455" cy="4692169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9" y="1734009"/>
            <a:ext cx="2127570" cy="2143335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82665" y="1734010"/>
            <a:ext cx="7366667" cy="4692169"/>
          </a:xfrm>
        </p:spPr>
        <p:txBody>
          <a:bodyPr numCol="2" spcCol="240484"/>
          <a:lstStyle>
            <a:lvl1pPr marL="0" indent="0">
              <a:buNone/>
              <a:defRPr sz="1600"/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6585" y="4284423"/>
            <a:ext cx="2129104" cy="2143334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C9B88-52DB-49CD-A9FA-726F4C990E3C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194B-4374-43C7-8306-73F655200BE3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1326935"/>
            <a:ext cx="10475913" cy="6018430"/>
          </a:xfrm>
          <a:noFill/>
        </p:spPr>
        <p:txBody>
          <a:bodyPr lIns="1442896" tIns="801609" rIns="1603218"/>
          <a:lstStyle>
            <a:lvl1pPr marL="0" indent="0">
              <a:lnSpc>
                <a:spcPts val="356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796453" algn="l"/>
              </a:tabLst>
              <a:defRPr sz="31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473176" y="4693746"/>
            <a:ext cx="4747179" cy="1734009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2" name="Gruppieren 30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/>
        </p:nvSpPr>
        <p:spPr bwMode="auto">
          <a:xfrm>
            <a:off x="1473179" y="1"/>
            <a:ext cx="9002738" cy="734426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01805" tIns="50904" rIns="101805" bIns="5090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93250" y="1734010"/>
            <a:ext cx="2456083" cy="46937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6584" y="1734013"/>
            <a:ext cx="7037722" cy="469216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37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3997" y="2244518"/>
            <a:ext cx="7365057" cy="510018"/>
          </a:xfrm>
        </p:spPr>
        <p:txBody>
          <a:bodyPr wrap="none" bIns="0" anchor="b" anchorCtr="0"/>
          <a:lstStyle>
            <a:lvl1pPr marL="0" indent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  <a:buNone/>
              <a:defRPr sz="3100" cap="all" baseline="0">
                <a:solidFill>
                  <a:schemeClr val="accent1"/>
                </a:solidFill>
                <a:latin typeface="+mj-lt"/>
              </a:defRPr>
            </a:lvl1pPr>
            <a:lvl2pPr marL="5090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0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27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1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997" y="2754816"/>
            <a:ext cx="7365057" cy="2448088"/>
          </a:xfrm>
        </p:spPr>
        <p:txBody>
          <a:bodyPr anchor="t"/>
          <a:lstStyle>
            <a:lvl1pPr algn="l">
              <a:lnSpc>
                <a:spcPts val="4900"/>
              </a:lnSpc>
              <a:defRPr sz="45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r>
              <a:rPr lang="de-DE" smtClean="0"/>
              <a:t>27. Juni 2022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4" name="Gruppieren 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899" y="1733344"/>
            <a:ext cx="4746370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1643" y="1734918"/>
            <a:ext cx="4746370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23F5-8E29-49DE-81F2-1D29AACB419A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899" y="1734465"/>
            <a:ext cx="4746370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7094" y="2549847"/>
            <a:ext cx="4747179" cy="387723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01364" y="1734465"/>
            <a:ext cx="4747181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70" y="2550948"/>
            <a:ext cx="4746370" cy="3876140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2" y="1733344"/>
            <a:ext cx="2127683" cy="46937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Font typeface="Arial" panose="020B0604020202020204" pitchFamily="34" charset="0"/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782664" y="1733344"/>
            <a:ext cx="7365876" cy="46937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8" y="1734397"/>
            <a:ext cx="9820077" cy="122456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8468" y="3366228"/>
            <a:ext cx="9820077" cy="3060858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7378" y="1734397"/>
            <a:ext cx="9820077" cy="3060110"/>
          </a:xfrm>
        </p:spPr>
        <p:txBody>
          <a:bodyPr/>
          <a:lstStyle>
            <a:lvl1pPr marL="0" indent="0">
              <a:buNone/>
              <a:defRPr sz="1600"/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378" y="5203044"/>
            <a:ext cx="9820077" cy="122404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327372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70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27372" y="5203044"/>
            <a:ext cx="9822747" cy="1224044"/>
          </a:xfrm>
        </p:spPr>
        <p:txBody>
          <a:bodyPr/>
          <a:lstStyle>
            <a:lvl1pPr marL="0" indent="0"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spcAft>
                <a:spcPts val="468"/>
              </a:spcAft>
              <a:buNone/>
              <a:defRPr sz="1600"/>
            </a:lvl2pPr>
            <a:lvl3pPr marL="480965" indent="0">
              <a:spcAft>
                <a:spcPts val="468"/>
              </a:spcAft>
              <a:buNone/>
              <a:defRPr sz="1600"/>
            </a:lvl3pPr>
            <a:lvl4pPr marL="721446" indent="0">
              <a:spcAft>
                <a:spcPts val="468"/>
              </a:spcAft>
              <a:buNone/>
              <a:defRPr sz="1600"/>
            </a:lvl4pPr>
            <a:lvl5pPr marL="961931" indent="0">
              <a:spcAft>
                <a:spcPts val="468"/>
              </a:spcAft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0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378" y="1734397"/>
            <a:ext cx="9820077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7373" y="6835149"/>
            <a:ext cx="98200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73449" y="6835193"/>
            <a:ext cx="572837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93873" y="6835149"/>
            <a:ext cx="654671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2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326587" y="6835146"/>
            <a:ext cx="98227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-7275" y="7287554"/>
            <a:ext cx="10483188" cy="86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05" tIns="50904" rIns="101805" bIns="50904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</p:sldLayoutIdLst>
  <p:hf hdr="0"/>
  <p:txStyles>
    <p:titleStyle>
      <a:lvl1pPr algn="l" defTabSz="1018044" rtl="0" eaLnBrk="1" latinLnBrk="0" hangingPunct="1">
        <a:lnSpc>
          <a:spcPts val="2894"/>
        </a:lnSpc>
        <a:spcBef>
          <a:spcPts val="668"/>
        </a:spcBef>
        <a:buNone/>
        <a:defRPr sz="27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40484" indent="-240484" algn="l" defTabSz="1018044" rtl="0" eaLnBrk="1" latinLnBrk="0" hangingPunct="1">
        <a:spcBef>
          <a:spcPts val="668"/>
        </a:spcBef>
        <a:spcAft>
          <a:spcPts val="668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80965" indent="-240484" algn="l" defTabSz="1018044" rtl="0" eaLnBrk="1" latinLnBrk="0" hangingPunct="1">
        <a:spcBef>
          <a:spcPts val="668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721446" indent="-240484" algn="l" defTabSz="1018044" rtl="0" eaLnBrk="1" latinLnBrk="0" hangingPunct="1">
        <a:spcBef>
          <a:spcPts val="334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961931" indent="-240484" algn="l" defTabSz="1018044" rtl="0" eaLnBrk="1" latinLnBrk="0" hangingPunct="1">
        <a:spcBef>
          <a:spcPts val="334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202414" indent="-240484" algn="l" defTabSz="1018044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799620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641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662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685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2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044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06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087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11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13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15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17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2" y="2244652"/>
            <a:ext cx="5728378" cy="1223999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2" y="4080742"/>
            <a:ext cx="5728378" cy="1325901"/>
          </a:xfrm>
        </p:spPr>
        <p:txBody>
          <a:bodyPr/>
          <a:lstStyle/>
          <a:p>
            <a:r>
              <a:rPr lang="en-US" sz="3000" dirty="0" err="1" smtClean="0"/>
              <a:t>Sommersemester</a:t>
            </a:r>
            <a:r>
              <a:rPr lang="en-US" sz="3000" dirty="0" smtClean="0"/>
              <a:t> 2022</a:t>
            </a:r>
          </a:p>
          <a:p>
            <a:r>
              <a:rPr lang="en-US" sz="3000" dirty="0" smtClean="0"/>
              <a:t>Mo. 14-16 </a:t>
            </a:r>
            <a:r>
              <a:rPr lang="en-US" sz="3000" dirty="0" err="1" smtClean="0"/>
              <a:t>Uhr</a:t>
            </a:r>
            <a:endParaRPr lang="de-DE" sz="3000" dirty="0"/>
          </a:p>
        </p:txBody>
      </p:sp>
    </p:spTree>
    <p:extLst>
      <p:ext uri="{BB962C8B-B14F-4D97-AF65-F5344CB8AC3E}">
        <p14:creationId xmlns=""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DNS-SSH-Fingerprint-</a:t>
            </a:r>
            <a:r>
              <a:rPr lang="en-US" dirty="0" err="1" smtClean="0"/>
              <a:t>Überprüfung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Client </a:t>
            </a:r>
            <a:r>
              <a:rPr lang="en-US" dirty="0" err="1" smtClean="0"/>
              <a:t>aktivieren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OpenSSH</a:t>
            </a:r>
            <a:r>
              <a:rPr lang="en-US" dirty="0" smtClean="0"/>
              <a:t> ab Version 6.6)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In der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marL="721447" lvl="3" indent="0">
              <a:buNone/>
            </a:pPr>
            <a:endParaRPr lang="en-US" dirty="0" smtClean="0"/>
          </a:p>
          <a:p>
            <a:pPr marL="721447" lvl="3" indent="0">
              <a:buNone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VerifyHostKeyDNS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yes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Auf der 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Kommandozeile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VerifyHostKeyDNS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=yes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hostname</a:t>
            </a:r>
          </a:p>
          <a:p>
            <a:pPr marL="721447" lvl="3" indent="0">
              <a:buNone/>
            </a:pP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Manuelle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Prüfung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z.B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mit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dig)</a:t>
            </a:r>
          </a:p>
          <a:p>
            <a:pPr marL="721447" lvl="3" indent="0">
              <a:buNone/>
            </a:pP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 hostname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sshfp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dnssec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+multi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10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677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Algorithmus-Aushandlung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Clientseitig</a:t>
            </a:r>
            <a:r>
              <a:rPr lang="en-US" dirty="0" smtClean="0"/>
              <a:t>: </a:t>
            </a:r>
            <a:r>
              <a:rPr lang="en-US" dirty="0" err="1" smtClean="0"/>
              <a:t>ssh</a:t>
            </a:r>
            <a:r>
              <a:rPr lang="en-US" dirty="0" smtClean="0"/>
              <a:t> –c &lt;cipher spec&gt;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11</a:t>
            </a:fld>
            <a:endParaRPr lang="de-DE" altLang="x-none" dirty="0">
              <a:latin typeface="+mn-lt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5388" y="2839020"/>
            <a:ext cx="55435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Funktionen</a:t>
            </a:r>
            <a:r>
              <a:rPr lang="en-US" dirty="0" smtClean="0"/>
              <a:t> SSH-AUTH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Annahme</a:t>
            </a:r>
            <a:r>
              <a:rPr lang="en-US" dirty="0" smtClean="0"/>
              <a:t>: SSH-TRANS war </a:t>
            </a:r>
            <a:r>
              <a:rPr lang="en-US" dirty="0" err="1" smtClean="0"/>
              <a:t>erfolgreich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Server </a:t>
            </a:r>
            <a:r>
              <a:rPr lang="en-US" dirty="0" err="1" smtClean="0"/>
              <a:t>authentifiziert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Sichere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aufgebaut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Sitzungs</a:t>
            </a:r>
            <a:r>
              <a:rPr lang="en-US" dirty="0" smtClean="0"/>
              <a:t>-ID </a:t>
            </a:r>
            <a:r>
              <a:rPr lang="en-US" dirty="0" err="1" smtClean="0"/>
              <a:t>erzeugt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Clientauthentifikation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Passwort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Hostbasiert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Erzeugung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9618-9C00-4BE6-BEC7-89C58A64E5D0}" type="slidenum">
              <a:rPr lang="de-DE" altLang="x-none" smtClean="0"/>
              <a:pPr/>
              <a:t>13</a:t>
            </a:fld>
            <a:endParaRPr lang="de-DE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Erzeugung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9618-9C00-4BE6-BEC7-89C58A64E5D0}" type="slidenum">
              <a:rPr lang="de-DE" altLang="x-none" smtClean="0"/>
              <a:pPr/>
              <a:t>14</a:t>
            </a:fld>
            <a:endParaRPr lang="de-DE" altLang="x-none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5103" y="2213421"/>
            <a:ext cx="70294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Erzeugung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Typen</a:t>
            </a:r>
            <a:r>
              <a:rPr lang="en-US" dirty="0" smtClean="0"/>
              <a:t>: </a:t>
            </a:r>
            <a:r>
              <a:rPr lang="en-US" dirty="0" err="1" smtClean="0"/>
              <a:t>dsa</a:t>
            </a:r>
            <a:r>
              <a:rPr lang="en-US" dirty="0" smtClean="0"/>
              <a:t> | </a:t>
            </a:r>
            <a:r>
              <a:rPr lang="en-US" dirty="0" err="1" smtClean="0"/>
              <a:t>ecdsa</a:t>
            </a:r>
            <a:r>
              <a:rPr lang="en-US" dirty="0" smtClean="0"/>
              <a:t> | </a:t>
            </a:r>
            <a:r>
              <a:rPr lang="en-US" dirty="0" err="1" smtClean="0"/>
              <a:t>ecdsa-sk</a:t>
            </a:r>
            <a:r>
              <a:rPr lang="en-US" dirty="0" smtClean="0"/>
              <a:t> | ed25519 | ed25519-sk | </a:t>
            </a:r>
            <a:r>
              <a:rPr lang="en-US" dirty="0" err="1" smtClean="0"/>
              <a:t>rsa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Zuordnung</a:t>
            </a:r>
            <a:r>
              <a:rPr lang="en-US" dirty="0" smtClean="0"/>
              <a:t> (~/.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Nutzung</a:t>
            </a:r>
            <a:r>
              <a:rPr lang="en-US" dirty="0" smtClean="0"/>
              <a:t>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9618-9C00-4BE6-BEC7-89C58A64E5D0}" type="slidenum">
              <a:rPr lang="de-DE" altLang="x-none" smtClean="0"/>
              <a:pPr/>
              <a:t>15</a:t>
            </a:fld>
            <a:endParaRPr lang="de-DE" altLang="x-none" dirty="0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120" y="6156578"/>
            <a:ext cx="6972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05" y="4464769"/>
            <a:ext cx="155352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6 1.46868E-6 L -0.57836 1.4686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Randomart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16</a:t>
            </a:fld>
            <a:endParaRPr lang="de-DE" altLang="x-none" dirty="0">
              <a:latin typeface="+mn-lt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575" y="2300684"/>
            <a:ext cx="78771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Optische</a:t>
            </a:r>
            <a:r>
              <a:rPr lang="en-US" dirty="0" smtClean="0"/>
              <a:t> </a:t>
            </a:r>
            <a:r>
              <a:rPr lang="en-US" dirty="0" err="1" smtClean="0"/>
              <a:t>Hostkey-Verifikation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Passwort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Das </a:t>
            </a:r>
            <a:r>
              <a:rPr lang="en-US" dirty="0" err="1" smtClean="0"/>
              <a:t>Benutzerpasswort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zugeordnet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passwd</a:t>
            </a:r>
            <a:r>
              <a:rPr lang="en-US" dirty="0" smtClean="0"/>
              <a:t> in /etc/shadow)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Überprüfung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Plugable</a:t>
            </a:r>
            <a:r>
              <a:rPr lang="en-US" dirty="0" smtClean="0"/>
              <a:t> Authentication Module (PAM)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SSH-Login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Passwort</a:t>
            </a:r>
            <a:r>
              <a:rPr lang="en-US" dirty="0" smtClean="0"/>
              <a:t>-Prompt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17</a:t>
            </a:fld>
            <a:endParaRPr lang="de-DE" altLang="x-none" dirty="0">
              <a:latin typeface="+mn-lt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613" y="3856310"/>
            <a:ext cx="42291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Hostbasiert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Authentifikation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IP-</a:t>
            </a:r>
            <a:r>
              <a:rPr lang="en-US" dirty="0" err="1" smtClean="0"/>
              <a:t>Adresse</a:t>
            </a:r>
            <a:r>
              <a:rPr lang="en-US" dirty="0" smtClean="0"/>
              <a:t> und </a:t>
            </a:r>
            <a:r>
              <a:rPr lang="en-US" dirty="0" err="1" smtClean="0"/>
              <a:t>der</a:t>
            </a:r>
            <a:r>
              <a:rPr lang="en-US" dirty="0" smtClean="0"/>
              <a:t> Host-Keys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Host-Keys </a:t>
            </a:r>
            <a:r>
              <a:rPr lang="en-US" dirty="0" err="1" smtClean="0"/>
              <a:t>der</a:t>
            </a:r>
            <a:r>
              <a:rPr lang="en-US" dirty="0" smtClean="0"/>
              <a:t> Clients </a:t>
            </a:r>
            <a:r>
              <a:rPr lang="en-US" dirty="0" err="1" smtClean="0"/>
              <a:t>müssen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hinterlegt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ssh_known_hosts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Host-</a:t>
            </a:r>
            <a:r>
              <a:rPr lang="en-US" dirty="0" err="1" smtClean="0"/>
              <a:t>Eintrag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shosts.equiv</a:t>
            </a:r>
            <a:r>
              <a:rPr lang="en-US" dirty="0" smtClean="0"/>
              <a:t> (IP und Username)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Aktivieren</a:t>
            </a:r>
            <a:r>
              <a:rPr lang="en-US" dirty="0" smtClean="0"/>
              <a:t> von </a:t>
            </a:r>
            <a:r>
              <a:rPr lang="en-US" dirty="0" err="1" smtClean="0"/>
              <a:t>Hostbased</a:t>
            </a:r>
            <a:r>
              <a:rPr lang="en-US" dirty="0" smtClean="0"/>
              <a:t>-Authentication </a:t>
            </a:r>
            <a:r>
              <a:rPr lang="en-US" dirty="0" err="1" smtClean="0"/>
              <a:t>für</a:t>
            </a:r>
            <a:r>
              <a:rPr lang="en-US" dirty="0" smtClean="0"/>
              <a:t> Server und Client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ssh_config</a:t>
            </a:r>
            <a:r>
              <a:rPr lang="en-US" dirty="0" smtClean="0"/>
              <a:t>                                 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sshd_config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18</a:t>
            </a:fld>
            <a:endParaRPr lang="de-DE" altLang="x-none" dirty="0">
              <a:latin typeface="+mn-lt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713" y="3351857"/>
            <a:ext cx="72009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uppieren 10"/>
          <p:cNvGrpSpPr/>
          <p:nvPr/>
        </p:nvGrpSpPr>
        <p:grpSpPr>
          <a:xfrm>
            <a:off x="792088" y="5654600"/>
            <a:ext cx="9356457" cy="1114425"/>
            <a:chOff x="792088" y="5654600"/>
            <a:chExt cx="9356457" cy="1114425"/>
          </a:xfrm>
        </p:grpSpPr>
        <p:pic>
          <p:nvPicPr>
            <p:cNvPr id="747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088" y="5677470"/>
              <a:ext cx="29337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76345" y="5654600"/>
              <a:ext cx="6172200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Funktionen</a:t>
            </a:r>
            <a:r>
              <a:rPr lang="en-US" dirty="0" smtClean="0"/>
              <a:t> SSH-CONN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Kompression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TCP-Port-</a:t>
            </a:r>
            <a:r>
              <a:rPr lang="en-US" dirty="0" err="1" smtClean="0"/>
              <a:t>Weiterleitung</a:t>
            </a:r>
            <a:r>
              <a:rPr lang="en-US" dirty="0" smtClean="0"/>
              <a:t> (</a:t>
            </a:r>
            <a:r>
              <a:rPr lang="en-US" dirty="0" err="1" smtClean="0"/>
              <a:t>inkl</a:t>
            </a:r>
            <a:r>
              <a:rPr lang="en-US" dirty="0" smtClean="0"/>
              <a:t>. X-</a:t>
            </a:r>
            <a:r>
              <a:rPr lang="en-US" dirty="0" err="1" smtClean="0"/>
              <a:t>Weiterleitung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Authentifikations-Agent-</a:t>
            </a:r>
            <a:r>
              <a:rPr lang="en-US" dirty="0" err="1" smtClean="0"/>
              <a:t>Weiterleitung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Interaktive</a:t>
            </a:r>
            <a:r>
              <a:rPr lang="en-US" dirty="0" smtClean="0"/>
              <a:t> Sit</a:t>
            </a:r>
            <a:r>
              <a:rPr lang="de-DE" dirty="0" err="1" smtClean="0"/>
              <a:t>zungen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Entfernte Programmausführung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Flusskontrolle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Pseudo-Terminals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Terminal-Nutzung (Modi, Fenstergröße)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Signal-Weitergabe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8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SSH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 Juni 2022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Kompression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Datenstrom wird komprimiert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Geringere Bandbreite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Höhere Last auf Server- und Clientseite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TCP-Port-</a:t>
            </a:r>
            <a:r>
              <a:rPr lang="en-US" dirty="0" err="1" smtClean="0"/>
              <a:t>Weiterleitung</a:t>
            </a:r>
            <a:r>
              <a:rPr lang="en-US" dirty="0" smtClean="0"/>
              <a:t> (</a:t>
            </a:r>
            <a:r>
              <a:rPr lang="en-US" dirty="0" err="1" smtClean="0"/>
              <a:t>inkl</a:t>
            </a:r>
            <a:r>
              <a:rPr lang="en-US" dirty="0" smtClean="0"/>
              <a:t>. X-</a:t>
            </a:r>
            <a:r>
              <a:rPr lang="en-US" dirty="0" err="1" smtClean="0"/>
              <a:t>Weiterleitung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Lokale-Weiterleitungen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Remote-</a:t>
            </a:r>
            <a:r>
              <a:rPr lang="en-US" dirty="0" err="1" smtClean="0"/>
              <a:t>Weiterleitungen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Dynamischer</a:t>
            </a:r>
            <a:r>
              <a:rPr lang="en-US" dirty="0" smtClean="0"/>
              <a:t> Proxy (SOCKS)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20</a:t>
            </a:fld>
            <a:endParaRPr lang="de-DE" altLang="x-none" dirty="0">
              <a:latin typeface="+mn-lt"/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325" y="5585271"/>
            <a:ext cx="65436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325" y="4680793"/>
            <a:ext cx="6543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325" y="6408985"/>
            <a:ext cx="6543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Authentifikations-Agent-</a:t>
            </a:r>
            <a:r>
              <a:rPr lang="en-US" dirty="0" err="1" smtClean="0"/>
              <a:t>Weiterleitung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Daemon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Verwaltung</a:t>
            </a:r>
            <a:r>
              <a:rPr lang="en-US" dirty="0" smtClean="0"/>
              <a:t> von SSH-</a:t>
            </a:r>
            <a:r>
              <a:rPr lang="en-US" dirty="0" err="1" smtClean="0"/>
              <a:t>Schlüsseln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Einmalige</a:t>
            </a:r>
            <a:r>
              <a:rPr lang="en-US" dirty="0" smtClean="0"/>
              <a:t> </a:t>
            </a:r>
            <a:r>
              <a:rPr lang="en-US" dirty="0" err="1" smtClean="0"/>
              <a:t>Passwort-Eingabe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SSH-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Vorteil</a:t>
            </a:r>
            <a:r>
              <a:rPr lang="en-US" dirty="0" smtClean="0"/>
              <a:t>: </a:t>
            </a:r>
            <a:r>
              <a:rPr lang="en-US" dirty="0" err="1" smtClean="0"/>
              <a:t>Lokale</a:t>
            </a:r>
            <a:r>
              <a:rPr lang="en-US" dirty="0" smtClean="0"/>
              <a:t> SSH-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auf Remote-Server </a:t>
            </a:r>
            <a:r>
              <a:rPr lang="en-US" dirty="0" err="1" smtClean="0"/>
              <a:t>liegen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Git-Zugriff</a:t>
            </a:r>
            <a:r>
              <a:rPr lang="en-US" dirty="0" smtClean="0"/>
              <a:t> von </a:t>
            </a:r>
            <a:r>
              <a:rPr lang="en-US" dirty="0" err="1" smtClean="0"/>
              <a:t>entferntem</a:t>
            </a:r>
            <a:r>
              <a:rPr lang="en-US" dirty="0" smtClean="0"/>
              <a:t> 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lokalem</a:t>
            </a:r>
            <a:r>
              <a:rPr lang="en-US" dirty="0" smtClean="0"/>
              <a:t> SSH-Key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21</a:t>
            </a:fld>
            <a:endParaRPr lang="de-DE" altLang="x-none" dirty="0">
              <a:latin typeface="+mn-lt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25" y="3168625"/>
            <a:ext cx="82200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629" y="2160513"/>
            <a:ext cx="9788996" cy="431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Interaktive</a:t>
            </a:r>
            <a:r>
              <a:rPr lang="en-US" dirty="0" smtClean="0"/>
              <a:t> Sit</a:t>
            </a:r>
            <a:r>
              <a:rPr lang="de-DE" dirty="0" err="1" smtClean="0"/>
              <a:t>zungen</a:t>
            </a:r>
            <a:endParaRPr lang="de-DE" dirty="0" smtClean="0"/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Entfernte Programmausführung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Pseudo-Terminals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Standard: wie aufrufendes Terminal (</a:t>
            </a:r>
            <a:r>
              <a:rPr lang="de-DE" dirty="0" err="1" smtClean="0"/>
              <a:t>ssh</a:t>
            </a:r>
            <a:r>
              <a:rPr lang="de-DE" dirty="0" smtClean="0"/>
              <a:t> -T aus / </a:t>
            </a:r>
            <a:r>
              <a:rPr lang="de-DE" dirty="0" err="1" smtClean="0"/>
              <a:t>ssh</a:t>
            </a:r>
            <a:r>
              <a:rPr lang="de-DE" dirty="0" smtClean="0"/>
              <a:t> –t erzwungen)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Notwendig für SSH-</a:t>
            </a:r>
            <a:r>
              <a:rPr lang="de-DE" dirty="0" err="1" smtClean="0"/>
              <a:t>Control</a:t>
            </a:r>
            <a:r>
              <a:rPr lang="de-DE" dirty="0" smtClean="0"/>
              <a:t>-Channel / </a:t>
            </a:r>
            <a:r>
              <a:rPr lang="de-DE" dirty="0" err="1" smtClean="0"/>
              <a:t>Escape</a:t>
            </a:r>
            <a:r>
              <a:rPr lang="de-DE" dirty="0" smtClean="0"/>
              <a:t>-Sequenzen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22</a:t>
            </a:fld>
            <a:endParaRPr lang="de-DE" altLang="x-none" dirty="0">
              <a:latin typeface="+mn-lt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850" y="2664569"/>
            <a:ext cx="7286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625" y="4464769"/>
            <a:ext cx="7077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verwenden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Jeder Benutzer kann seine eigene SSH-Client-Konfiguration unterhalten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~/ .</a:t>
            </a:r>
            <a:r>
              <a:rPr lang="de-DE" dirty="0" err="1" smtClean="0"/>
              <a:t>ssh</a:t>
            </a:r>
            <a:r>
              <a:rPr lang="de-DE" dirty="0" smtClean="0"/>
              <a:t>/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Umfangreiche Konfigurationen aufteilen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	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conf.d</a:t>
            </a:r>
            <a:r>
              <a:rPr lang="de-DE" dirty="0" smtClean="0"/>
              <a:t>/*.</a:t>
            </a:r>
            <a:r>
              <a:rPr lang="de-DE" dirty="0" err="1" smtClean="0"/>
              <a:t>conf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23</a:t>
            </a:fld>
            <a:endParaRPr lang="de-DE" altLang="x-none" dirty="0">
              <a:latin typeface="+mn-lt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988" y="2736577"/>
            <a:ext cx="5086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SSH-Kaskaden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Jump-Hosts (SSH über SSH)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Beispiel Uni-Rechner (SSH-Hosts </a:t>
            </a:r>
            <a:r>
              <a:rPr lang="de-DE" dirty="0" err="1" smtClean="0"/>
              <a:t>hera</a:t>
            </a:r>
            <a:r>
              <a:rPr lang="de-DE" dirty="0" smtClean="0"/>
              <a:t>/zeus.cs.uni-bonn.de)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Zugriff auf internen Lab-Rechner von </a:t>
            </a:r>
            <a:r>
              <a:rPr lang="de-DE" dirty="0" err="1" smtClean="0"/>
              <a:t>hera</a:t>
            </a:r>
            <a:r>
              <a:rPr lang="de-DE" dirty="0" smtClean="0"/>
              <a:t>/</a:t>
            </a:r>
            <a:r>
              <a:rPr lang="de-DE" dirty="0" err="1" smtClean="0"/>
              <a:t>zeus</a:t>
            </a:r>
            <a:r>
              <a:rPr lang="de-DE" dirty="0" smtClean="0"/>
              <a:t> aus?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Kaskaden: SSH via Jump via Jump via Jump via Jump….</a:t>
            </a:r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24</a:t>
            </a:fld>
            <a:endParaRPr lang="de-DE" altLang="x-none" dirty="0">
              <a:latin typeface="+mn-lt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914" y="3010867"/>
            <a:ext cx="7410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539" y="5131494"/>
            <a:ext cx="7362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SSH-VPN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„Tunnel“-Modus (TUN-Device)</a:t>
            </a:r>
          </a:p>
          <a:p>
            <a:pPr lvl="1"/>
            <a:r>
              <a:rPr lang="de-DE" dirty="0" smtClean="0"/>
              <a:t>Server-Konfiguration anpassen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SSH-Verbindung aufbauen (-w &lt;</a:t>
            </a:r>
            <a:r>
              <a:rPr lang="de-DE" dirty="0" err="1" smtClean="0"/>
              <a:t>LocalDevice</a:t>
            </a:r>
            <a:r>
              <a:rPr lang="de-DE" dirty="0" smtClean="0"/>
              <a:t>&gt;:&lt;</a:t>
            </a:r>
            <a:r>
              <a:rPr lang="de-DE" dirty="0" err="1" smtClean="0"/>
              <a:t>RemoteDevice</a:t>
            </a:r>
            <a:r>
              <a:rPr lang="de-DE" dirty="0" smtClean="0"/>
              <a:t>&gt; | </a:t>
            </a:r>
            <a:r>
              <a:rPr lang="de-DE" dirty="0" err="1" smtClean="0"/>
              <a:t>any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Lokal-Device konfigurieren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Remote-Device konfigurieren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Routen anpassen, IP-</a:t>
            </a:r>
            <a:r>
              <a:rPr lang="de-DE" dirty="0" err="1" smtClean="0"/>
              <a:t>Forwarding</a:t>
            </a:r>
            <a:r>
              <a:rPr lang="de-DE" dirty="0" smtClean="0"/>
              <a:t> , Firewall-Settings (SNAT)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25</a:t>
            </a:fld>
            <a:endParaRPr lang="de-DE" altLang="x-none" dirty="0">
              <a:latin typeface="+mn-lt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700" y="2664569"/>
            <a:ext cx="3590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8325" y="3556000"/>
            <a:ext cx="425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8650" y="4320753"/>
            <a:ext cx="6677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2438" y="5184849"/>
            <a:ext cx="7029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0925" y="6054650"/>
            <a:ext cx="8372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SSH-Benutzer einschränken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Benutzerrechte einschränken (z.B. Jump </a:t>
            </a:r>
            <a:r>
              <a:rPr lang="de-DE" dirty="0" err="1" smtClean="0"/>
              <a:t>only</a:t>
            </a:r>
            <a:r>
              <a:rPr lang="de-DE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Betroffene Benutzer in einer Gruppe </a:t>
            </a:r>
            <a:r>
              <a:rPr lang="de-DE" dirty="0" err="1" smtClean="0"/>
              <a:t>jumpssh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/</a:t>
            </a:r>
            <a:r>
              <a:rPr lang="de-DE" dirty="0" err="1" smtClean="0"/>
              <a:t>etc</a:t>
            </a:r>
            <a:r>
              <a:rPr lang="de-DE" dirty="0" smtClean="0"/>
              <a:t>/</a:t>
            </a:r>
            <a:r>
              <a:rPr lang="de-DE" dirty="0" err="1" smtClean="0"/>
              <a:t>ssh</a:t>
            </a:r>
            <a:r>
              <a:rPr lang="de-DE" dirty="0" smtClean="0"/>
              <a:t>/</a:t>
            </a:r>
            <a:r>
              <a:rPr lang="de-DE" dirty="0" err="1" smtClean="0"/>
              <a:t>sshd_config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Einschränkung in Datei </a:t>
            </a:r>
            <a:r>
              <a:rPr lang="de-DE" dirty="0" err="1" smtClean="0"/>
              <a:t>authorized_keys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26</a:t>
            </a:fld>
            <a:endParaRPr lang="de-DE" altLang="x-none" dirty="0">
              <a:latin typeface="+mn-lt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863" y="3168625"/>
            <a:ext cx="7848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2863" y="5256857"/>
            <a:ext cx="7848600" cy="4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SSH-Benutzung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SCP	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Secure </a:t>
            </a:r>
            <a:r>
              <a:rPr lang="de-DE" dirty="0" err="1" smtClean="0"/>
              <a:t>Copy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SFTP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Secure File Transfer (nicht zu Verwechseln mit FTPs)</a:t>
            </a:r>
          </a:p>
          <a:p>
            <a:pPr>
              <a:buNone/>
            </a:pPr>
            <a:r>
              <a:rPr lang="de-DE" dirty="0" smtClean="0"/>
              <a:t>Viele Werkzeuge verwenden SSH „im Hintergrund“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rsync</a:t>
            </a:r>
            <a:r>
              <a:rPr lang="de-DE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  <a:p>
            <a:pPr marL="480965" lvl="2">
              <a:spcAft>
                <a:spcPts val="668"/>
              </a:spcAft>
              <a:buFont typeface="Wingdings" pitchFamily="2" charset="2"/>
              <a:buChar char="§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(haben wir schon gesehen)</a:t>
            </a:r>
          </a:p>
          <a:p>
            <a:pPr marL="480965" lvl="2">
              <a:spcAft>
                <a:spcPts val="668"/>
              </a:spcAft>
              <a:buFont typeface="Wingdings" pitchFamily="2" charset="2"/>
              <a:buChar char="§"/>
            </a:pPr>
            <a:r>
              <a:rPr lang="de-DE" dirty="0" err="1" smtClean="0"/>
              <a:t>SSHfs</a:t>
            </a:r>
            <a:r>
              <a:rPr lang="de-DE" dirty="0" smtClean="0"/>
              <a:t> (FUSE-Dateisystem für Linux)</a:t>
            </a:r>
          </a:p>
          <a:p>
            <a:pPr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27</a:t>
            </a:fld>
            <a:endParaRPr lang="de-DE" altLang="x-none" dirty="0">
              <a:latin typeface="+mn-lt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663" y="4464769"/>
            <a:ext cx="8763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SSH-Security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Konfiguration eines SSH-Servers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Ist der Betrieb notwendig?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Ja, SSH ist Mittel der Wahl zur Fernwartung von Servern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Muss sich ein Root-Benutzer anmelden?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Nein, bzw. lässt sich der Root-Login auf einen Login mit Zertifikat beschränken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Welche Rechte haben „einfache“ Nutzer?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Gedanke an „</a:t>
            </a:r>
            <a:r>
              <a:rPr lang="de-DE" dirty="0" err="1" smtClean="0"/>
              <a:t>Privilege</a:t>
            </a:r>
            <a:r>
              <a:rPr lang="de-DE" dirty="0" smtClean="0"/>
              <a:t> </a:t>
            </a:r>
            <a:r>
              <a:rPr lang="de-DE" dirty="0" err="1" smtClean="0"/>
              <a:t>Escalation</a:t>
            </a:r>
            <a:r>
              <a:rPr lang="de-DE" dirty="0" smtClean="0"/>
              <a:t>“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Kommandos einschränken, z.B. über eine Custom-Shell / </a:t>
            </a:r>
            <a:r>
              <a:rPr lang="de-DE" dirty="0" err="1" smtClean="0"/>
              <a:t>ForceCommand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Bruteforce-Angriffe gegen SSH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Port-Wechsel (Nicht-Standard-Port ist fast komplette </a:t>
            </a:r>
            <a:r>
              <a:rPr lang="de-DE" dirty="0" err="1" smtClean="0"/>
              <a:t>Mitigation</a:t>
            </a:r>
            <a:r>
              <a:rPr lang="de-DE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Fail2Ban („Ein Tropfen auf den heißen Stein“)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SSH-Bruteforce-</a:t>
            </a:r>
            <a:r>
              <a:rPr lang="de-DE" dirty="0" err="1" smtClean="0"/>
              <a:t>Mirroring</a:t>
            </a:r>
            <a:r>
              <a:rPr lang="de-DE" dirty="0" smtClean="0"/>
              <a:t> (als „Gegenangriff“ bei Port-Wechsel)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28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letzte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12. </a:t>
            </a:r>
            <a:r>
              <a:rPr lang="en-US" dirty="0" err="1" smtClean="0"/>
              <a:t>Juli</a:t>
            </a:r>
            <a:r>
              <a:rPr lang="en-US" dirty="0" smtClean="0"/>
              <a:t> 2022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12 </a:t>
            </a:r>
            <a:r>
              <a:rPr lang="en-US" dirty="0" err="1" smtClean="0"/>
              <a:t>bis</a:t>
            </a:r>
            <a:r>
              <a:rPr lang="en-US" dirty="0" smtClean="0"/>
              <a:t> morgen – 16 </a:t>
            </a:r>
            <a:r>
              <a:rPr lang="en-US" dirty="0" err="1" smtClean="0"/>
              <a:t>Uhr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 Juni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remote shell (</a:t>
            </a:r>
            <a:r>
              <a:rPr lang="en-US" dirty="0" err="1" smtClean="0"/>
              <a:t>rsh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1977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BSD-Remote-</a:t>
            </a:r>
            <a:r>
              <a:rPr lang="en-US" dirty="0" err="1" smtClean="0"/>
              <a:t>Utils</a:t>
            </a:r>
            <a:r>
              <a:rPr lang="en-US" dirty="0" smtClean="0"/>
              <a:t>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TCP-Port 514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Authentifikation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Gewählten</a:t>
            </a:r>
            <a:r>
              <a:rPr lang="en-US" dirty="0" smtClean="0"/>
              <a:t> </a:t>
            </a:r>
            <a:r>
              <a:rPr lang="en-US" dirty="0" err="1" smtClean="0"/>
              <a:t>Benutzernamen</a:t>
            </a:r>
            <a:r>
              <a:rPr lang="en-US" smtClean="0"/>
              <a:t> und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IP-Port-</a:t>
            </a:r>
            <a:r>
              <a:rPr lang="en-US" dirty="0" err="1" smtClean="0"/>
              <a:t>Kombination</a:t>
            </a:r>
            <a:r>
              <a:rPr lang="en-US" dirty="0" smtClean="0"/>
              <a:t> des </a:t>
            </a:r>
            <a:r>
              <a:rPr lang="en-US" dirty="0" err="1" smtClean="0"/>
              <a:t>anfragenden</a:t>
            </a:r>
            <a:r>
              <a:rPr lang="en-US" dirty="0" smtClean="0"/>
              <a:t> </a:t>
            </a:r>
            <a:r>
              <a:rPr lang="en-US" dirty="0" err="1" smtClean="0"/>
              <a:t>Rechners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Übertragung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Klartext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Kerberos war </a:t>
            </a:r>
            <a:r>
              <a:rPr lang="en-US" dirty="0" err="1" smtClean="0"/>
              <a:t>möglich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Export </a:t>
            </a:r>
            <a:r>
              <a:rPr lang="en-US" dirty="0" err="1" smtClean="0"/>
              <a:t>eingeschränkt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Weitere</a:t>
            </a:r>
            <a:r>
              <a:rPr lang="en-US" dirty="0" smtClean="0"/>
              <a:t> Tools: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rcp</a:t>
            </a:r>
            <a:r>
              <a:rPr lang="en-US" dirty="0" smtClean="0"/>
              <a:t> (= remote copy)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rlogin (=remote login)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rexec</a:t>
            </a:r>
            <a:r>
              <a:rPr lang="en-US" dirty="0" smtClean="0"/>
              <a:t> (=remote execute)</a:t>
            </a:r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secure shell (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Protokoll</a:t>
            </a:r>
            <a:r>
              <a:rPr lang="en-US" dirty="0" smtClean="0"/>
              <a:t> und </a:t>
            </a:r>
            <a:r>
              <a:rPr lang="en-US" dirty="0" err="1" smtClean="0"/>
              <a:t>Werkzeug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TCP-Port 22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Version 1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Jahre</a:t>
            </a:r>
            <a:r>
              <a:rPr lang="en-US" dirty="0" smtClean="0"/>
              <a:t> 1995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sichere</a:t>
            </a:r>
            <a:r>
              <a:rPr lang="en-US" dirty="0" smtClean="0"/>
              <a:t> Alternative </a:t>
            </a:r>
            <a:r>
              <a:rPr lang="en-US" dirty="0" err="1" smtClean="0"/>
              <a:t>zu</a:t>
            </a:r>
            <a:r>
              <a:rPr lang="en-US" dirty="0" smtClean="0"/>
              <a:t> den r-tools </a:t>
            </a:r>
            <a:r>
              <a:rPr lang="en-US" dirty="0" err="1" smtClean="0"/>
              <a:t>entwickelt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</a:t>
            </a:r>
            <a:r>
              <a:rPr lang="en-US" dirty="0" smtClean="0"/>
              <a:t> Open-Source, </a:t>
            </a:r>
            <a:r>
              <a:rPr lang="en-US" dirty="0" err="1" smtClean="0"/>
              <a:t>anschließend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kommerzielles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vermarktet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Protokoll</a:t>
            </a:r>
            <a:r>
              <a:rPr lang="en-US" dirty="0" smtClean="0"/>
              <a:t>-Version SSH-2 </a:t>
            </a:r>
            <a:r>
              <a:rPr lang="en-US" dirty="0" err="1" smtClean="0"/>
              <a:t>bereits</a:t>
            </a:r>
            <a:r>
              <a:rPr lang="en-US" dirty="0" smtClean="0"/>
              <a:t> 1996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RFC 4251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Januar</a:t>
            </a:r>
            <a:r>
              <a:rPr lang="en-US" dirty="0" smtClean="0"/>
              <a:t> 2006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SSH-</a:t>
            </a:r>
            <a:r>
              <a:rPr lang="en-US" dirty="0" err="1" smtClean="0"/>
              <a:t>Architektur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5</a:t>
            </a:fld>
            <a:endParaRPr lang="de-DE" altLang="x-none" dirty="0">
              <a:latin typeface="+mn-lt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90" y="1853053"/>
            <a:ext cx="8087714" cy="477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SSH-2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Gegensatz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SSH-1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3 </a:t>
            </a:r>
            <a:r>
              <a:rPr lang="en-US" dirty="0" err="1" smtClean="0"/>
              <a:t>Protokolle</a:t>
            </a:r>
            <a:r>
              <a:rPr lang="en-US" dirty="0" smtClean="0"/>
              <a:t>(-</a:t>
            </a:r>
            <a:r>
              <a:rPr lang="en-US" dirty="0" err="1" smtClean="0"/>
              <a:t>Teile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SSH Transport Layer Protocol (SSH-TRANS)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SSH Authentication Protocol (SSH-AUTH)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SSH Connection Protocol (SSH-CONN)</a:t>
            </a:r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Funktionen</a:t>
            </a:r>
            <a:r>
              <a:rPr lang="en-US" dirty="0" smtClean="0"/>
              <a:t> SSH-TRANS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Algorithmus-Aushandlung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Austausch</a:t>
            </a:r>
            <a:r>
              <a:rPr lang="en-US" dirty="0" smtClean="0"/>
              <a:t> des </a:t>
            </a:r>
            <a:r>
              <a:rPr lang="en-US" dirty="0" err="1" smtClean="0"/>
              <a:t>Sitzungsschlüssels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Verschlüsselung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Sitzungs</a:t>
            </a:r>
            <a:r>
              <a:rPr lang="en-US" dirty="0" smtClean="0"/>
              <a:t>-ID (Perfect Forward Secrecy </a:t>
            </a:r>
            <a:r>
              <a:rPr lang="en-US" dirty="0" err="1" smtClean="0"/>
              <a:t>mit</a:t>
            </a:r>
            <a:r>
              <a:rPr lang="en-US" dirty="0" smtClean="0"/>
              <a:t> ephemeral DH)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Ephemeral RSA </a:t>
            </a:r>
            <a:r>
              <a:rPr lang="en-US" dirty="0" err="1" smtClean="0"/>
              <a:t>verursacht</a:t>
            </a:r>
            <a:r>
              <a:rPr lang="en-US" dirty="0" smtClean="0"/>
              <a:t> </a:t>
            </a:r>
            <a:r>
              <a:rPr lang="en-US" dirty="0" err="1" smtClean="0"/>
              <a:t>deutlich</a:t>
            </a:r>
            <a:r>
              <a:rPr lang="en-US" dirty="0" smtClean="0"/>
              <a:t> </a:t>
            </a:r>
            <a:r>
              <a:rPr lang="en-US" dirty="0" err="1" smtClean="0"/>
              <a:t>höhere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r>
              <a:rPr lang="en-US" dirty="0" smtClean="0"/>
              <a:t>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7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Fingerabdruck</a:t>
            </a:r>
            <a:r>
              <a:rPr lang="en-US" dirty="0" smtClean="0"/>
              <a:t> des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PK-</a:t>
            </a:r>
            <a:r>
              <a:rPr lang="en-US" dirty="0" err="1" smtClean="0"/>
              <a:t>Schlüsselpaares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Server an den Client </a:t>
            </a:r>
            <a:r>
              <a:rPr lang="en-US" dirty="0" err="1" smtClean="0"/>
              <a:t>gesendet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Client </a:t>
            </a:r>
            <a:r>
              <a:rPr lang="en-US" dirty="0" err="1" smtClean="0"/>
              <a:t>speichert</a:t>
            </a:r>
            <a:r>
              <a:rPr lang="en-US" dirty="0" smtClean="0"/>
              <a:t> den “Host-Key”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Datei</a:t>
            </a:r>
            <a:r>
              <a:rPr lang="en-US" dirty="0" smtClean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known_hosts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Formate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Known-Hosts-</a:t>
            </a:r>
            <a:r>
              <a:rPr lang="en-US" dirty="0" err="1" smtClean="0"/>
              <a:t>Datei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Eintrag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Änderung</a:t>
            </a:r>
            <a:r>
              <a:rPr lang="en-US" dirty="0" smtClean="0"/>
              <a:t> des Host-Keys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Warnung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der</a:t>
            </a:r>
            <a:r>
              <a:rPr lang="en-US" dirty="0" smtClean="0"/>
              <a:t> Host-Key-</a:t>
            </a:r>
            <a:r>
              <a:rPr lang="en-US" dirty="0" err="1" smtClean="0"/>
              <a:t>Fingerabdruck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r>
              <a:rPr lang="en-US" dirty="0" smtClean="0"/>
              <a:t>?</a:t>
            </a:r>
          </a:p>
          <a:p>
            <a:pPr lvl="3">
              <a:buNone/>
            </a:pPr>
            <a:r>
              <a:rPr lang="en-US" sz="2400" dirty="0" smtClean="0"/>
              <a:t>  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Abschalten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Überprüfung</a:t>
            </a:r>
            <a:r>
              <a:rPr lang="en-US" dirty="0" smtClean="0"/>
              <a:t> des Host-Keys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8</a:t>
            </a:fld>
            <a:endParaRPr lang="de-DE" altLang="x-none" dirty="0">
              <a:latin typeface="+mn-lt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438" y="3770846"/>
            <a:ext cx="7505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4750" y="4536777"/>
            <a:ext cx="8124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4763" y="5760913"/>
            <a:ext cx="7924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4288" y="6557565"/>
            <a:ext cx="7905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Server-Fingerprint-</a:t>
            </a:r>
            <a:r>
              <a:rPr lang="en-US" dirty="0" err="1" smtClean="0"/>
              <a:t>Prüfung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Hinterlegen</a:t>
            </a:r>
            <a:r>
              <a:rPr lang="en-US" dirty="0" smtClean="0"/>
              <a:t> des Fingerprints </a:t>
            </a:r>
            <a:r>
              <a:rPr lang="en-US" dirty="0" err="1" smtClean="0"/>
              <a:t>im</a:t>
            </a:r>
            <a:r>
              <a:rPr lang="en-US" dirty="0" smtClean="0"/>
              <a:t> DNS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Erstellen</a:t>
            </a:r>
            <a:r>
              <a:rPr lang="en-US" dirty="0" smtClean="0"/>
              <a:t> der </a:t>
            </a:r>
            <a:r>
              <a:rPr lang="en-US" dirty="0" err="1" smtClean="0"/>
              <a:t>Hostkeys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DNS-</a:t>
            </a:r>
            <a:r>
              <a:rPr lang="en-US" dirty="0" err="1" smtClean="0"/>
              <a:t>Eintrag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Was </a:t>
            </a:r>
            <a:r>
              <a:rPr lang="en-US" dirty="0" err="1" smtClean="0"/>
              <a:t>bedeuten</a:t>
            </a:r>
            <a:r>
              <a:rPr lang="en-US" dirty="0" smtClean="0"/>
              <a:t> die </a:t>
            </a:r>
            <a:r>
              <a:rPr lang="en-US" dirty="0" err="1" smtClean="0"/>
              <a:t>Zahlen</a:t>
            </a:r>
            <a:r>
              <a:rPr lang="en-US" dirty="0" smtClean="0"/>
              <a:t>?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27. Juni 2022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9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\\netwinhome\home.IV\User\wuebbel\home\tmp\Netsi\screenshot-sshf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41" y="3384649"/>
            <a:ext cx="7941593" cy="12485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6425800"/>
              </p:ext>
            </p:extLst>
          </p:nvPr>
        </p:nvGraphicFramePr>
        <p:xfrm>
          <a:off x="1709564" y="5184849"/>
          <a:ext cx="698394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90"/>
                <a:gridCol w="1163990"/>
                <a:gridCol w="1163990"/>
                <a:gridCol w="1163990"/>
                <a:gridCol w="1163990"/>
                <a:gridCol w="1163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RSA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chemeClr val="tx1"/>
                          </a:solidFill>
                        </a:rPr>
                        <a:t>DSA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ECDSA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ED25519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ED448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3223455"/>
              </p:ext>
            </p:extLst>
          </p:nvPr>
        </p:nvGraphicFramePr>
        <p:xfrm>
          <a:off x="3509764" y="5976937"/>
          <a:ext cx="34245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60"/>
                <a:gridCol w="1712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SHA-1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SHA-256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272758" y="6461640"/>
            <a:ext cx="30777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(rfc4255, rfc7479, rfc8709)</a:t>
            </a:r>
            <a:endParaRPr lang="de-DE" sz="2000" dirty="0" err="1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Netzwerksicherheit - Kapitel 4 - TLS</Template>
  <TotalTime>0</TotalTime>
  <Words>1148</Words>
  <Application>Microsoft Office PowerPoint</Application>
  <PresentationFormat>Benutzerdefiniert</PresentationFormat>
  <Paragraphs>347</Paragraphs>
  <Slides>29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slides-official</vt:lpstr>
      <vt:lpstr>Vorlesung Netzwerksicherheit</vt:lpstr>
      <vt:lpstr>SSH</vt:lpstr>
      <vt:lpstr> Historie</vt:lpstr>
      <vt:lpstr> Historie</vt:lpstr>
      <vt:lpstr>SSH-Architektur</vt:lpstr>
      <vt:lpstr>SSH-2</vt:lpstr>
      <vt:lpstr>SSH Transport Layer Protocol</vt:lpstr>
      <vt:lpstr>SSH Transport Layer Protocol</vt:lpstr>
      <vt:lpstr>SSH Transport Layer Protocol</vt:lpstr>
      <vt:lpstr>SSH Transport Layer Protocol</vt:lpstr>
      <vt:lpstr>SSH Transport Layer Protocol</vt:lpstr>
      <vt:lpstr>SSH Authentication protocol</vt:lpstr>
      <vt:lpstr>SSH Authentication protocol</vt:lpstr>
      <vt:lpstr>SSH Authentication protocol</vt:lpstr>
      <vt:lpstr>SSH Authentication protocol</vt:lpstr>
      <vt:lpstr>Randomart?</vt:lpstr>
      <vt:lpstr>SSH Authentication protocol</vt:lpstr>
      <vt:lpstr>SSH Authentication protocol</vt:lpstr>
      <vt:lpstr>SSH Connection Protocol</vt:lpstr>
      <vt:lpstr>SSH Connection Protocol</vt:lpstr>
      <vt:lpstr>SSH Connection Protocol</vt:lpstr>
      <vt:lpstr>SSH Connection Protocol</vt:lpstr>
      <vt:lpstr>SSH verwenden</vt:lpstr>
      <vt:lpstr>SSH-Kaskaden</vt:lpstr>
      <vt:lpstr>SSH-VPN</vt:lpstr>
      <vt:lpstr>SSH-Benutzer einschränken</vt:lpstr>
      <vt:lpstr>SSH-Benutzung</vt:lpstr>
      <vt:lpstr>SSH-Security</vt:lpstr>
      <vt:lpstr>Ende</vt:lpstr>
    </vt:vector>
  </TitlesOfParts>
  <Company>HRZ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 modern</dc:title>
  <dc:creator>Vohwinkel</dc:creator>
  <cp:lastModifiedBy>Wuebbeling</cp:lastModifiedBy>
  <cp:revision>1414</cp:revision>
  <cp:lastPrinted>2015-04-22T15:43:08Z</cp:lastPrinted>
  <dcterms:created xsi:type="dcterms:W3CDTF">2004-10-07T07:33:45Z</dcterms:created>
  <dcterms:modified xsi:type="dcterms:W3CDTF">2022-08-25T07:46:32Z</dcterms:modified>
</cp:coreProperties>
</file>