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8" r:id="rId7"/>
    <p:sldId id="264" r:id="rId8"/>
    <p:sldId id="270" r:id="rId9"/>
    <p:sldId id="271" r:id="rId10"/>
    <p:sldId id="25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30" y="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Construct an ER Diagram for Company having following details :</a:t>
            </a:r>
          </a:p>
          <a:p>
            <a:pPr lvl="0"/>
            <a:r>
              <a:rPr lang="en-US" dirty="0"/>
              <a:t>Company organized into DEPARTMENT. Each department has unique name and a particular employee who  manages the department. Start date for the manager is recorded. Department may have several locations.</a:t>
            </a:r>
          </a:p>
          <a:p>
            <a:pPr lvl="0"/>
            <a:r>
              <a:rPr lang="en-US" dirty="0"/>
              <a:t>A department controls a number of PROJECT. Projects have a unique name, number and a single location.</a:t>
            </a:r>
          </a:p>
          <a:p>
            <a:pPr lvl="0"/>
            <a:r>
              <a:rPr lang="en-US" dirty="0"/>
              <a:t>Company's EMPLOYEE name, </a:t>
            </a:r>
            <a:r>
              <a:rPr lang="en-US" dirty="0" err="1"/>
              <a:t>ssno</a:t>
            </a:r>
            <a:r>
              <a:rPr lang="en-US" dirty="0"/>
              <a:t>, address, salary, and birth date are recorded. An employee is assigned to one department, but may work for several projects (not necessarily controlled by her </a:t>
            </a:r>
            <a:r>
              <a:rPr lang="en-US" dirty="0" err="1"/>
              <a:t>dept</a:t>
            </a:r>
            <a:r>
              <a:rPr lang="en-US" dirty="0"/>
              <a:t>). Number of hours/week an employee works on each project is recorded; The immediate supervisor for the employee.</a:t>
            </a:r>
          </a:p>
          <a:p>
            <a:pPr lvl="0"/>
            <a:r>
              <a:rPr lang="en-US" dirty="0"/>
              <a:t>Employee's DEPENDENT are tracked for health insurance purposes (dependent name, birthdate, relationship to employee).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8" y="1600200"/>
            <a:ext cx="7819323" cy="4525963"/>
          </a:xfrm>
        </p:spPr>
      </p:pic>
    </p:spTree>
    <p:extLst>
      <p:ext uri="{BB962C8B-B14F-4D97-AF65-F5344CB8AC3E}">
        <p14:creationId xmlns:p14="http://schemas.microsoft.com/office/powerpoint/2010/main" val="2670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Problem 1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company database needs to store information about employees (</a:t>
            </a:r>
            <a:r>
              <a:rPr lang="en-US" dirty="0" smtClean="0"/>
              <a:t>identified by </a:t>
            </a:r>
            <a:r>
              <a:rPr lang="en-US" i="1" dirty="0" err="1"/>
              <a:t>ssn</a:t>
            </a:r>
            <a:r>
              <a:rPr lang="en-US" i="1" dirty="0"/>
              <a:t>, with salary and phone as attributes), departments (identified by </a:t>
            </a:r>
            <a:r>
              <a:rPr lang="en-US" i="1" dirty="0" err="1" smtClean="0"/>
              <a:t>dno</a:t>
            </a:r>
            <a:r>
              <a:rPr lang="en-US" i="1" dirty="0" smtClean="0"/>
              <a:t>, </a:t>
            </a:r>
            <a:r>
              <a:rPr lang="en-US" dirty="0" smtClean="0"/>
              <a:t>with </a:t>
            </a:r>
            <a:r>
              <a:rPr lang="en-US" i="1" dirty="0" err="1"/>
              <a:t>dname</a:t>
            </a:r>
            <a:r>
              <a:rPr lang="en-US" i="1" dirty="0"/>
              <a:t> and budget as attributes), and children of employees (with name and </a:t>
            </a:r>
            <a:r>
              <a:rPr lang="en-US" i="1" dirty="0" smtClean="0"/>
              <a:t>age </a:t>
            </a:r>
            <a:r>
              <a:rPr lang="en-US" dirty="0" smtClean="0"/>
              <a:t>as </a:t>
            </a:r>
            <a:r>
              <a:rPr lang="en-US" dirty="0"/>
              <a:t>attributes).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68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Problem</a:t>
            </a:r>
          </a:p>
          <a:p>
            <a:r>
              <a:rPr lang="en-US" dirty="0" smtClean="0"/>
              <a:t>Employees </a:t>
            </a:r>
            <a:r>
              <a:rPr lang="en-US" i="1" dirty="0"/>
              <a:t>work in departments; each department is managed by </a:t>
            </a:r>
            <a:r>
              <a:rPr lang="en-US" i="1" dirty="0" smtClean="0"/>
              <a:t>an </a:t>
            </a:r>
            <a:r>
              <a:rPr lang="en-US" dirty="0" smtClean="0"/>
              <a:t>employee</a:t>
            </a:r>
            <a:r>
              <a:rPr lang="en-US" dirty="0"/>
              <a:t>; a child must be identified uniquely by </a:t>
            </a:r>
            <a:r>
              <a:rPr lang="en-US" i="1" dirty="0"/>
              <a:t>name when the parent (who is </a:t>
            </a:r>
            <a:r>
              <a:rPr lang="en-US" i="1" dirty="0" smtClean="0"/>
              <a:t>an </a:t>
            </a:r>
            <a:r>
              <a:rPr lang="en-US" dirty="0" smtClean="0"/>
              <a:t>employee</a:t>
            </a:r>
            <a:r>
              <a:rPr lang="en-US" dirty="0"/>
              <a:t>; assume that only one parent works for the company) is known. We are </a:t>
            </a:r>
            <a:r>
              <a:rPr lang="en-US" dirty="0" smtClean="0"/>
              <a:t>not interested </a:t>
            </a:r>
            <a:r>
              <a:rPr lang="en-US" dirty="0"/>
              <a:t>in information about a child once the parent leaves the </a:t>
            </a:r>
            <a:r>
              <a:rPr lang="en-US" dirty="0" smtClean="0"/>
              <a:t>company.</a:t>
            </a:r>
          </a:p>
          <a:p>
            <a:r>
              <a:rPr lang="en-US" dirty="0" smtClean="0"/>
              <a:t>Draw </a:t>
            </a:r>
            <a:r>
              <a:rPr lang="en-US" dirty="0"/>
              <a:t>an ER diagram that captures this information.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32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Solution</a:t>
            </a:r>
          </a:p>
          <a:p>
            <a:r>
              <a:rPr lang="en-US" dirty="0" smtClean="0"/>
              <a:t>First, we shall design the entities and relationships.</a:t>
            </a:r>
          </a:p>
          <a:p>
            <a:pPr lvl="1"/>
            <a:r>
              <a:rPr lang="en-US" dirty="0" smtClean="0"/>
              <a:t>“Employees </a:t>
            </a:r>
            <a:r>
              <a:rPr lang="en-US" i="1" dirty="0"/>
              <a:t>work in </a:t>
            </a:r>
            <a:r>
              <a:rPr lang="en-US" i="1" dirty="0" smtClean="0"/>
              <a:t>departments…”</a:t>
            </a:r>
          </a:p>
          <a:p>
            <a:pPr lvl="1"/>
            <a:r>
              <a:rPr lang="en-US" i="1" dirty="0" smtClean="0"/>
              <a:t>“…each </a:t>
            </a:r>
            <a:r>
              <a:rPr lang="en-US" i="1" dirty="0"/>
              <a:t>department is managed by </a:t>
            </a:r>
            <a:r>
              <a:rPr lang="en-US" i="1" dirty="0" smtClean="0"/>
              <a:t>an </a:t>
            </a:r>
            <a:r>
              <a:rPr lang="en-US" dirty="0" smtClean="0"/>
              <a:t>employee…”</a:t>
            </a:r>
          </a:p>
          <a:p>
            <a:pPr lvl="1"/>
            <a:r>
              <a:rPr lang="en-US" dirty="0" smtClean="0"/>
              <a:t>“…a </a:t>
            </a:r>
            <a:r>
              <a:rPr lang="en-US" dirty="0"/>
              <a:t>child must be identified uniquely by </a:t>
            </a:r>
            <a:r>
              <a:rPr lang="en-US" i="1" dirty="0"/>
              <a:t>name when the parent (who is </a:t>
            </a:r>
            <a:r>
              <a:rPr lang="en-US" i="1" dirty="0" smtClean="0"/>
              <a:t>an </a:t>
            </a:r>
            <a:r>
              <a:rPr lang="en-US" dirty="0" smtClean="0"/>
              <a:t>employee</a:t>
            </a:r>
            <a:r>
              <a:rPr lang="en-US" dirty="0"/>
              <a:t>; assume that only one parent works for the company) is known</a:t>
            </a:r>
            <a:r>
              <a:rPr lang="en-US" dirty="0" smtClean="0"/>
              <a:t>.”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97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819400"/>
            <a:ext cx="13716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Departments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51816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Child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8194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Employees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14400" y="5867400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name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0" y="5867400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00400" y="2057400"/>
            <a:ext cx="12192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phone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7200" y="2209800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 smtClean="0">
                <a:solidFill>
                  <a:schemeClr val="tx1"/>
                </a:solidFill>
              </a:rPr>
              <a:t>ssn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28800" y="1905000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salary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828800" y="3733800"/>
            <a:ext cx="1371600" cy="9144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Dependent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67600" y="2209800"/>
            <a:ext cx="12192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budget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05400" y="2057400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 smtClean="0">
                <a:solidFill>
                  <a:schemeClr val="tx1"/>
                </a:solidFill>
              </a:rPr>
              <a:t>dno</a:t>
            </a:r>
            <a:endParaRPr lang="en-US" sz="1600" u="sng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00800" y="1676400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4038600" y="2743200"/>
            <a:ext cx="1371600" cy="9144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Manages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114800" y="3886200"/>
            <a:ext cx="1371600" cy="9144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Works_In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7" idx="2"/>
            <a:endCxn id="10" idx="1"/>
          </p:cNvCxnSpPr>
          <p:nvPr/>
        </p:nvCxnSpPr>
        <p:spPr>
          <a:xfrm rot="16200000" flipH="1">
            <a:off x="2730687" y="5460812"/>
            <a:ext cx="306715" cy="66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9" idx="7"/>
          </p:cNvCxnSpPr>
          <p:nvPr/>
        </p:nvCxnSpPr>
        <p:spPr>
          <a:xfrm rot="5400000">
            <a:off x="2067999" y="5460813"/>
            <a:ext cx="306715" cy="66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  <a:endCxn id="14" idx="0"/>
          </p:cNvCxnSpPr>
          <p:nvPr/>
        </p:nvCxnSpPr>
        <p:spPr>
          <a:xfrm rot="16200000" flipH="1">
            <a:off x="2266950" y="3486150"/>
            <a:ext cx="4572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2"/>
            <a:endCxn id="7" idx="0"/>
          </p:cNvCxnSpPr>
          <p:nvPr/>
        </p:nvCxnSpPr>
        <p:spPr>
          <a:xfrm rot="16200000" flipH="1">
            <a:off x="2266950" y="4895850"/>
            <a:ext cx="533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3"/>
            <a:endCxn id="19" idx="1"/>
          </p:cNvCxnSpPr>
          <p:nvPr/>
        </p:nvCxnSpPr>
        <p:spPr>
          <a:xfrm>
            <a:off x="3124200" y="3048000"/>
            <a:ext cx="9906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  <a:endCxn id="6" idx="1"/>
          </p:cNvCxnSpPr>
          <p:nvPr/>
        </p:nvCxnSpPr>
        <p:spPr>
          <a:xfrm flipV="1">
            <a:off x="5486400" y="3048000"/>
            <a:ext cx="6096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3"/>
            <a:endCxn id="18" idx="1"/>
          </p:cNvCxnSpPr>
          <p:nvPr/>
        </p:nvCxnSpPr>
        <p:spPr>
          <a:xfrm>
            <a:off x="3124200" y="3048000"/>
            <a:ext cx="914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3"/>
            <a:endCxn id="6" idx="1"/>
          </p:cNvCxnSpPr>
          <p:nvPr/>
        </p:nvCxnSpPr>
        <p:spPr>
          <a:xfrm flipV="1">
            <a:off x="5410200" y="3048000"/>
            <a:ext cx="685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5"/>
            <a:endCxn id="8" idx="0"/>
          </p:cNvCxnSpPr>
          <p:nvPr/>
        </p:nvCxnSpPr>
        <p:spPr>
          <a:xfrm rot="16200000" flipH="1">
            <a:off x="1877498" y="2220397"/>
            <a:ext cx="154315" cy="104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3" idx="4"/>
            <a:endCxn id="8" idx="0"/>
          </p:cNvCxnSpPr>
          <p:nvPr/>
        </p:nvCxnSpPr>
        <p:spPr>
          <a:xfrm rot="16200000" flipH="1">
            <a:off x="2247900" y="2590800"/>
            <a:ext cx="381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1" idx="3"/>
            <a:endCxn id="8" idx="0"/>
          </p:cNvCxnSpPr>
          <p:nvPr/>
        </p:nvCxnSpPr>
        <p:spPr>
          <a:xfrm rot="5400000">
            <a:off x="2774367" y="2214818"/>
            <a:ext cx="306715" cy="90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6" idx="5"/>
            <a:endCxn id="6" idx="0"/>
          </p:cNvCxnSpPr>
          <p:nvPr/>
        </p:nvCxnSpPr>
        <p:spPr>
          <a:xfrm rot="16200000" flipH="1">
            <a:off x="6278048" y="2315647"/>
            <a:ext cx="306715" cy="700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7" idx="4"/>
            <a:endCxn id="6" idx="0"/>
          </p:cNvCxnSpPr>
          <p:nvPr/>
        </p:nvCxnSpPr>
        <p:spPr>
          <a:xfrm rot="5400000">
            <a:off x="6572250" y="2419350"/>
            <a:ext cx="609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5" idx="3"/>
            <a:endCxn id="6" idx="0"/>
          </p:cNvCxnSpPr>
          <p:nvPr/>
        </p:nvCxnSpPr>
        <p:spPr>
          <a:xfrm rot="5400000">
            <a:off x="7136817" y="2310068"/>
            <a:ext cx="154315" cy="864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Consider a university database for the scheduling of classrooms for ‑final exams. This database could be modeled as the single entity set exam, with attributes course-name, section-number, room-number, and time. Alternatively, one or more additional entity sets could be defined, along with relationship sets to replace some of the attributes of the exam entity set, as</a:t>
            </a:r>
          </a:p>
          <a:p>
            <a:pPr lvl="0"/>
            <a:r>
              <a:rPr lang="en-US" dirty="0"/>
              <a:t>[1] course with attributes name, department, and c-number</a:t>
            </a:r>
          </a:p>
          <a:p>
            <a:pPr lvl="0"/>
            <a:r>
              <a:rPr lang="en-US" dirty="0"/>
              <a:t>[2] section with attributes s-number and enrollment, and dependent as a weak entity set on course</a:t>
            </a:r>
          </a:p>
          <a:p>
            <a:pPr lvl="0"/>
            <a:r>
              <a:rPr lang="en-US" dirty="0"/>
              <a:t>[3] room with attributes r-number, capacity, and building</a:t>
            </a:r>
          </a:p>
          <a:p>
            <a:r>
              <a:rPr lang="en-US" dirty="0"/>
              <a:t>Show an E-R diagram illustrating the use of all three additional entity sets listed. </a:t>
            </a:r>
          </a:p>
        </p:txBody>
      </p:sp>
    </p:spTree>
    <p:extLst>
      <p:ext uri="{BB962C8B-B14F-4D97-AF65-F5344CB8AC3E}">
        <p14:creationId xmlns:p14="http://schemas.microsoft.com/office/powerpoint/2010/main" val="426948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1" y="1972733"/>
            <a:ext cx="6664569" cy="3208867"/>
          </a:xfrm>
        </p:spPr>
      </p:pic>
    </p:spTree>
    <p:extLst>
      <p:ext uri="{BB962C8B-B14F-4D97-AF65-F5344CB8AC3E}">
        <p14:creationId xmlns:p14="http://schemas.microsoft.com/office/powerpoint/2010/main" val="368880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craft trading website Itsy! Bitsy! is setting up a database to record sellers and </a:t>
            </a:r>
            <a:r>
              <a:rPr lang="en-US" dirty="0" smtClean="0"/>
              <a:t>their products</a:t>
            </a:r>
            <a:r>
              <a:rPr lang="en-US" dirty="0"/>
              <a:t>. This requires recording the following information:</a:t>
            </a:r>
          </a:p>
          <a:p>
            <a:r>
              <a:rPr lang="en-US" dirty="0"/>
              <a:t> For each seller, their name, contact email, and postal address.</a:t>
            </a:r>
          </a:p>
          <a:p>
            <a:r>
              <a:rPr lang="en-US" dirty="0"/>
              <a:t> For each product, its name, price, and number available.</a:t>
            </a:r>
          </a:p>
          <a:p>
            <a:r>
              <a:rPr lang="en-US" dirty="0"/>
              <a:t> Which product is from which seller.</a:t>
            </a:r>
          </a:p>
          <a:p>
            <a:r>
              <a:rPr lang="en-US" dirty="0"/>
              <a:t> A unique id number for each product.</a:t>
            </a:r>
          </a:p>
          <a:p>
            <a:pPr marL="0" indent="0">
              <a:buNone/>
            </a:pPr>
            <a:r>
              <a:rPr lang="en-US" dirty="0"/>
              <a:t>Draw an entity-relationship (ER) diagram that represents this information. Make sure </a:t>
            </a:r>
            <a:r>
              <a:rPr lang="en-US" dirty="0" smtClean="0"/>
              <a:t>to capture </a:t>
            </a:r>
            <a:r>
              <a:rPr lang="en-US" dirty="0"/>
              <a:t>the constraints on the relationships involved, and designate appropriate primary </a:t>
            </a:r>
            <a:r>
              <a:rPr lang="en-US" dirty="0" err="1" smtClean="0"/>
              <a:t>keysfor</a:t>
            </a:r>
            <a:r>
              <a:rPr lang="en-US" dirty="0" smtClean="0"/>
              <a:t> </a:t>
            </a:r>
            <a:r>
              <a:rPr lang="en-US" dirty="0"/>
              <a:t>the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0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4" y="2133600"/>
            <a:ext cx="8570651" cy="3299744"/>
          </a:xfrm>
        </p:spPr>
      </p:pic>
    </p:spTree>
    <p:extLst>
      <p:ext uri="{BB962C8B-B14F-4D97-AF65-F5344CB8AC3E}">
        <p14:creationId xmlns:p14="http://schemas.microsoft.com/office/powerpoint/2010/main" val="357538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335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ERD example</vt:lpstr>
      <vt:lpstr>PowerPoint Presentation</vt:lpstr>
      <vt:lpstr>PowerPoint Presentation</vt:lpstr>
      <vt:lpstr>PowerPoint Presentation</vt:lpstr>
      <vt:lpstr>PowerPoint Presentation</vt:lpstr>
      <vt:lpstr>Exercise 2</vt:lpstr>
      <vt:lpstr>PowerPoint Presentation</vt:lpstr>
      <vt:lpstr>Problem: 2</vt:lpstr>
      <vt:lpstr>PowerPoint Presentation</vt:lpstr>
      <vt:lpstr>Exercise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example</dc:title>
  <dc:creator>Administrator</dc:creator>
  <cp:lastModifiedBy>Windows User</cp:lastModifiedBy>
  <cp:revision>18</cp:revision>
  <dcterms:created xsi:type="dcterms:W3CDTF">2006-08-16T00:00:00Z</dcterms:created>
  <dcterms:modified xsi:type="dcterms:W3CDTF">2021-02-23T04:09:46Z</dcterms:modified>
</cp:coreProperties>
</file>