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/>
    <p:restoredTop sz="94637"/>
  </p:normalViewPr>
  <p:slideViewPr>
    <p:cSldViewPr snapToGrid="0">
      <p:cViewPr varScale="1">
        <p:scale>
          <a:sx n="144" d="100"/>
          <a:sy n="144" d="100"/>
        </p:scale>
        <p:origin x="496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c98e830ca4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c98e830ca4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98e830ca4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c98e830ca4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98e830ca4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c98e830ca4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98e830ca4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98e830ca4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98e830ca4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c98e830ca4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98e830ca4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98e830ca4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98e830ca4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98e830ca4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98e830ca4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c98e830ca4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98e830ca4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c98e830ca4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c98e830ca4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c98e830ca4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c97bf3f4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c97bf3f4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97bf3f42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97bf3f42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8f28a82406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8f28a82406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f28a823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8f28a823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97bf3f42a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97bf3f42a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97bf3f42a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97bf3f42a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98e830ca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c98e830ca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98e830ca4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98e830ca4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1468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Shark attacks: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some stats and insurance considerations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851" y="3384075"/>
            <a:ext cx="1480900" cy="148574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>
            <a:spLocks noGrp="1"/>
          </p:cNvSpPr>
          <p:nvPr>
            <p:ph type="body" idx="4294967295"/>
          </p:nvPr>
        </p:nvSpPr>
        <p:spPr>
          <a:xfrm>
            <a:off x="3300250" y="3823575"/>
            <a:ext cx="9129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Team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Risk Factor: Gender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4982325" y="1282613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The share of provoked incidents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for males is almost three times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as high as for females.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Conclusion: Men should pay a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higher fee than women.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49" y="1075275"/>
            <a:ext cx="4885501" cy="383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Risk Factor: Age</a:t>
            </a:r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5194650" y="11428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There is not a big difference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between the age distributions of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“Provoked” and “Unprovoked”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incidents.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Conclusion: All ages should pay the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same fee.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1056"/>
            <a:ext cx="5042250" cy="4000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Risk Factor: Activity</a:t>
            </a:r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6272550" y="1142825"/>
            <a:ext cx="4036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Fishing is by far riskiest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activity.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Conclusion: Fishing should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be excluded from the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police or demanding a way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higher fee.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63175"/>
            <a:ext cx="5902950" cy="352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Is Gender really an issue?</a:t>
            </a:r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>
            <a:off x="6371950" y="1181500"/>
            <a:ext cx="2689500" cy="38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Fishing is by far the riskiest activity and has also by far the biggest share of males.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Maybe it’s not the Gender alone or even at all, that is predicting riskier behaviour? </a:t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04575"/>
            <a:ext cx="6107100" cy="36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Activity: Swimming</a:t>
            </a:r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5597100" y="1856950"/>
            <a:ext cx="3235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Share of provoked incidents among men is twice as high as the share of provoked incidents among females.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87261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Activity: Equipment Watersports</a:t>
            </a:r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1"/>
          </p:nvPr>
        </p:nvSpPr>
        <p:spPr>
          <a:xfrm>
            <a:off x="5761200" y="1828000"/>
            <a:ext cx="3071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Share of provoked incidents among men is twice as high as the share of provoked incidents among females.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00" y="1017725"/>
            <a:ext cx="5261315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Activity: Diving/Snorkeling</a:t>
            </a:r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body" idx="1"/>
          </p:nvPr>
        </p:nvSpPr>
        <p:spPr>
          <a:xfrm>
            <a:off x="5577750" y="2021000"/>
            <a:ext cx="337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Share of provoked incidents among men is twice as high as the share of provoked incidents among females.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300" y="1017725"/>
            <a:ext cx="5251649" cy="4118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Activity: Fishing</a:t>
            </a:r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5876900" y="1152475"/>
            <a:ext cx="2955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Share of provoked incidents among men is a bit higher than the share of provoked incidents among females.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Conclusion: The activity makes up for some amount of the gender risk gap, but not for the whole.</a:t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200" y="948175"/>
            <a:ext cx="5288404" cy="419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Conclusions</a:t>
            </a:r>
            <a:endParaRPr/>
          </a:p>
        </p:txBody>
      </p:sp>
      <p:sp>
        <p:nvSpPr>
          <p:cNvPr id="176" name="Google Shape;176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Hypothesis a): Gender is a risk factor. Males should pay a higher insurance fee.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Hypothesis b): Age is not a risk factor. The insurance fee should be the same for   all ages.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Hypothesis c): Activity is a risk factor. Insurances covering Fishing should charge a way higher fee or even exclude this activity at all.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700" y="341200"/>
            <a:ext cx="8220300" cy="42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800">
                <a:solidFill>
                  <a:schemeClr val="dk1"/>
                </a:solidFill>
              </a:rPr>
              <a:t>Thank you for your attention and be careful on a beach next time!</a:t>
            </a:r>
            <a:endParaRPr/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575" y="1484550"/>
            <a:ext cx="4110850" cy="274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Project overview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2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General stats: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Number of attacks rising?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What is the demographics of victims? Age, gender?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Men are more at higher risk to be attacked than women?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What are the shark attack hotspots?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What activities were linked to shark attacks?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Data wrangling and cleaning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957400"/>
            <a:ext cx="8520600" cy="40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5375" algn="l" rtl="0">
              <a:spcBef>
                <a:spcPts val="0"/>
              </a:spcBef>
              <a:spcAft>
                <a:spcPts val="0"/>
              </a:spcAft>
              <a:buSzPts val="1052"/>
              <a:buAutoNum type="arabicPeriod"/>
            </a:pPr>
            <a:r>
              <a:rPr lang="ru" sz="1051"/>
              <a:t>Column names -&gt; lower case, replace empty spaces with underscores: </a:t>
            </a:r>
            <a:r>
              <a:rPr lang="ru" sz="985" b="1" i="1"/>
              <a:t> df.columns = df.columns.str.lower().str.replace(" ", "") </a:t>
            </a:r>
            <a:endParaRPr sz="985" b="1" i="1"/>
          </a:p>
          <a:p>
            <a:pPr marL="457200" lvl="0" indent="-295375" algn="l" rtl="0">
              <a:spcBef>
                <a:spcPts val="0"/>
              </a:spcBef>
              <a:spcAft>
                <a:spcPts val="0"/>
              </a:spcAft>
              <a:buSzPts val="1052"/>
              <a:buAutoNum type="arabicPeriod"/>
            </a:pPr>
            <a:r>
              <a:rPr lang="ru" sz="1140"/>
              <a:t>Remove columns not containing useful text information: </a:t>
            </a:r>
            <a:r>
              <a:rPr lang="ru" sz="434" b="1" i="1"/>
              <a:t>  </a:t>
            </a:r>
            <a:r>
              <a:rPr lang="ru" sz="1034" b="1" i="1"/>
              <a:t>df.drop(columns=['source','name','pdf','href','hrefformula','unnamed:11','casenumber', 'casenumber.1', 'originalorder', 'unnamed:21', 'unnamed:</a:t>
            </a:r>
            <a:r>
              <a:rPr lang="ru" sz="734" b="1" i="1"/>
              <a:t>22'],</a:t>
            </a:r>
            <a:r>
              <a:rPr lang="ru" sz="1034" b="1" i="1"/>
              <a:t> inplace=True)</a:t>
            </a:r>
            <a:endParaRPr sz="134" b="1" i="1"/>
          </a:p>
          <a:p>
            <a:pPr marL="457200" marR="0" lvl="0" indent="-295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2"/>
              <a:buAutoNum type="arabicPeriod"/>
            </a:pPr>
            <a:r>
              <a:rPr lang="ru" sz="1223"/>
              <a:t>Remove empty rows: </a:t>
            </a:r>
            <a:r>
              <a:rPr lang="ru" sz="517" b="1" i="1"/>
              <a:t> </a:t>
            </a:r>
            <a:r>
              <a:rPr lang="ru" sz="1017" b="1" i="1"/>
              <a:t> df.dropna(how ='all', inplace=True)</a:t>
            </a:r>
            <a:endParaRPr sz="1017" b="1" i="1"/>
          </a:p>
          <a:p>
            <a:pPr marL="457200" marR="0" lvl="0" indent="-295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2"/>
              <a:buAutoNum type="arabicPeriod"/>
            </a:pPr>
            <a:r>
              <a:rPr lang="ru" sz="1223"/>
              <a:t>CAST non-null YEAR values to int: </a:t>
            </a:r>
            <a:r>
              <a:rPr lang="ru" sz="517" b="1" i="1"/>
              <a:t>   </a:t>
            </a:r>
            <a:r>
              <a:rPr lang="ru" sz="1017" b="1" i="1"/>
              <a:t> df['year'] = df['year'].apply(lambda i: int(i) if pd.notna(i) else i)</a:t>
            </a:r>
            <a:endParaRPr sz="1017" b="1" i="1"/>
          </a:p>
          <a:p>
            <a:pPr marL="457200" marR="0" lvl="0" indent="-295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2"/>
              <a:buAutoNum type="arabicPeriod"/>
            </a:pPr>
            <a:r>
              <a:rPr lang="ru" sz="1223"/>
              <a:t>Formatting info on injuries:</a:t>
            </a:r>
            <a:endParaRPr sz="1223"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17" b="1" i="1"/>
              <a:t>  df.injury = df.injury.apply(lambda i: "unknown" if pd.isna(i) else i)</a:t>
            </a:r>
            <a:endParaRPr sz="1017" b="1" i="1"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17" b="1" i="1"/>
              <a:t>  df.injury = df.injury.apply(lambda i: str(i))</a:t>
            </a:r>
            <a:endParaRPr sz="1017" b="1" i="1"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17" b="1" i="1"/>
              <a:t>  df.injury = df.injury.apply(lambda i: i.lower())</a:t>
            </a:r>
            <a:endParaRPr sz="1017" b="1" i="1"/>
          </a:p>
          <a:p>
            <a:pPr marL="457200" marR="0" lvl="0" indent="-29537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52"/>
              <a:buAutoNum type="arabicPeriod"/>
            </a:pPr>
            <a:r>
              <a:rPr lang="ru" sz="1223"/>
              <a:t>CAST non-null AGE values to numerical format: </a:t>
            </a:r>
            <a:r>
              <a:rPr lang="ru" sz="517" b="1" i="1"/>
              <a:t>  </a:t>
            </a:r>
            <a:r>
              <a:rPr lang="ru" sz="917" b="1" i="1"/>
              <a:t> df.age_numeric = pd.to_numeric(df.age, errors='coerce')</a:t>
            </a:r>
            <a:endParaRPr sz="917" b="1" i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242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EDA: INCIDENCE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WORLDWIDE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5300" y="282700"/>
            <a:ext cx="2726625" cy="20126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1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More people have access to potentially hazardous activities (like surfing etc.)?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What is the cause of the peak incidence in early 60s?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Possible explanation: Broader access to leisure activities -&gt; high incidence -&gt; preventive measures? (Labeling   danger zones, shark defense nets etc.)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3500" y="2295325"/>
            <a:ext cx="2677076" cy="194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1175" y="140375"/>
            <a:ext cx="2147375" cy="22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41175" y="2571750"/>
            <a:ext cx="2218074" cy="20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EDA: SEX RATIO, ACTIVITIES, AGE OF VICTIMS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99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Men are more prone to high-risk activities?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00" y="2476750"/>
            <a:ext cx="2725026" cy="227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0938" y="1551899"/>
            <a:ext cx="4362125" cy="219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1450" y="1647125"/>
            <a:ext cx="3073300" cy="29217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2699075" y="4130075"/>
            <a:ext cx="4624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1432 people died / 6943 total number of attacks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21% of all attacks were surely fatal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median age 24 years, mean 28 years, max 87, min 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Major obstacle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32075" y="1079625"/>
            <a:ext cx="8220300" cy="35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 deal with a bunch of text results to categorize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Regex -&gt; Mapping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Conclusions and insights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2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Yes, the incidence of shark attacks is rising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Yes, men are at higher risk comparing to women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Shark attack hotspots are predominantly USA (Florida, Hawaii, California) and Australia, but some attacks were registered in EU as well (e.g. Italy, Croatia, Spain)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Business Case/Hypothesis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 are a Data Analyst in a Insurance Company called “Shark Attack”. Our Goal is to identify risk factors, which would affect the fees for a shark attack insurance. The riskier an individual behaves, the higher the fee should be.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Hypothesizes: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lphaLcParenR"/>
            </a:pPr>
            <a:r>
              <a:rPr lang="ru"/>
              <a:t>Gender is a risk factor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ru"/>
              <a:t>Age is a risk factor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ru"/>
              <a:t>The activity is a risk factor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1000" y="2888350"/>
            <a:ext cx="2311300" cy="13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5" y="2888338"/>
            <a:ext cx="1875024" cy="1275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Restrictions of the Data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Problem: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We don’t have data about the whole population in the waters. For example: If more men are involved in shark incidents - is it because there behaviour is riskier or is it because there are just way more men than women in the waters?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Solution: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We use the type of incidents as a proxy for risky behaviour. The bigger the share of “provoked” incidents, the riskier the behaviour is and the higher the insurance fee should be.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947</Words>
  <Application>Microsoft Macintosh PowerPoint</Application>
  <PresentationFormat>Bildschirmpräsentation (16:9)</PresentationFormat>
  <Paragraphs>96</Paragraphs>
  <Slides>19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1" baseType="lpstr">
      <vt:lpstr>Arial</vt:lpstr>
      <vt:lpstr>Simple Light</vt:lpstr>
      <vt:lpstr>Shark attacks:  some stats and insurance considerations</vt:lpstr>
      <vt:lpstr>Project overview  </vt:lpstr>
      <vt:lpstr>Data wrangling and cleaning  </vt:lpstr>
      <vt:lpstr>EDA: INCIDENCE  WORLDWIDE  </vt:lpstr>
      <vt:lpstr>EDA: SEX RATIO, ACTIVITIES, AGE OF VICTIMS  </vt:lpstr>
      <vt:lpstr>Major obstacle  </vt:lpstr>
      <vt:lpstr>Conclusions and insights   </vt:lpstr>
      <vt:lpstr>Business Case/Hypothesis</vt:lpstr>
      <vt:lpstr>Restrictions of the Data</vt:lpstr>
      <vt:lpstr>Risk Factor: Gender</vt:lpstr>
      <vt:lpstr>Risk Factor: Age</vt:lpstr>
      <vt:lpstr>Risk Factor: Activity</vt:lpstr>
      <vt:lpstr>Is Gender really an issue?</vt:lpstr>
      <vt:lpstr>Activity: Swimming</vt:lpstr>
      <vt:lpstr>Activity: Equipment Watersports</vt:lpstr>
      <vt:lpstr>Activity: Diving/Snorkeling</vt:lpstr>
      <vt:lpstr>Activity: Fishing</vt:lpstr>
      <vt:lpstr>Conclusions</vt:lpstr>
      <vt:lpstr> 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Shark attacks:  some stats and insurance considerations</dc:title>
  <cp:lastModifiedBy>Microsoft Office User</cp:lastModifiedBy>
  <cp:revision>1</cp:revision>
  <dcterms:modified xsi:type="dcterms:W3CDTF">2024-08-12T19:05:41Z</dcterms:modified>
</cp:coreProperties>
</file>