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690BB-D53C-4FF7-9CCE-0C9B358898E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5A5AE-6AF5-4863-B333-4671839A2BB4}">
      <dgm:prSet phldrT="[Text]"/>
      <dgm:spPr/>
      <dgm:t>
        <a:bodyPr/>
        <a:lstStyle/>
        <a:p>
          <a:r>
            <a:rPr lang="de-DE" dirty="0"/>
            <a:t>14T Magnet Design</a:t>
          </a:r>
          <a:endParaRPr lang="en-US" dirty="0"/>
        </a:p>
      </dgm:t>
    </dgm:pt>
    <dgm:pt modelId="{A35634AB-808E-44D3-BAB7-F3502598513E}" type="parTrans" cxnId="{EB14B743-07B0-45C3-9837-15C79A8EC88E}">
      <dgm:prSet/>
      <dgm:spPr/>
      <dgm:t>
        <a:bodyPr/>
        <a:lstStyle/>
        <a:p>
          <a:endParaRPr lang="en-US"/>
        </a:p>
      </dgm:t>
    </dgm:pt>
    <dgm:pt modelId="{DC56F7C7-947E-438B-AD04-B0996922D4B2}" type="sibTrans" cxnId="{EB14B743-07B0-45C3-9837-15C79A8EC88E}">
      <dgm:prSet/>
      <dgm:spPr/>
      <dgm:t>
        <a:bodyPr/>
        <a:lstStyle/>
        <a:p>
          <a:endParaRPr lang="en-US"/>
        </a:p>
      </dgm:t>
    </dgm:pt>
    <dgm:pt modelId="{D968066D-4FFF-4EAF-85C8-FDD9C700E221}">
      <dgm:prSet phldrT="[Text]" custT="1"/>
      <dgm:spPr/>
      <dgm:t>
        <a:bodyPr/>
        <a:lstStyle/>
        <a:p>
          <a:r>
            <a:rPr lang="de-DE" sz="1050" dirty="0" err="1"/>
            <a:t>Optim</a:t>
          </a:r>
          <a:r>
            <a:rPr lang="de-DE" sz="1050" dirty="0"/>
            <a:t>. </a:t>
          </a:r>
          <a:r>
            <a:rPr lang="de-DE" sz="1050" dirty="0" err="1"/>
            <a:t>Homogeneity</a:t>
          </a:r>
          <a:r>
            <a:rPr lang="de-DE" sz="1050" dirty="0"/>
            <a:t> and Wire </a:t>
          </a:r>
          <a:r>
            <a:rPr lang="de-DE" sz="1050" dirty="0" err="1"/>
            <a:t>consumption</a:t>
          </a:r>
          <a:endParaRPr lang="en-US" sz="1050" dirty="0"/>
        </a:p>
      </dgm:t>
    </dgm:pt>
    <dgm:pt modelId="{878698CD-421E-495A-9E17-74D269B64C79}" type="parTrans" cxnId="{97E86C40-79AA-4370-A227-D44E158EB568}">
      <dgm:prSet/>
      <dgm:spPr/>
      <dgm:t>
        <a:bodyPr/>
        <a:lstStyle/>
        <a:p>
          <a:endParaRPr lang="en-US"/>
        </a:p>
      </dgm:t>
    </dgm:pt>
    <dgm:pt modelId="{0817E4BD-131C-4A7B-A591-2522A7B10643}" type="sibTrans" cxnId="{97E86C40-79AA-4370-A227-D44E158EB568}">
      <dgm:prSet/>
      <dgm:spPr/>
      <dgm:t>
        <a:bodyPr/>
        <a:lstStyle/>
        <a:p>
          <a:endParaRPr lang="en-US"/>
        </a:p>
      </dgm:t>
    </dgm:pt>
    <dgm:pt modelId="{689A5FBC-0A1C-43EB-A416-B89244AD860F}">
      <dgm:prSet phldrT="[Text]"/>
      <dgm:spPr/>
      <dgm:t>
        <a:bodyPr/>
        <a:lstStyle/>
        <a:p>
          <a:r>
            <a:rPr lang="de-DE" dirty="0" err="1"/>
            <a:t>Estimate</a:t>
          </a:r>
          <a:r>
            <a:rPr lang="de-DE" dirty="0"/>
            <a:t> Stresses</a:t>
          </a:r>
          <a:endParaRPr lang="en-US" dirty="0"/>
        </a:p>
      </dgm:t>
    </dgm:pt>
    <dgm:pt modelId="{5DA01834-E302-4E3E-A173-114ADDE927A8}" type="parTrans" cxnId="{C3E77428-916B-4871-BC75-33C36F45BE09}">
      <dgm:prSet/>
      <dgm:spPr/>
      <dgm:t>
        <a:bodyPr/>
        <a:lstStyle/>
        <a:p>
          <a:endParaRPr lang="en-US"/>
        </a:p>
      </dgm:t>
    </dgm:pt>
    <dgm:pt modelId="{5B641DA7-658C-46F9-8697-553D14811CB2}" type="sibTrans" cxnId="{C3E77428-916B-4871-BC75-33C36F45BE09}">
      <dgm:prSet/>
      <dgm:spPr/>
      <dgm:t>
        <a:bodyPr/>
        <a:lstStyle/>
        <a:p>
          <a:endParaRPr lang="en-US"/>
        </a:p>
      </dgm:t>
    </dgm:pt>
    <dgm:pt modelId="{DFDE0DCA-DEAC-43D0-87F6-BE47034F1339}">
      <dgm:prSet phldrT="[Text]" custT="1"/>
      <dgm:spPr/>
      <dgm:t>
        <a:bodyPr/>
        <a:lstStyle/>
        <a:p>
          <a:r>
            <a:rPr lang="de-DE" sz="1200" dirty="0" err="1"/>
            <a:t>For</a:t>
          </a:r>
          <a:r>
            <a:rPr lang="de-DE" sz="1200" dirty="0"/>
            <a:t> Axial and </a:t>
          </a:r>
          <a:r>
            <a:rPr lang="de-DE" sz="1200" dirty="0" err="1"/>
            <a:t>Hoopstresses</a:t>
          </a:r>
          <a:endParaRPr lang="en-US" sz="1200" dirty="0"/>
        </a:p>
      </dgm:t>
    </dgm:pt>
    <dgm:pt modelId="{36EA75C5-AC64-4D39-99B9-6763A84683B6}" type="parTrans" cxnId="{9418D71C-68F4-44C5-9169-9F2000D392FA}">
      <dgm:prSet/>
      <dgm:spPr/>
      <dgm:t>
        <a:bodyPr/>
        <a:lstStyle/>
        <a:p>
          <a:endParaRPr lang="en-US"/>
        </a:p>
      </dgm:t>
    </dgm:pt>
    <dgm:pt modelId="{2FAD9978-B2DC-4479-B569-EF5BC0275582}" type="sibTrans" cxnId="{9418D71C-68F4-44C5-9169-9F2000D392FA}">
      <dgm:prSet/>
      <dgm:spPr/>
      <dgm:t>
        <a:bodyPr/>
        <a:lstStyle/>
        <a:p>
          <a:endParaRPr lang="en-US"/>
        </a:p>
      </dgm:t>
    </dgm:pt>
    <dgm:pt modelId="{C83BD811-1185-44CA-BE8D-2DB3A5E64FFC}">
      <dgm:prSet phldrT="[Text]"/>
      <dgm:spPr/>
      <dgm:t>
        <a:bodyPr/>
        <a:lstStyle/>
        <a:p>
          <a:r>
            <a:rPr lang="de-DE" dirty="0" err="1"/>
            <a:t>Acoount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stresses</a:t>
          </a:r>
          <a:endParaRPr lang="en-US" dirty="0"/>
        </a:p>
      </dgm:t>
    </dgm:pt>
    <dgm:pt modelId="{0551CCBE-8603-4372-A82C-07E04220B2C2}" type="parTrans" cxnId="{B600E123-5DD5-4485-8B5E-5C525C9F832A}">
      <dgm:prSet/>
      <dgm:spPr/>
      <dgm:t>
        <a:bodyPr/>
        <a:lstStyle/>
        <a:p>
          <a:endParaRPr lang="en-US"/>
        </a:p>
      </dgm:t>
    </dgm:pt>
    <dgm:pt modelId="{C9C0795A-9024-4F0A-A782-C57CC0B9DFFC}" type="sibTrans" cxnId="{B600E123-5DD5-4485-8B5E-5C525C9F832A}">
      <dgm:prSet/>
      <dgm:spPr/>
      <dgm:t>
        <a:bodyPr/>
        <a:lstStyle/>
        <a:p>
          <a:endParaRPr lang="en-US"/>
        </a:p>
      </dgm:t>
    </dgm:pt>
    <dgm:pt modelId="{2D9C6E3A-1031-483E-85E9-9B670EF89F76}">
      <dgm:prSet phldrT="[Text]" custT="1"/>
      <dgm:spPr/>
      <dgm:t>
        <a:bodyPr/>
        <a:lstStyle/>
        <a:p>
          <a:r>
            <a:rPr lang="de-DE" sz="1100" dirty="0" err="1"/>
            <a:t>Incorporate</a:t>
          </a:r>
          <a:r>
            <a:rPr lang="de-DE" sz="1100" dirty="0"/>
            <a:t> </a:t>
          </a:r>
          <a:r>
            <a:rPr lang="de-DE" sz="1100" dirty="0" err="1"/>
            <a:t>cowinding</a:t>
          </a:r>
          <a:r>
            <a:rPr lang="de-DE" sz="1100" dirty="0"/>
            <a:t> (radial </a:t>
          </a:r>
          <a:r>
            <a:rPr lang="de-DE" sz="1100" dirty="0" err="1"/>
            <a:t>distriubution</a:t>
          </a:r>
          <a:r>
            <a:rPr lang="de-DE" sz="1100" dirty="0"/>
            <a:t> and material type)</a:t>
          </a:r>
          <a:endParaRPr lang="en-US" sz="1100" dirty="0"/>
        </a:p>
      </dgm:t>
    </dgm:pt>
    <dgm:pt modelId="{176C3ADE-1639-4227-B3E1-92A42E6536C9}" type="parTrans" cxnId="{E402B83A-CEC3-4C71-AE2F-AD6F58ED8113}">
      <dgm:prSet/>
      <dgm:spPr/>
      <dgm:t>
        <a:bodyPr/>
        <a:lstStyle/>
        <a:p>
          <a:endParaRPr lang="en-US"/>
        </a:p>
      </dgm:t>
    </dgm:pt>
    <dgm:pt modelId="{2794DBD9-1F64-4A99-98A5-71B7FF47B449}" type="sibTrans" cxnId="{E402B83A-CEC3-4C71-AE2F-AD6F58ED8113}">
      <dgm:prSet/>
      <dgm:spPr/>
      <dgm:t>
        <a:bodyPr/>
        <a:lstStyle/>
        <a:p>
          <a:endParaRPr lang="en-US"/>
        </a:p>
      </dgm:t>
    </dgm:pt>
    <dgm:pt modelId="{9CFE2788-EBB6-464F-8138-C66CB253AF98}">
      <dgm:prSet phldrT="[Text]" custT="1"/>
      <dgm:spPr/>
      <dgm:t>
        <a:bodyPr/>
        <a:lstStyle/>
        <a:p>
          <a:r>
            <a:rPr lang="de-DE" sz="1100" dirty="0" err="1"/>
            <a:t>Incorporate</a:t>
          </a:r>
          <a:r>
            <a:rPr lang="de-DE" sz="1100" dirty="0"/>
            <a:t> </a:t>
          </a:r>
          <a:r>
            <a:rPr lang="de-DE" sz="1100" dirty="0" err="1"/>
            <a:t>pressure</a:t>
          </a:r>
          <a:r>
            <a:rPr lang="de-DE" sz="1100" dirty="0"/>
            <a:t> </a:t>
          </a:r>
          <a:r>
            <a:rPr lang="de-DE" sz="1100" dirty="0" err="1"/>
            <a:t>disk</a:t>
          </a:r>
          <a:r>
            <a:rPr lang="de-DE" sz="1100" dirty="0"/>
            <a:t> </a:t>
          </a:r>
          <a:r>
            <a:rPr lang="de-DE" sz="1100" dirty="0" err="1"/>
            <a:t>distribution</a:t>
          </a:r>
          <a:r>
            <a:rPr lang="de-DE" sz="1100" dirty="0"/>
            <a:t> </a:t>
          </a:r>
          <a:r>
            <a:rPr lang="de-DE" sz="1100" dirty="0" err="1"/>
            <a:t>along</a:t>
          </a:r>
          <a:r>
            <a:rPr lang="de-DE" sz="1100" dirty="0"/>
            <a:t> z </a:t>
          </a:r>
          <a:r>
            <a:rPr lang="de-DE" sz="1100" dirty="0" err="1"/>
            <a:t>axis</a:t>
          </a:r>
          <a:endParaRPr lang="en-US" sz="1100" dirty="0"/>
        </a:p>
      </dgm:t>
    </dgm:pt>
    <dgm:pt modelId="{DACBC064-5CFC-4258-9212-FA50325BBE77}" type="parTrans" cxnId="{B5B607D8-E19E-4C0A-8380-F8E4280DEB88}">
      <dgm:prSet/>
      <dgm:spPr/>
      <dgm:t>
        <a:bodyPr/>
        <a:lstStyle/>
        <a:p>
          <a:endParaRPr lang="en-US"/>
        </a:p>
      </dgm:t>
    </dgm:pt>
    <dgm:pt modelId="{9DC7E0A7-7FD2-406D-8892-250EACF4A953}" type="sibTrans" cxnId="{B5B607D8-E19E-4C0A-8380-F8E4280DEB88}">
      <dgm:prSet/>
      <dgm:spPr/>
      <dgm:t>
        <a:bodyPr/>
        <a:lstStyle/>
        <a:p>
          <a:endParaRPr lang="en-US"/>
        </a:p>
      </dgm:t>
    </dgm:pt>
    <dgm:pt modelId="{8B1FC81C-3BFA-46EE-8D76-E6B150D457FA}">
      <dgm:prSet phldrT="[Text]"/>
      <dgm:spPr/>
      <dgm:t>
        <a:bodyPr/>
        <a:lstStyle/>
        <a:p>
          <a:r>
            <a:rPr lang="de-DE" dirty="0"/>
            <a:t>Second </a:t>
          </a:r>
          <a:r>
            <a:rPr lang="de-DE" dirty="0" err="1"/>
            <a:t>optimization</a:t>
          </a:r>
          <a:endParaRPr lang="en-US" dirty="0"/>
        </a:p>
      </dgm:t>
    </dgm:pt>
    <dgm:pt modelId="{CD7749BB-1272-4DCF-BF3D-54D338D02D8A}" type="parTrans" cxnId="{D198D72F-C1C9-4561-AF9D-2C80DB7127E4}">
      <dgm:prSet/>
      <dgm:spPr/>
      <dgm:t>
        <a:bodyPr/>
        <a:lstStyle/>
        <a:p>
          <a:endParaRPr lang="en-US"/>
        </a:p>
      </dgm:t>
    </dgm:pt>
    <dgm:pt modelId="{4904ED31-237E-4EAA-A808-D2BAD659FF82}" type="sibTrans" cxnId="{D198D72F-C1C9-4561-AF9D-2C80DB7127E4}">
      <dgm:prSet/>
      <dgm:spPr/>
      <dgm:t>
        <a:bodyPr/>
        <a:lstStyle/>
        <a:p>
          <a:endParaRPr lang="en-US"/>
        </a:p>
      </dgm:t>
    </dgm:pt>
    <dgm:pt modelId="{20EFB56D-0200-4561-98FA-FBBBFE0D68CE}">
      <dgm:prSet phldrT="[Text]"/>
      <dgm:spPr/>
      <dgm:t>
        <a:bodyPr/>
        <a:lstStyle/>
        <a:p>
          <a:r>
            <a:rPr lang="de-DE" dirty="0" err="1"/>
            <a:t>Regain</a:t>
          </a:r>
          <a:r>
            <a:rPr lang="de-DE" dirty="0"/>
            <a:t> 14.1T &amp; 1ppm </a:t>
          </a:r>
          <a:r>
            <a:rPr lang="de-DE" dirty="0" err="1"/>
            <a:t>homogeneity</a:t>
          </a:r>
          <a:endParaRPr lang="en-US" dirty="0"/>
        </a:p>
      </dgm:t>
    </dgm:pt>
    <dgm:pt modelId="{C9E46983-ADB9-4E64-B665-5D199FA08814}" type="parTrans" cxnId="{D45AF1A5-777A-4C6A-B163-F0A8AF572795}">
      <dgm:prSet/>
      <dgm:spPr/>
      <dgm:t>
        <a:bodyPr/>
        <a:lstStyle/>
        <a:p>
          <a:endParaRPr lang="en-US"/>
        </a:p>
      </dgm:t>
    </dgm:pt>
    <dgm:pt modelId="{268583C3-3850-45C0-AD92-FA4716CAC3CA}" type="sibTrans" cxnId="{D45AF1A5-777A-4C6A-B163-F0A8AF572795}">
      <dgm:prSet/>
      <dgm:spPr/>
      <dgm:t>
        <a:bodyPr/>
        <a:lstStyle/>
        <a:p>
          <a:endParaRPr lang="en-US"/>
        </a:p>
      </dgm:t>
    </dgm:pt>
    <dgm:pt modelId="{866B5930-9EBC-4AD9-BA5E-C31E11274BCF}" type="pres">
      <dgm:prSet presAssocID="{494690BB-D53C-4FF7-9CCE-0C9B358898EC}" presName="rootnode" presStyleCnt="0">
        <dgm:presLayoutVars>
          <dgm:chMax/>
          <dgm:chPref/>
          <dgm:dir/>
          <dgm:animLvl val="lvl"/>
        </dgm:presLayoutVars>
      </dgm:prSet>
      <dgm:spPr/>
    </dgm:pt>
    <dgm:pt modelId="{2E840D03-0154-492F-9206-61D5CEEEEC25}" type="pres">
      <dgm:prSet presAssocID="{CAD5A5AE-6AF5-4863-B333-4671839A2BB4}" presName="composite" presStyleCnt="0"/>
      <dgm:spPr/>
    </dgm:pt>
    <dgm:pt modelId="{290DB851-9B8F-4F49-B805-A9CB79F429E9}" type="pres">
      <dgm:prSet presAssocID="{CAD5A5AE-6AF5-4863-B333-4671839A2BB4}" presName="bentUpArrow1" presStyleLbl="alignImgPlace1" presStyleIdx="0" presStyleCnt="3"/>
      <dgm:spPr/>
    </dgm:pt>
    <dgm:pt modelId="{68C15634-4544-4622-BAD7-AEA421B1EEE8}" type="pres">
      <dgm:prSet presAssocID="{CAD5A5AE-6AF5-4863-B333-4671839A2BB4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9842CDE1-8DB6-4121-BC32-22ABC414B843}" type="pres">
      <dgm:prSet presAssocID="{CAD5A5AE-6AF5-4863-B333-4671839A2BB4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AD485B7-C9D8-4ADC-A52D-2B3E11374BDE}" type="pres">
      <dgm:prSet presAssocID="{DC56F7C7-947E-438B-AD04-B0996922D4B2}" presName="sibTrans" presStyleCnt="0"/>
      <dgm:spPr/>
    </dgm:pt>
    <dgm:pt modelId="{3FF5BD63-CC41-4FDA-812A-91595169B502}" type="pres">
      <dgm:prSet presAssocID="{689A5FBC-0A1C-43EB-A416-B89244AD860F}" presName="composite" presStyleCnt="0"/>
      <dgm:spPr/>
    </dgm:pt>
    <dgm:pt modelId="{405CBFAB-CB0B-4DC4-A3D4-F5AF53C86A9F}" type="pres">
      <dgm:prSet presAssocID="{689A5FBC-0A1C-43EB-A416-B89244AD860F}" presName="bentUpArrow1" presStyleLbl="alignImgPlace1" presStyleIdx="1" presStyleCnt="3"/>
      <dgm:spPr/>
    </dgm:pt>
    <dgm:pt modelId="{C95D4886-BA5A-4731-B41A-1BC4C536661D}" type="pres">
      <dgm:prSet presAssocID="{689A5FBC-0A1C-43EB-A416-B89244AD860F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A26EE320-82FE-4C53-B684-7EEDEB9CF208}" type="pres">
      <dgm:prSet presAssocID="{689A5FBC-0A1C-43EB-A416-B89244AD860F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9784AE3-0243-40B2-848D-2B41F6FAC5D6}" type="pres">
      <dgm:prSet presAssocID="{5B641DA7-658C-46F9-8697-553D14811CB2}" presName="sibTrans" presStyleCnt="0"/>
      <dgm:spPr/>
    </dgm:pt>
    <dgm:pt modelId="{B4A93DFC-ECA9-4F51-9AF9-92369C3D5241}" type="pres">
      <dgm:prSet presAssocID="{C83BD811-1185-44CA-BE8D-2DB3A5E64FFC}" presName="composite" presStyleCnt="0"/>
      <dgm:spPr/>
    </dgm:pt>
    <dgm:pt modelId="{9EB2D1E9-19F9-499C-AD34-840985E08EFA}" type="pres">
      <dgm:prSet presAssocID="{C83BD811-1185-44CA-BE8D-2DB3A5E64FFC}" presName="bentUpArrow1" presStyleLbl="alignImgPlace1" presStyleIdx="2" presStyleCnt="3"/>
      <dgm:spPr/>
    </dgm:pt>
    <dgm:pt modelId="{A640BF03-795C-4721-A7D7-96F9780C6439}" type="pres">
      <dgm:prSet presAssocID="{C83BD811-1185-44CA-BE8D-2DB3A5E64FFC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5B7D824-E5CA-4C29-ACA8-3DC20CAFA44D}" type="pres">
      <dgm:prSet presAssocID="{C83BD811-1185-44CA-BE8D-2DB3A5E64FF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160FF42-E495-4153-8257-1376ED46FC88}" type="pres">
      <dgm:prSet presAssocID="{C9C0795A-9024-4F0A-A782-C57CC0B9DFFC}" presName="sibTrans" presStyleCnt="0"/>
      <dgm:spPr/>
    </dgm:pt>
    <dgm:pt modelId="{99BB295A-40BF-45D3-AC75-CCF0241A8D44}" type="pres">
      <dgm:prSet presAssocID="{8B1FC81C-3BFA-46EE-8D76-E6B150D457FA}" presName="composite" presStyleCnt="0"/>
      <dgm:spPr/>
    </dgm:pt>
    <dgm:pt modelId="{6592974E-D890-40CA-B6AC-24FB393AE76E}" type="pres">
      <dgm:prSet presAssocID="{8B1FC81C-3BFA-46EE-8D76-E6B150D457F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C2C26C43-9E0C-4B02-B6AD-30BCCDD27B3D}" type="pres">
      <dgm:prSet presAssocID="{8B1FC81C-3BFA-46EE-8D76-E6B150D457FA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CFDE17-942E-4CBB-8FB8-104674BDC358}" type="presOf" srcId="{DFDE0DCA-DEAC-43D0-87F6-BE47034F1339}" destId="{A26EE320-82FE-4C53-B684-7EEDEB9CF208}" srcOrd="0" destOrd="0" presId="urn:microsoft.com/office/officeart/2005/8/layout/StepDownProcess"/>
    <dgm:cxn modelId="{9418D71C-68F4-44C5-9169-9F2000D392FA}" srcId="{689A5FBC-0A1C-43EB-A416-B89244AD860F}" destId="{DFDE0DCA-DEAC-43D0-87F6-BE47034F1339}" srcOrd="0" destOrd="0" parTransId="{36EA75C5-AC64-4D39-99B9-6763A84683B6}" sibTransId="{2FAD9978-B2DC-4479-B569-EF5BC0275582}"/>
    <dgm:cxn modelId="{B600E123-5DD5-4485-8B5E-5C525C9F832A}" srcId="{494690BB-D53C-4FF7-9CCE-0C9B358898EC}" destId="{C83BD811-1185-44CA-BE8D-2DB3A5E64FFC}" srcOrd="2" destOrd="0" parTransId="{0551CCBE-8603-4372-A82C-07E04220B2C2}" sibTransId="{C9C0795A-9024-4F0A-A782-C57CC0B9DFFC}"/>
    <dgm:cxn modelId="{AB431E27-9504-4928-B7CE-964E6170F843}" type="presOf" srcId="{8B1FC81C-3BFA-46EE-8D76-E6B150D457FA}" destId="{6592974E-D890-40CA-B6AC-24FB393AE76E}" srcOrd="0" destOrd="0" presId="urn:microsoft.com/office/officeart/2005/8/layout/StepDownProcess"/>
    <dgm:cxn modelId="{C3E77428-916B-4871-BC75-33C36F45BE09}" srcId="{494690BB-D53C-4FF7-9CCE-0C9B358898EC}" destId="{689A5FBC-0A1C-43EB-A416-B89244AD860F}" srcOrd="1" destOrd="0" parTransId="{5DA01834-E302-4E3E-A173-114ADDE927A8}" sibTransId="{5B641DA7-658C-46F9-8697-553D14811CB2}"/>
    <dgm:cxn modelId="{D198D72F-C1C9-4561-AF9D-2C80DB7127E4}" srcId="{494690BB-D53C-4FF7-9CCE-0C9B358898EC}" destId="{8B1FC81C-3BFA-46EE-8D76-E6B150D457FA}" srcOrd="3" destOrd="0" parTransId="{CD7749BB-1272-4DCF-BF3D-54D338D02D8A}" sibTransId="{4904ED31-237E-4EAA-A808-D2BAD659FF82}"/>
    <dgm:cxn modelId="{E402B83A-CEC3-4C71-AE2F-AD6F58ED8113}" srcId="{C83BD811-1185-44CA-BE8D-2DB3A5E64FFC}" destId="{2D9C6E3A-1031-483E-85E9-9B670EF89F76}" srcOrd="0" destOrd="0" parTransId="{176C3ADE-1639-4227-B3E1-92A42E6536C9}" sibTransId="{2794DBD9-1F64-4A99-98A5-71B7FF47B449}"/>
    <dgm:cxn modelId="{97E86C40-79AA-4370-A227-D44E158EB568}" srcId="{CAD5A5AE-6AF5-4863-B333-4671839A2BB4}" destId="{D968066D-4FFF-4EAF-85C8-FDD9C700E221}" srcOrd="0" destOrd="0" parTransId="{878698CD-421E-495A-9E17-74D269B64C79}" sibTransId="{0817E4BD-131C-4A7B-A591-2522A7B10643}"/>
    <dgm:cxn modelId="{EB14B743-07B0-45C3-9837-15C79A8EC88E}" srcId="{494690BB-D53C-4FF7-9CCE-0C9B358898EC}" destId="{CAD5A5AE-6AF5-4863-B333-4671839A2BB4}" srcOrd="0" destOrd="0" parTransId="{A35634AB-808E-44D3-BAB7-F3502598513E}" sibTransId="{DC56F7C7-947E-438B-AD04-B0996922D4B2}"/>
    <dgm:cxn modelId="{228C754A-0574-4A2F-AAC8-DAD447DD2BBA}" type="presOf" srcId="{D968066D-4FFF-4EAF-85C8-FDD9C700E221}" destId="{9842CDE1-8DB6-4121-BC32-22ABC414B843}" srcOrd="0" destOrd="0" presId="urn:microsoft.com/office/officeart/2005/8/layout/StepDownProcess"/>
    <dgm:cxn modelId="{B77D4B76-A657-4179-B3F5-A030841A04D1}" type="presOf" srcId="{9CFE2788-EBB6-464F-8138-C66CB253AF98}" destId="{25B7D824-E5CA-4C29-ACA8-3DC20CAFA44D}" srcOrd="0" destOrd="1" presId="urn:microsoft.com/office/officeart/2005/8/layout/StepDownProcess"/>
    <dgm:cxn modelId="{D45AF1A5-777A-4C6A-B163-F0A8AF572795}" srcId="{8B1FC81C-3BFA-46EE-8D76-E6B150D457FA}" destId="{20EFB56D-0200-4561-98FA-FBBBFE0D68CE}" srcOrd="0" destOrd="0" parTransId="{C9E46983-ADB9-4E64-B665-5D199FA08814}" sibTransId="{268583C3-3850-45C0-AD92-FA4716CAC3CA}"/>
    <dgm:cxn modelId="{B5B607D8-E19E-4C0A-8380-F8E4280DEB88}" srcId="{C83BD811-1185-44CA-BE8D-2DB3A5E64FFC}" destId="{9CFE2788-EBB6-464F-8138-C66CB253AF98}" srcOrd="1" destOrd="0" parTransId="{DACBC064-5CFC-4258-9212-FA50325BBE77}" sibTransId="{9DC7E0A7-7FD2-406D-8892-250EACF4A953}"/>
    <dgm:cxn modelId="{7FFA75E6-42C6-4EF3-BE3C-3CB8EE719A26}" type="presOf" srcId="{C83BD811-1185-44CA-BE8D-2DB3A5E64FFC}" destId="{A640BF03-795C-4721-A7D7-96F9780C6439}" srcOrd="0" destOrd="0" presId="urn:microsoft.com/office/officeart/2005/8/layout/StepDownProcess"/>
    <dgm:cxn modelId="{F6F5B8E7-D225-44AF-99CE-F3066E49DB88}" type="presOf" srcId="{20EFB56D-0200-4561-98FA-FBBBFE0D68CE}" destId="{C2C26C43-9E0C-4B02-B6AD-30BCCDD27B3D}" srcOrd="0" destOrd="0" presId="urn:microsoft.com/office/officeart/2005/8/layout/StepDownProcess"/>
    <dgm:cxn modelId="{2C91D4EA-B851-4739-9CC8-6DAC94A295C4}" type="presOf" srcId="{689A5FBC-0A1C-43EB-A416-B89244AD860F}" destId="{C95D4886-BA5A-4731-B41A-1BC4C536661D}" srcOrd="0" destOrd="0" presId="urn:microsoft.com/office/officeart/2005/8/layout/StepDownProcess"/>
    <dgm:cxn modelId="{C5E259F2-8FB6-4280-9021-4F5042C588AA}" type="presOf" srcId="{494690BB-D53C-4FF7-9CCE-0C9B358898EC}" destId="{866B5930-9EBC-4AD9-BA5E-C31E11274BCF}" srcOrd="0" destOrd="0" presId="urn:microsoft.com/office/officeart/2005/8/layout/StepDownProcess"/>
    <dgm:cxn modelId="{03BF6BF3-339E-4AC6-B411-6F980E714479}" type="presOf" srcId="{CAD5A5AE-6AF5-4863-B333-4671839A2BB4}" destId="{68C15634-4544-4622-BAD7-AEA421B1EEE8}" srcOrd="0" destOrd="0" presId="urn:microsoft.com/office/officeart/2005/8/layout/StepDownProcess"/>
    <dgm:cxn modelId="{3160F2F4-9A36-4A9B-9A2C-FAA9A7CFFE68}" type="presOf" srcId="{2D9C6E3A-1031-483E-85E9-9B670EF89F76}" destId="{25B7D824-E5CA-4C29-ACA8-3DC20CAFA44D}" srcOrd="0" destOrd="0" presId="urn:microsoft.com/office/officeart/2005/8/layout/StepDownProcess"/>
    <dgm:cxn modelId="{529BE0F2-1A90-419F-B890-329D0BF37376}" type="presParOf" srcId="{866B5930-9EBC-4AD9-BA5E-C31E11274BCF}" destId="{2E840D03-0154-492F-9206-61D5CEEEEC25}" srcOrd="0" destOrd="0" presId="urn:microsoft.com/office/officeart/2005/8/layout/StepDownProcess"/>
    <dgm:cxn modelId="{E741EC7E-F7ED-4A6F-A3DF-D0E1E0B9CC66}" type="presParOf" srcId="{2E840D03-0154-492F-9206-61D5CEEEEC25}" destId="{290DB851-9B8F-4F49-B805-A9CB79F429E9}" srcOrd="0" destOrd="0" presId="urn:microsoft.com/office/officeart/2005/8/layout/StepDownProcess"/>
    <dgm:cxn modelId="{9444BA8E-2302-4996-B987-EE331CCA8462}" type="presParOf" srcId="{2E840D03-0154-492F-9206-61D5CEEEEC25}" destId="{68C15634-4544-4622-BAD7-AEA421B1EEE8}" srcOrd="1" destOrd="0" presId="urn:microsoft.com/office/officeart/2005/8/layout/StepDownProcess"/>
    <dgm:cxn modelId="{522A2BCF-7B3F-497B-AD21-70F999AE44BA}" type="presParOf" srcId="{2E840D03-0154-492F-9206-61D5CEEEEC25}" destId="{9842CDE1-8DB6-4121-BC32-22ABC414B843}" srcOrd="2" destOrd="0" presId="urn:microsoft.com/office/officeart/2005/8/layout/StepDownProcess"/>
    <dgm:cxn modelId="{6A7F4064-063D-4A35-A01E-4F48ACE7BCB4}" type="presParOf" srcId="{866B5930-9EBC-4AD9-BA5E-C31E11274BCF}" destId="{9AD485B7-C9D8-4ADC-A52D-2B3E11374BDE}" srcOrd="1" destOrd="0" presId="urn:microsoft.com/office/officeart/2005/8/layout/StepDownProcess"/>
    <dgm:cxn modelId="{7A251C45-A68E-485F-8782-52B955AA9011}" type="presParOf" srcId="{866B5930-9EBC-4AD9-BA5E-C31E11274BCF}" destId="{3FF5BD63-CC41-4FDA-812A-91595169B502}" srcOrd="2" destOrd="0" presId="urn:microsoft.com/office/officeart/2005/8/layout/StepDownProcess"/>
    <dgm:cxn modelId="{D665CA81-E313-4108-87B5-A10C06E4EB02}" type="presParOf" srcId="{3FF5BD63-CC41-4FDA-812A-91595169B502}" destId="{405CBFAB-CB0B-4DC4-A3D4-F5AF53C86A9F}" srcOrd="0" destOrd="0" presId="urn:microsoft.com/office/officeart/2005/8/layout/StepDownProcess"/>
    <dgm:cxn modelId="{0D09E7BC-FC3E-44AD-810E-BBF07C1CC911}" type="presParOf" srcId="{3FF5BD63-CC41-4FDA-812A-91595169B502}" destId="{C95D4886-BA5A-4731-B41A-1BC4C536661D}" srcOrd="1" destOrd="0" presId="urn:microsoft.com/office/officeart/2005/8/layout/StepDownProcess"/>
    <dgm:cxn modelId="{79340729-D75C-496B-BE5E-353B7FEAF6F6}" type="presParOf" srcId="{3FF5BD63-CC41-4FDA-812A-91595169B502}" destId="{A26EE320-82FE-4C53-B684-7EEDEB9CF208}" srcOrd="2" destOrd="0" presId="urn:microsoft.com/office/officeart/2005/8/layout/StepDownProcess"/>
    <dgm:cxn modelId="{CDF876DA-8E22-4ED3-8C0A-210998B3213B}" type="presParOf" srcId="{866B5930-9EBC-4AD9-BA5E-C31E11274BCF}" destId="{99784AE3-0243-40B2-848D-2B41F6FAC5D6}" srcOrd="3" destOrd="0" presId="urn:microsoft.com/office/officeart/2005/8/layout/StepDownProcess"/>
    <dgm:cxn modelId="{1FDB4208-2F09-4597-B017-3E8BA1E56C17}" type="presParOf" srcId="{866B5930-9EBC-4AD9-BA5E-C31E11274BCF}" destId="{B4A93DFC-ECA9-4F51-9AF9-92369C3D5241}" srcOrd="4" destOrd="0" presId="urn:microsoft.com/office/officeart/2005/8/layout/StepDownProcess"/>
    <dgm:cxn modelId="{9552E263-BD01-469A-BBD3-573D7B0D9ED0}" type="presParOf" srcId="{B4A93DFC-ECA9-4F51-9AF9-92369C3D5241}" destId="{9EB2D1E9-19F9-499C-AD34-840985E08EFA}" srcOrd="0" destOrd="0" presId="urn:microsoft.com/office/officeart/2005/8/layout/StepDownProcess"/>
    <dgm:cxn modelId="{31AA95E2-6526-4FC8-8662-69B2C10BB574}" type="presParOf" srcId="{B4A93DFC-ECA9-4F51-9AF9-92369C3D5241}" destId="{A640BF03-795C-4721-A7D7-96F9780C6439}" srcOrd="1" destOrd="0" presId="urn:microsoft.com/office/officeart/2005/8/layout/StepDownProcess"/>
    <dgm:cxn modelId="{98463AC4-1FBF-43FE-A783-A0D4E769DD8B}" type="presParOf" srcId="{B4A93DFC-ECA9-4F51-9AF9-92369C3D5241}" destId="{25B7D824-E5CA-4C29-ACA8-3DC20CAFA44D}" srcOrd="2" destOrd="0" presId="urn:microsoft.com/office/officeart/2005/8/layout/StepDownProcess"/>
    <dgm:cxn modelId="{94EE0C45-BF03-42CB-8262-88FEDF7EC7BF}" type="presParOf" srcId="{866B5930-9EBC-4AD9-BA5E-C31E11274BCF}" destId="{5160FF42-E495-4153-8257-1376ED46FC88}" srcOrd="5" destOrd="0" presId="urn:microsoft.com/office/officeart/2005/8/layout/StepDownProcess"/>
    <dgm:cxn modelId="{3E46324D-5F85-4475-91B7-C9A48E166905}" type="presParOf" srcId="{866B5930-9EBC-4AD9-BA5E-C31E11274BCF}" destId="{99BB295A-40BF-45D3-AC75-CCF0241A8D44}" srcOrd="6" destOrd="0" presId="urn:microsoft.com/office/officeart/2005/8/layout/StepDownProcess"/>
    <dgm:cxn modelId="{B22DA07E-5FB2-4346-AA0B-F07C31D09818}" type="presParOf" srcId="{99BB295A-40BF-45D3-AC75-CCF0241A8D44}" destId="{6592974E-D890-40CA-B6AC-24FB393AE76E}" srcOrd="0" destOrd="0" presId="urn:microsoft.com/office/officeart/2005/8/layout/StepDownProcess"/>
    <dgm:cxn modelId="{349F02DD-2A9F-43D5-B30A-225CEF400423}" type="presParOf" srcId="{99BB295A-40BF-45D3-AC75-CCF0241A8D44}" destId="{C2C26C43-9E0C-4B02-B6AD-30BCCDD27B3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DB851-9B8F-4F49-B805-A9CB79F429E9}">
      <dsp:nvSpPr>
        <dsp:cNvPr id="0" name=""/>
        <dsp:cNvSpPr/>
      </dsp:nvSpPr>
      <dsp:spPr>
        <a:xfrm rot="5400000">
          <a:off x="649738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15634-4544-4622-BAD7-AEA421B1EEE8}">
      <dsp:nvSpPr>
        <dsp:cNvPr id="0" name=""/>
        <dsp:cNvSpPr/>
      </dsp:nvSpPr>
      <dsp:spPr>
        <a:xfrm>
          <a:off x="374167" y="31360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14T Magnet Design</a:t>
          </a:r>
          <a:endParaRPr lang="en-US" sz="2200" kern="1200" dirty="0"/>
        </a:p>
      </dsp:txBody>
      <dsp:txXfrm>
        <a:off x="434008" y="91201"/>
        <a:ext cx="1631284" cy="1105937"/>
      </dsp:txXfrm>
    </dsp:sp>
    <dsp:sp modelId="{9842CDE1-8DB6-4121-BC32-22ABC414B843}">
      <dsp:nvSpPr>
        <dsp:cNvPr id="0" name=""/>
        <dsp:cNvSpPr/>
      </dsp:nvSpPr>
      <dsp:spPr>
        <a:xfrm>
          <a:off x="2125133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50" kern="1200" dirty="0" err="1"/>
            <a:t>Optim</a:t>
          </a:r>
          <a:r>
            <a:rPr lang="de-DE" sz="1050" kern="1200" dirty="0"/>
            <a:t>. </a:t>
          </a:r>
          <a:r>
            <a:rPr lang="de-DE" sz="1050" kern="1200" dirty="0" err="1"/>
            <a:t>Homogeneity</a:t>
          </a:r>
          <a:r>
            <a:rPr lang="de-DE" sz="1050" kern="1200" dirty="0"/>
            <a:t> and Wire </a:t>
          </a:r>
          <a:r>
            <a:rPr lang="de-DE" sz="1050" kern="1200" dirty="0" err="1"/>
            <a:t>consumption</a:t>
          </a:r>
          <a:endParaRPr lang="en-US" sz="1050" kern="1200" dirty="0"/>
        </a:p>
      </dsp:txBody>
      <dsp:txXfrm>
        <a:off x="2125133" y="148250"/>
        <a:ext cx="1273486" cy="990600"/>
      </dsp:txXfrm>
    </dsp:sp>
    <dsp:sp modelId="{405CBFAB-CB0B-4DC4-A3D4-F5AF53C86A9F}">
      <dsp:nvSpPr>
        <dsp:cNvPr id="0" name=""/>
        <dsp:cNvSpPr/>
      </dsp:nvSpPr>
      <dsp:spPr>
        <a:xfrm rot="5400000">
          <a:off x="2101476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D4886-BA5A-4731-B41A-1BC4C536661D}">
      <dsp:nvSpPr>
        <dsp:cNvPr id="0" name=""/>
        <dsp:cNvSpPr/>
      </dsp:nvSpPr>
      <dsp:spPr>
        <a:xfrm>
          <a:off x="1825904" y="1408135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Estimate</a:t>
          </a:r>
          <a:r>
            <a:rPr lang="de-DE" sz="2200" kern="1200" dirty="0"/>
            <a:t> Stresses</a:t>
          </a:r>
          <a:endParaRPr lang="en-US" sz="2200" kern="1200" dirty="0"/>
        </a:p>
      </dsp:txBody>
      <dsp:txXfrm>
        <a:off x="1885745" y="1467976"/>
        <a:ext cx="1631284" cy="1105937"/>
      </dsp:txXfrm>
    </dsp:sp>
    <dsp:sp modelId="{A26EE320-82FE-4C53-B684-7EEDEB9CF208}">
      <dsp:nvSpPr>
        <dsp:cNvPr id="0" name=""/>
        <dsp:cNvSpPr/>
      </dsp:nvSpPr>
      <dsp:spPr>
        <a:xfrm>
          <a:off x="3576871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For</a:t>
          </a:r>
          <a:r>
            <a:rPr lang="de-DE" sz="1200" kern="1200" dirty="0"/>
            <a:t> Axial and </a:t>
          </a:r>
          <a:r>
            <a:rPr lang="de-DE" sz="1200" kern="1200" dirty="0" err="1"/>
            <a:t>Hoopstresses</a:t>
          </a:r>
          <a:endParaRPr lang="en-US" sz="1200" kern="1200" dirty="0"/>
        </a:p>
      </dsp:txBody>
      <dsp:txXfrm>
        <a:off x="3576871" y="1525026"/>
        <a:ext cx="1273486" cy="990600"/>
      </dsp:txXfrm>
    </dsp:sp>
    <dsp:sp modelId="{9EB2D1E9-19F9-499C-AD34-840985E08EFA}">
      <dsp:nvSpPr>
        <dsp:cNvPr id="0" name=""/>
        <dsp:cNvSpPr/>
      </dsp:nvSpPr>
      <dsp:spPr>
        <a:xfrm rot="5400000">
          <a:off x="3553213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0BF03-795C-4721-A7D7-96F9780C6439}">
      <dsp:nvSpPr>
        <dsp:cNvPr id="0" name=""/>
        <dsp:cNvSpPr/>
      </dsp:nvSpPr>
      <dsp:spPr>
        <a:xfrm>
          <a:off x="3277642" y="2784911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Acoount</a:t>
          </a:r>
          <a:r>
            <a:rPr lang="de-DE" sz="2200" kern="1200" dirty="0"/>
            <a:t> </a:t>
          </a:r>
          <a:r>
            <a:rPr lang="de-DE" sz="2200" kern="1200" dirty="0" err="1"/>
            <a:t>for</a:t>
          </a:r>
          <a:r>
            <a:rPr lang="de-DE" sz="2200" kern="1200" dirty="0"/>
            <a:t> </a:t>
          </a:r>
          <a:r>
            <a:rPr lang="de-DE" sz="2200" kern="1200" dirty="0" err="1"/>
            <a:t>stresses</a:t>
          </a:r>
          <a:endParaRPr lang="en-US" sz="2200" kern="1200" dirty="0"/>
        </a:p>
      </dsp:txBody>
      <dsp:txXfrm>
        <a:off x="3337483" y="2844752"/>
        <a:ext cx="1631284" cy="1105937"/>
      </dsp:txXfrm>
    </dsp:sp>
    <dsp:sp modelId="{25B7D824-E5CA-4C29-ACA8-3DC20CAFA44D}">
      <dsp:nvSpPr>
        <dsp:cNvPr id="0" name=""/>
        <dsp:cNvSpPr/>
      </dsp:nvSpPr>
      <dsp:spPr>
        <a:xfrm>
          <a:off x="5028608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Incorporate</a:t>
          </a:r>
          <a:r>
            <a:rPr lang="de-DE" sz="1100" kern="1200" dirty="0"/>
            <a:t> </a:t>
          </a:r>
          <a:r>
            <a:rPr lang="de-DE" sz="1100" kern="1200" dirty="0" err="1"/>
            <a:t>cowinding</a:t>
          </a:r>
          <a:r>
            <a:rPr lang="de-DE" sz="1100" kern="1200" dirty="0"/>
            <a:t> (radial </a:t>
          </a:r>
          <a:r>
            <a:rPr lang="de-DE" sz="1100" kern="1200" dirty="0" err="1"/>
            <a:t>distriubution</a:t>
          </a:r>
          <a:r>
            <a:rPr lang="de-DE" sz="1100" kern="1200" dirty="0"/>
            <a:t> and material type)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Incorporate</a:t>
          </a:r>
          <a:r>
            <a:rPr lang="de-DE" sz="1100" kern="1200" dirty="0"/>
            <a:t> </a:t>
          </a:r>
          <a:r>
            <a:rPr lang="de-DE" sz="1100" kern="1200" dirty="0" err="1"/>
            <a:t>pressure</a:t>
          </a:r>
          <a:r>
            <a:rPr lang="de-DE" sz="1100" kern="1200" dirty="0"/>
            <a:t> </a:t>
          </a:r>
          <a:r>
            <a:rPr lang="de-DE" sz="1100" kern="1200" dirty="0" err="1"/>
            <a:t>disk</a:t>
          </a:r>
          <a:r>
            <a:rPr lang="de-DE" sz="1100" kern="1200" dirty="0"/>
            <a:t> </a:t>
          </a:r>
          <a:r>
            <a:rPr lang="de-DE" sz="1100" kern="1200" dirty="0" err="1"/>
            <a:t>distribution</a:t>
          </a:r>
          <a:r>
            <a:rPr lang="de-DE" sz="1100" kern="1200" dirty="0"/>
            <a:t> </a:t>
          </a:r>
          <a:r>
            <a:rPr lang="de-DE" sz="1100" kern="1200" dirty="0" err="1"/>
            <a:t>along</a:t>
          </a:r>
          <a:r>
            <a:rPr lang="de-DE" sz="1100" kern="1200" dirty="0"/>
            <a:t> z </a:t>
          </a:r>
          <a:r>
            <a:rPr lang="de-DE" sz="1100" kern="1200" dirty="0" err="1"/>
            <a:t>axis</a:t>
          </a:r>
          <a:endParaRPr lang="en-US" sz="1100" kern="1200" dirty="0"/>
        </a:p>
      </dsp:txBody>
      <dsp:txXfrm>
        <a:off x="5028608" y="2901802"/>
        <a:ext cx="1273486" cy="990600"/>
      </dsp:txXfrm>
    </dsp:sp>
    <dsp:sp modelId="{6592974E-D890-40CA-B6AC-24FB393AE76E}">
      <dsp:nvSpPr>
        <dsp:cNvPr id="0" name=""/>
        <dsp:cNvSpPr/>
      </dsp:nvSpPr>
      <dsp:spPr>
        <a:xfrm>
          <a:off x="4729379" y="4161686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Second </a:t>
          </a:r>
          <a:r>
            <a:rPr lang="de-DE" sz="2200" kern="1200" dirty="0" err="1"/>
            <a:t>optimization</a:t>
          </a:r>
          <a:endParaRPr lang="en-US" sz="2200" kern="1200" dirty="0"/>
        </a:p>
      </dsp:txBody>
      <dsp:txXfrm>
        <a:off x="4789220" y="4221527"/>
        <a:ext cx="1631284" cy="1105937"/>
      </dsp:txXfrm>
    </dsp:sp>
    <dsp:sp modelId="{C2C26C43-9E0C-4B02-B6AD-30BCCDD27B3D}">
      <dsp:nvSpPr>
        <dsp:cNvPr id="0" name=""/>
        <dsp:cNvSpPr/>
      </dsp:nvSpPr>
      <dsp:spPr>
        <a:xfrm>
          <a:off x="6480346" y="4278577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Regain</a:t>
          </a:r>
          <a:r>
            <a:rPr lang="de-DE" sz="1400" kern="1200" dirty="0"/>
            <a:t> 14.1T &amp; 1ppm </a:t>
          </a:r>
          <a:r>
            <a:rPr lang="de-DE" sz="1400" kern="1200" dirty="0" err="1"/>
            <a:t>homogeneity</a:t>
          </a:r>
          <a:endParaRPr lang="en-US" sz="1400" kern="1200" dirty="0"/>
        </a:p>
      </dsp:txBody>
      <dsp:txXfrm>
        <a:off x="6480346" y="4278577"/>
        <a:ext cx="1273486" cy="99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5AB12-E40D-4C93-9B5C-5484217C4AF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CC550-4FCE-4985-AA90-83FF9BA7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4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1F05C-4556-B519-E36D-A2EE55A62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74FE78-ADB5-37FF-4F68-B7FCBDB47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9A83F4-0FE3-54F5-E6B2-2D3F372F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9CF-866D-4ABE-94A5-D668CB3F954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30CD1-FD03-64AB-D216-9A490E6F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BCFBC-CB71-AD1F-F49F-F5E25FA3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C848-4DF5-45BA-9310-3B9C385B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5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8F94D-7A6A-2B8F-03E9-AC0EA4AE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CDA6B-60B8-B5BD-1EA6-23CAA4C3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CF5DA-AE4F-EE32-1E31-7470C9DD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9CF-866D-4ABE-94A5-D668CB3F954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A61BF-7366-F322-9E95-A3F18F0E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B82CF-8279-4F61-EDD6-04C9D869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C848-4DF5-45BA-9310-3B9C385B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36397E-6A92-1026-89FE-310341344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987E39-863B-8D8E-5CDC-33646CCF5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C50D7B-014D-5201-176E-7F731ECF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9CF-866D-4ABE-94A5-D668CB3F954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EC0460-CD88-B575-FFD8-607AE559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A7BCA-DB8F-BE23-723E-8AEE6D27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C848-4DF5-45BA-9310-3B9C385B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30A31-EC3C-C86B-5D10-87F7E537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8F0AA3-A9DD-D4E3-CCDB-617A9ADF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E2EBF-4E4D-F116-1D05-6FDC2F2B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9CF-866D-4ABE-94A5-D668CB3F954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B21785-1F24-C77D-FF26-1B5EA248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E27574-E506-DBE8-EC65-D8FEF04C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C848-4DF5-45BA-9310-3B9C385B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8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17371-3F5D-CE05-8BCA-2D903C77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E7B60-04E0-80F7-5CBC-11A4DF32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C65BB-18A6-C31C-A13E-2C55B9E8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9CF-866D-4ABE-94A5-D668CB3F954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E0075-386A-5C87-3770-67732B07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2540B-E495-7E93-5A26-73DD1ACF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C848-4DF5-45BA-9310-3B9C385B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30705-87B8-754A-7EBF-701F68A2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737AC-E899-C379-8231-84F1303EF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1B609F-FF0F-6797-73B7-89F1B49D4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F429D3-ECAE-E806-B540-D14654E4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9CF-866D-4ABE-94A5-D668CB3F954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256B1F-DC28-6681-84AD-B8948BB1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C80DBE-47BA-B266-ACBC-A926F7D5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C848-4DF5-45BA-9310-3B9C385B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58371-35F7-92A8-21F6-CC7F212F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55856D-4AE1-C9D3-DD42-E0679D986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C0D2E7-382F-36A9-D629-3FD3CE0F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9F06DE-6FFC-3166-77E1-816E6A0CC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996EDE-3EBD-B894-1BA0-4A967F456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D59AE2-1AEB-1935-C41D-D0C05B1E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9CF-866D-4ABE-94A5-D668CB3F954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53AEA2-F100-24C9-1237-17C9FFCA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CD4790-35D6-0EFC-D146-49CF934E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C848-4DF5-45BA-9310-3B9C385B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0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AB3F2-1FD2-F9AB-E2D9-B1AC606D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01F5D3-0C59-719C-DB61-90A3FD53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9CF-866D-4ABE-94A5-D668CB3F954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05DE35-89D3-420C-C6EC-2C557429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7F548E-D1B0-BEAC-C333-B6E35B17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C848-4DF5-45BA-9310-3B9C385B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288FBB-4DB2-D971-8049-C50D3D81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9CF-866D-4ABE-94A5-D668CB3F954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580AE8-F6A8-B85B-B653-1405731B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066DC4-3FF0-B007-F505-5D98BC9F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C848-4DF5-45BA-9310-3B9C385B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DB209-7791-21BD-9F9D-29A1609E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BBBD7-71E2-3023-FFD7-2BF66AEA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6932F0-CD10-5DE4-49C1-D05F3A6E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E16947-88E6-0D10-B902-378824B5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9CF-866D-4ABE-94A5-D668CB3F954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397B6F-1F29-C5B0-087E-36C135A9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C90DF5-E77C-C0FC-20ED-073B545A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C848-4DF5-45BA-9310-3B9C385B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FFBF6-C006-9D82-0819-459BA4C9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F44E6E-2E3A-4069-6C54-F9E905A6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C11F99-80EB-DA0D-F718-1DB2C194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0C8A76-F4DF-501C-19D2-BF34CECA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9CF-866D-4ABE-94A5-D668CB3F954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4D2364-3993-B1E7-2601-1F710FE9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5C3552-B22F-3B72-4D28-07A64533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C848-4DF5-45BA-9310-3B9C385B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193F5E-1D79-4730-E6D2-86C94230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63AF5A-847A-620D-B0C3-599482BE0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58191-BCC0-0C79-5B1F-42E9C9052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B9CF-866D-4ABE-94A5-D668CB3F954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82D3C3-35D2-8FA2-B346-759C50243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D3186-D92E-092A-D9BF-22D28B822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C848-4DF5-45BA-9310-3B9C385B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:b:\r\sites\NeoscanSolutionsGmbH\Freigegebene%20Dokumente\1_Research%20&amp;%20Development\1_0_Projects\14T\!RDHW\1_1_1_Magnet_system\010_Magnet_core\010_Magnet_Coils\co%20winding\High%20Strength%20Copper%20Alloys\Cryogenic%20Properties_C71500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986A6-E5DE-E0C7-04A1-9866478DE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err="1"/>
              <a:t>cowinding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D820ED-B6C3-B716-7EB2-BA89DB26E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14T magnet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903623-DB14-55D7-16C4-4C9BEB76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3423" y="147045"/>
            <a:ext cx="2415332" cy="79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9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6421DE42-BAB3-A638-0731-02F70706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2" y="684539"/>
            <a:ext cx="7370778" cy="5999202"/>
          </a:xfrm>
          <a:prstGeom prst="rect">
            <a:avLst/>
          </a:prstGeom>
        </p:spPr>
      </p:pic>
      <p:pic>
        <p:nvPicPr>
          <p:cNvPr id="13" name="Picture 12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214D589A-A4DC-F6A8-13F8-13E83BD06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88" y="2897842"/>
            <a:ext cx="4041025" cy="3307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99F0C5-E0F4-8E10-84B9-03493BE03FEA}"/>
              </a:ext>
            </a:extLst>
          </p:cNvPr>
          <p:cNvSpPr txBox="1"/>
          <p:nvPr/>
        </p:nvSpPr>
        <p:spPr>
          <a:xfrm>
            <a:off x="8295774" y="920416"/>
            <a:ext cx="194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Fieldstrength</a:t>
            </a:r>
            <a:r>
              <a:rPr lang="de-DE" dirty="0"/>
              <a:t>: 14.1T</a:t>
            </a:r>
          </a:p>
          <a:p>
            <a:r>
              <a:rPr lang="de-DE" dirty="0"/>
              <a:t>Wire: 485.6km</a:t>
            </a:r>
          </a:p>
          <a:p>
            <a:r>
              <a:rPr lang="de-DE" dirty="0"/>
              <a:t>Hom. 1.77ppm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0F5B1-BDF8-4768-ADCE-6D155F731FA9}"/>
              </a:ext>
            </a:extLst>
          </p:cNvPr>
          <p:cNvSpPr txBox="1"/>
          <p:nvPr/>
        </p:nvSpPr>
        <p:spPr>
          <a:xfrm>
            <a:off x="878305" y="132347"/>
            <a:ext cx="448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Magnet Design: (</a:t>
            </a:r>
            <a:r>
              <a:rPr lang="de-DE" dirty="0" err="1"/>
              <a:t>genetic+spline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3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graph with lines and dots&#10;&#10;Description automatically generated">
            <a:extLst>
              <a:ext uri="{FF2B5EF4-FFF2-40B4-BE49-F238E27FC236}">
                <a16:creationId xmlns:a16="http://schemas.microsoft.com/office/drawing/2014/main" id="{7D00ADC2-7D1D-8B78-7AD2-2482DBCCE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8" y="852964"/>
            <a:ext cx="9118850" cy="5446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801CF-3E55-A13E-B033-B0C002846D29}"/>
              </a:ext>
            </a:extLst>
          </p:cNvPr>
          <p:cNvSpPr txBox="1"/>
          <p:nvPr/>
        </p:nvSpPr>
        <p:spPr>
          <a:xfrm>
            <a:off x="577516" y="469232"/>
            <a:ext cx="453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Hoopstress</a:t>
            </a:r>
            <a:r>
              <a:rPr lang="de-DE" dirty="0"/>
              <a:t> </a:t>
            </a:r>
            <a:r>
              <a:rPr lang="de-DE" dirty="0" err="1"/>
              <a:t>evalution</a:t>
            </a:r>
            <a:r>
              <a:rPr lang="de-DE" dirty="0"/>
              <a:t> (14T Setup, ~Lis design):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6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F97E8657-105B-D9D7-EA36-4ED4F1471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360" y="618564"/>
            <a:ext cx="8648686" cy="578223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18B697-A126-AFAB-3F51-702A5F0EA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88618"/>
              </p:ext>
            </p:extLst>
          </p:nvPr>
        </p:nvGraphicFramePr>
        <p:xfrm>
          <a:off x="8410856" y="1334011"/>
          <a:ext cx="3667008" cy="4351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2396">
                  <a:extLst>
                    <a:ext uri="{9D8B030D-6E8A-4147-A177-3AD203B41FA5}">
                      <a16:colId xmlns:a16="http://schemas.microsoft.com/office/drawing/2014/main" val="1439691413"/>
                    </a:ext>
                  </a:extLst>
                </a:gridCol>
                <a:gridCol w="767306">
                  <a:extLst>
                    <a:ext uri="{9D8B030D-6E8A-4147-A177-3AD203B41FA5}">
                      <a16:colId xmlns:a16="http://schemas.microsoft.com/office/drawing/2014/main" val="3486712672"/>
                    </a:ext>
                  </a:extLst>
                </a:gridCol>
                <a:gridCol w="767306">
                  <a:extLst>
                    <a:ext uri="{9D8B030D-6E8A-4147-A177-3AD203B41FA5}">
                      <a16:colId xmlns:a16="http://schemas.microsoft.com/office/drawing/2014/main" val="1734318292"/>
                    </a:ext>
                  </a:extLst>
                </a:gridCol>
              </a:tblGrid>
              <a:tr h="374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Options for Co-Winding Material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extLst>
                  <a:ext uri="{0D108BD9-81ED-4DB2-BD59-A6C34878D82A}">
                    <a16:rowId xmlns:a16="http://schemas.microsoft.com/office/drawing/2014/main" val="3712487668"/>
                  </a:ext>
                </a:extLst>
              </a:tr>
              <a:tr h="476890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E-Modul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in Gpa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bei 20°C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  <a:highlight>
                            <a:srgbClr val="00B050"/>
                          </a:highlight>
                        </a:rPr>
                        <a:t>E-Modul </a:t>
                      </a:r>
                      <a:br>
                        <a:rPr lang="de-DE" sz="800" u="none" strike="noStrike">
                          <a:effectLst/>
                          <a:highlight>
                            <a:srgbClr val="00B050"/>
                          </a:highlight>
                        </a:rPr>
                      </a:br>
                      <a:r>
                        <a:rPr lang="de-DE" sz="800" u="none" strike="noStrike">
                          <a:effectLst/>
                          <a:highlight>
                            <a:srgbClr val="00B050"/>
                          </a:highlight>
                        </a:rPr>
                        <a:t>in Gpa bei </a:t>
                      </a:r>
                      <a:br>
                        <a:rPr lang="de-DE" sz="800" u="none" strike="noStrike">
                          <a:effectLst/>
                          <a:highlight>
                            <a:srgbClr val="00B050"/>
                          </a:highlight>
                        </a:rPr>
                      </a:br>
                      <a:r>
                        <a:rPr lang="de-DE" sz="800" u="none" strike="noStrike">
                          <a:effectLst/>
                          <a:highlight>
                            <a:srgbClr val="00B050"/>
                          </a:highlight>
                        </a:rPr>
                        <a:t>8 Kelvin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B05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extLst>
                  <a:ext uri="{0D108BD9-81ED-4DB2-BD59-A6C34878D82A}">
                    <a16:rowId xmlns:a16="http://schemas.microsoft.com/office/drawing/2014/main" val="4013263778"/>
                  </a:ext>
                </a:extLst>
              </a:tr>
              <a:tr h="374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highlight>
                            <a:srgbClr val="9BC2E6"/>
                          </a:highlight>
                        </a:rPr>
                        <a:t>Molybdän (Mo)  = Mo-Band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highlight>
                            <a:srgbClr val="92D050"/>
                          </a:highlight>
                        </a:rPr>
                        <a:t>329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highlight>
                            <a:srgbClr val="92D050"/>
                          </a:highlight>
                        </a:rPr>
                        <a:t>361.9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extLst>
                  <a:ext uri="{0D108BD9-81ED-4DB2-BD59-A6C34878D82A}">
                    <a16:rowId xmlns:a16="http://schemas.microsoft.com/office/drawing/2014/main" val="147200785"/>
                  </a:ext>
                </a:extLst>
              </a:tr>
              <a:tr h="167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highlight>
                            <a:srgbClr val="9BC2E6"/>
                          </a:highlight>
                        </a:rPr>
                        <a:t>MoH4-Band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highlight>
                            <a:srgbClr val="92D050"/>
                          </a:highlight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highlight>
                            <a:srgbClr val="92D050"/>
                          </a:highlight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extLst>
                  <a:ext uri="{0D108BD9-81ED-4DB2-BD59-A6C34878D82A}">
                    <a16:rowId xmlns:a16="http://schemas.microsoft.com/office/drawing/2014/main" val="2562494777"/>
                  </a:ext>
                </a:extLst>
              </a:tr>
              <a:tr h="167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highlight>
                            <a:srgbClr val="9BC2E6"/>
                          </a:highlight>
                        </a:rPr>
                        <a:t>MY-Band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highlight>
                            <a:srgbClr val="92D050"/>
                          </a:highlight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highlight>
                            <a:srgbClr val="92D050"/>
                          </a:highlight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extLst>
                  <a:ext uri="{0D108BD9-81ED-4DB2-BD59-A6C34878D82A}">
                    <a16:rowId xmlns:a16="http://schemas.microsoft.com/office/drawing/2014/main" val="2032285360"/>
                  </a:ext>
                </a:extLst>
              </a:tr>
              <a:tr h="1672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highlight>
                            <a:srgbClr val="9BC2E6"/>
                          </a:highlight>
                        </a:rPr>
                        <a:t>MY-ESS-Band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highlight>
                            <a:srgbClr val="92D050"/>
                          </a:highlight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highlight>
                            <a:srgbClr val="92D050"/>
                          </a:highlight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extLst>
                  <a:ext uri="{0D108BD9-81ED-4DB2-BD59-A6C34878D82A}">
                    <a16:rowId xmlns:a16="http://schemas.microsoft.com/office/drawing/2014/main" val="2747365064"/>
                  </a:ext>
                </a:extLst>
              </a:tr>
              <a:tr h="374731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  <a:highlight>
                            <a:srgbClr val="BFBFBF"/>
                          </a:highlight>
                        </a:rPr>
                        <a:t>HASTELLOY® C-276 alloy l NiMo16Cr15W l 2.4819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205-215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231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extLst>
                  <a:ext uri="{0D108BD9-81ED-4DB2-BD59-A6C34878D82A}">
                    <a16:rowId xmlns:a16="http://schemas.microsoft.com/office/drawing/2014/main" val="2636716325"/>
                  </a:ext>
                </a:extLst>
              </a:tr>
              <a:tr h="374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highlight>
                            <a:srgbClr val="BFBFBF"/>
                          </a:highlight>
                        </a:rPr>
                        <a:t>Durnomag = 1.4369 =  X11CrNiMnN19-8-6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extLst>
                  <a:ext uri="{0D108BD9-81ED-4DB2-BD59-A6C34878D82A}">
                    <a16:rowId xmlns:a16="http://schemas.microsoft.com/office/drawing/2014/main" val="528438520"/>
                  </a:ext>
                </a:extLst>
              </a:tr>
              <a:tr h="374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highlight>
                            <a:srgbClr val="BFBFBF"/>
                          </a:highlight>
                        </a:rPr>
                        <a:t>Edelstahl  z.B. (X5CrNi18-10) - ca. 200-220 GPa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200-220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extLst>
                  <a:ext uri="{0D108BD9-81ED-4DB2-BD59-A6C34878D82A}">
                    <a16:rowId xmlns:a16="http://schemas.microsoft.com/office/drawing/2014/main" val="3420124883"/>
                  </a:ext>
                </a:extLst>
              </a:tr>
              <a:tr h="374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highlight>
                            <a:srgbClr val="F8CBAD"/>
                          </a:highlight>
                        </a:rPr>
                        <a:t>Kupferlegierung hochfest CuMn20Ni20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160 - 180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extLst>
                  <a:ext uri="{0D108BD9-81ED-4DB2-BD59-A6C34878D82A}">
                    <a16:rowId xmlns:a16="http://schemas.microsoft.com/office/drawing/2014/main" val="3531607104"/>
                  </a:ext>
                </a:extLst>
              </a:tr>
              <a:tr h="374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highlight>
                            <a:srgbClr val="F8CBAD"/>
                          </a:highlight>
                        </a:rPr>
                        <a:t>CuNi C71500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>
                          <a:effectLst/>
                          <a:hlinkClick r:id="rId3" action="ppaction://hlinkfile"/>
                        </a:rPr>
                        <a:t>150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>
                          <a:effectLst/>
                          <a:hlinkClick r:id="rId3" action="ppaction://hlinkfile"/>
                        </a:rPr>
                        <a:t>160 bei 4 K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extLst>
                  <a:ext uri="{0D108BD9-81ED-4DB2-BD59-A6C34878D82A}">
                    <a16:rowId xmlns:a16="http://schemas.microsoft.com/office/drawing/2014/main" val="2501904819"/>
                  </a:ext>
                </a:extLst>
              </a:tr>
              <a:tr h="374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  <a:highlight>
                            <a:srgbClr val="F8CBAD"/>
                          </a:highlight>
                        </a:rPr>
                        <a:t>reines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 Kupfer = 2.0060 = Cu-ETP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110 - 130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~130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extLst>
                  <a:ext uri="{0D108BD9-81ED-4DB2-BD59-A6C34878D82A}">
                    <a16:rowId xmlns:a16="http://schemas.microsoft.com/office/drawing/2014/main" val="1172314968"/>
                  </a:ext>
                </a:extLst>
              </a:tr>
              <a:tr h="374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Wolfram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445.5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5" marR="0" marT="0" marB="0" anchor="ctr"/>
                </a:tc>
                <a:extLst>
                  <a:ext uri="{0D108BD9-81ED-4DB2-BD59-A6C34878D82A}">
                    <a16:rowId xmlns:a16="http://schemas.microsoft.com/office/drawing/2014/main" val="1679748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9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94378B-314B-BA52-A9F9-810FC10C7067}"/>
              </a:ext>
            </a:extLst>
          </p:cNvPr>
          <p:cNvSpPr txBox="1"/>
          <p:nvPr/>
        </p:nvSpPr>
        <p:spPr>
          <a:xfrm>
            <a:off x="958987" y="428183"/>
            <a:ext cx="547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Fresh </a:t>
            </a:r>
            <a:r>
              <a:rPr lang="de-DE" dirty="0" err="1"/>
              <a:t>result</a:t>
            </a:r>
            <a:r>
              <a:rPr lang="de-DE" dirty="0"/>
              <a:t>: </a:t>
            </a:r>
            <a:r>
              <a:rPr lang="de-DE" dirty="0" err="1"/>
              <a:t>Hoopstress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u="sng" dirty="0" err="1"/>
              <a:t>our</a:t>
            </a:r>
            <a:r>
              <a:rPr lang="de-DE" dirty="0"/>
              <a:t> 14T </a:t>
            </a:r>
            <a:r>
              <a:rPr lang="de-DE" dirty="0" err="1"/>
              <a:t>settings</a:t>
            </a:r>
            <a:r>
              <a:rPr lang="de-DE" dirty="0"/>
              <a:t>:</a:t>
            </a:r>
            <a:endParaRPr lang="en-US" dirty="0"/>
          </a:p>
        </p:txBody>
      </p:sp>
      <p:pic>
        <p:nvPicPr>
          <p:cNvPr id="9" name="Picture 8" descr="A diagram of a graph&#10;&#10;Description automatically generated">
            <a:extLst>
              <a:ext uri="{FF2B5EF4-FFF2-40B4-BE49-F238E27FC236}">
                <a16:creationId xmlns:a16="http://schemas.microsoft.com/office/drawing/2014/main" id="{758AFBEC-B5D6-A8F1-8B0F-8EE27434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7" y="966361"/>
            <a:ext cx="10331777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A5BD-A8EE-A825-1E9B-FA47E9AD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26" y="0"/>
            <a:ext cx="10515600" cy="1325563"/>
          </a:xfrm>
        </p:spPr>
        <p:txBody>
          <a:bodyPr/>
          <a:lstStyle/>
          <a:p>
            <a:r>
              <a:rPr lang="de-DE" dirty="0"/>
              <a:t>Path </a:t>
            </a:r>
            <a:r>
              <a:rPr lang="de-DE" dirty="0" err="1"/>
              <a:t>to</a:t>
            </a:r>
            <a:r>
              <a:rPr lang="de-DE" dirty="0"/>
              <a:t> final </a:t>
            </a:r>
            <a:r>
              <a:rPr lang="de-DE" dirty="0" err="1"/>
              <a:t>magnet</a:t>
            </a:r>
            <a:r>
              <a:rPr lang="de-DE" dirty="0"/>
              <a:t> design: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25558C-0810-2DE5-9906-B3CA3C7F3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081907"/>
              </p:ext>
            </p:extLst>
          </p:nvPr>
        </p:nvGraphicFramePr>
        <p:xfrm>
          <a:off x="2188411" y="10806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20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769B2D8-9D94-357F-8D9F-F0661711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1" y="806824"/>
            <a:ext cx="1040199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A518A-1A3E-8A13-5361-8A18911721BA}"/>
              </a:ext>
            </a:extLst>
          </p:cNvPr>
          <p:cNvSpPr txBox="1"/>
          <p:nvPr/>
        </p:nvSpPr>
        <p:spPr>
          <a:xfrm>
            <a:off x="878305" y="132347"/>
            <a:ext cx="452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Magnet Design: (linear </a:t>
            </a:r>
            <a:r>
              <a:rPr lang="de-DE" dirty="0" err="1"/>
              <a:t>solver</a:t>
            </a:r>
            <a:r>
              <a:rPr lang="de-DE" dirty="0"/>
              <a:t>, global </a:t>
            </a:r>
            <a:r>
              <a:rPr lang="de-DE" dirty="0" err="1"/>
              <a:t>solution</a:t>
            </a:r>
            <a:r>
              <a:rPr lang="de-DE" dirty="0"/>
              <a:t>)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D8494-30AD-B6C1-AE90-112C051C6F4E}"/>
              </a:ext>
            </a:extLst>
          </p:cNvPr>
          <p:cNvSpPr txBox="1"/>
          <p:nvPr/>
        </p:nvSpPr>
        <p:spPr>
          <a:xfrm>
            <a:off x="3745006" y="1221096"/>
            <a:ext cx="47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*2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7EB59D-561F-E2AC-65CE-364DF3C79E12}"/>
              </a:ext>
            </a:extLst>
          </p:cNvPr>
          <p:cNvCxnSpPr/>
          <p:nvPr/>
        </p:nvCxnSpPr>
        <p:spPr>
          <a:xfrm flipH="1">
            <a:off x="3745006" y="1526241"/>
            <a:ext cx="114300" cy="1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1965AF-06C9-B849-7A2B-39EE279831DE}"/>
              </a:ext>
            </a:extLst>
          </p:cNvPr>
          <p:cNvSpPr txBox="1"/>
          <p:nvPr/>
        </p:nvSpPr>
        <p:spPr>
          <a:xfrm>
            <a:off x="7934000" y="1138435"/>
            <a:ext cx="47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*2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063092-5A0B-1C8A-4E11-6AD59DB0887A}"/>
              </a:ext>
            </a:extLst>
          </p:cNvPr>
          <p:cNvCxnSpPr/>
          <p:nvPr/>
        </p:nvCxnSpPr>
        <p:spPr>
          <a:xfrm flipH="1">
            <a:off x="7934000" y="1443580"/>
            <a:ext cx="114300" cy="1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D25D25-7B30-8AFA-A110-0F7E8AB24631}"/>
              </a:ext>
            </a:extLst>
          </p:cNvPr>
          <p:cNvSpPr txBox="1"/>
          <p:nvPr/>
        </p:nvSpPr>
        <p:spPr>
          <a:xfrm>
            <a:off x="6381927" y="3617385"/>
            <a:ext cx="47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*2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FC5F2-3653-82CA-0CE9-A92355215E4A}"/>
              </a:ext>
            </a:extLst>
          </p:cNvPr>
          <p:cNvCxnSpPr/>
          <p:nvPr/>
        </p:nvCxnSpPr>
        <p:spPr>
          <a:xfrm flipH="1">
            <a:off x="6381927" y="3922530"/>
            <a:ext cx="114300" cy="1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6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58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Choosing cowinding</vt:lpstr>
      <vt:lpstr>PowerPoint Presentation</vt:lpstr>
      <vt:lpstr>PowerPoint Presentation</vt:lpstr>
      <vt:lpstr>PowerPoint Presentation</vt:lpstr>
      <vt:lpstr>PowerPoint Presentation</vt:lpstr>
      <vt:lpstr>Path to final magnet design: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 Model</dc:title>
  <dc:creator>Philipp Resonanz</dc:creator>
  <cp:lastModifiedBy>Philipp Amrein</cp:lastModifiedBy>
  <cp:revision>58</cp:revision>
  <dcterms:created xsi:type="dcterms:W3CDTF">2023-11-01T18:45:08Z</dcterms:created>
  <dcterms:modified xsi:type="dcterms:W3CDTF">2024-08-12T16:23:03Z</dcterms:modified>
</cp:coreProperties>
</file>