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8" autoAdjust="0"/>
    <p:restoredTop sz="80803"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2715C-D2F7-4798-B0E4-E6A2CD1E0F06}" type="datetimeFigureOut">
              <a:rPr lang="de-DE" smtClean="0"/>
              <a:t>03.04.2019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B9CCF-FFA2-46F4-AE87-49E1E1368883}" type="slidenum">
              <a:rPr lang="de-DE" smtClean="0"/>
              <a:t>‹Nr.›</a:t>
            </a:fld>
            <a:endParaRPr lang="de-DE"/>
          </a:p>
        </p:txBody>
      </p:sp>
    </p:spTree>
    <p:extLst>
      <p:ext uri="{BB962C8B-B14F-4D97-AF65-F5344CB8AC3E}">
        <p14:creationId xmlns:p14="http://schemas.microsoft.com/office/powerpoint/2010/main" val="281202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den Unterscheid klarzumachen, </a:t>
            </a:r>
            <a:r>
              <a:rPr lang="de-DE" dirty="0" err="1"/>
              <a:t>ersteinmal</a:t>
            </a:r>
            <a:r>
              <a:rPr lang="de-DE" dirty="0"/>
              <a:t>/noch einmal kurz erläutern, wie sich die Laufzeit eines Algorithmus „berechnet“</a:t>
            </a:r>
          </a:p>
          <a:p>
            <a:pPr marL="171450" indent="-171450">
              <a:buFontTx/>
              <a:buChar char="-"/>
            </a:pPr>
            <a:r>
              <a:rPr lang="de-DE" dirty="0"/>
              <a:t>-&gt; gängige Definition von polynomiell ist „kleiner O(</a:t>
            </a:r>
            <a:r>
              <a:rPr lang="de-DE" dirty="0" err="1"/>
              <a:t>n^k</a:t>
            </a:r>
            <a:r>
              <a:rPr lang="de-DE" dirty="0"/>
              <a:t>)“ für ein k &gt;= 1</a:t>
            </a:r>
          </a:p>
          <a:p>
            <a:pPr marL="171450" indent="-171450">
              <a:buFontTx/>
              <a:buChar char="-"/>
            </a:pPr>
            <a:r>
              <a:rPr lang="de-DE" dirty="0"/>
              <a:t>Zeit hängt von irgendeinem n ab -&gt; diese beschreibt die Größe der Eingabe.</a:t>
            </a:r>
          </a:p>
          <a:p>
            <a:pPr marL="171450" indent="-171450">
              <a:buFontTx/>
              <a:buChar char="-"/>
            </a:pPr>
            <a:r>
              <a:rPr lang="de-DE" dirty="0"/>
              <a:t>Bei </a:t>
            </a:r>
            <a:r>
              <a:rPr lang="de-DE" dirty="0" err="1"/>
              <a:t>Selection</a:t>
            </a:r>
            <a:r>
              <a:rPr lang="de-DE" dirty="0"/>
              <a:t> </a:t>
            </a:r>
            <a:r>
              <a:rPr lang="de-DE" dirty="0" err="1"/>
              <a:t>Sort</a:t>
            </a:r>
            <a:r>
              <a:rPr lang="de-DE" dirty="0"/>
              <a:t> ist dies die Anzahl der Elemente im Array, beim TSP die Anzahl der Nodes im Grafen</a:t>
            </a:r>
          </a:p>
          <a:p>
            <a:pPr marL="171450" indent="-171450">
              <a:buFontTx/>
              <a:buChar char="-"/>
            </a:pPr>
            <a:r>
              <a:rPr lang="de-DE" dirty="0"/>
              <a:t>Daher gibt es folgende </a:t>
            </a:r>
            <a:r>
              <a:rPr lang="de-DE" dirty="0" err="1"/>
              <a:t>Definiton</a:t>
            </a:r>
            <a:r>
              <a:rPr lang="de-DE" dirty="0"/>
              <a:t> für n: </a:t>
            </a:r>
            <a:r>
              <a:rPr lang="en-US" sz="1200" b="0" i="0" kern="1200" dirty="0">
                <a:solidFill>
                  <a:schemeClr val="tx1"/>
                </a:solidFill>
                <a:effectLst/>
                <a:latin typeface="+mn-lt"/>
                <a:ea typeface="+mn-ea"/>
                <a:cs typeface="+mn-cs"/>
              </a:rPr>
              <a:t>The size of the input to a problem is the number of bits required to write out that input.</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Sortieren</a:t>
            </a:r>
            <a:r>
              <a:rPr lang="en-US" sz="1200" b="0" i="0" kern="1200" dirty="0">
                <a:solidFill>
                  <a:schemeClr val="tx1"/>
                </a:solidFill>
                <a:effectLst/>
                <a:latin typeface="+mn-lt"/>
                <a:ea typeface="+mn-ea"/>
                <a:cs typeface="+mn-cs"/>
              </a:rPr>
              <a:t> int array (32bit pro int): input </a:t>
            </a:r>
            <a:r>
              <a:rPr lang="en-US" sz="1200" b="0" i="0" kern="1200" dirty="0" err="1">
                <a:solidFill>
                  <a:schemeClr val="tx1"/>
                </a:solidFill>
                <a:effectLst/>
                <a:latin typeface="+mn-lt"/>
                <a:ea typeface="+mn-ea"/>
                <a:cs typeface="+mn-cs"/>
              </a:rPr>
              <a:t>größe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wäre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dann</a:t>
            </a:r>
            <a:r>
              <a:rPr lang="en-US" sz="1200" b="0" i="0" kern="1200" dirty="0">
                <a:solidFill>
                  <a:schemeClr val="tx1"/>
                </a:solidFill>
                <a:effectLst/>
                <a:latin typeface="+mn-lt"/>
                <a:ea typeface="+mn-ea"/>
                <a:cs typeface="+mn-cs"/>
              </a:rPr>
              <a:t> 32*n</a:t>
            </a:r>
          </a:p>
          <a:p>
            <a:pPr marL="171450" indent="-171450">
              <a:buFontTx/>
              <a:buChar char="-"/>
            </a:pPr>
            <a:r>
              <a:rPr lang="en-US" sz="1200" b="0" i="0" kern="1200" dirty="0">
                <a:solidFill>
                  <a:schemeClr val="tx1"/>
                </a:solidFill>
                <a:effectLst/>
                <a:latin typeface="+mn-lt"/>
                <a:ea typeface="+mn-ea"/>
                <a:cs typeface="+mn-cs"/>
              </a:rPr>
              <a:t>-&gt; TSP: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Kodierung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Nodes </a:t>
            </a:r>
            <a:r>
              <a:rPr lang="en-US" sz="1200" b="0" i="0" kern="1200" dirty="0" err="1">
                <a:solidFill>
                  <a:schemeClr val="tx1"/>
                </a:solidFill>
                <a:effectLst/>
                <a:latin typeface="+mn-lt"/>
                <a:ea typeface="+mn-ea"/>
                <a:cs typeface="+mn-cs"/>
              </a:rPr>
              <a:t>gefolgt</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Kanten</a:t>
            </a:r>
            <a:r>
              <a:rPr lang="en-US" sz="1200" b="0" i="0" kern="1200" dirty="0">
                <a:solidFill>
                  <a:schemeClr val="tx1"/>
                </a:solidFill>
                <a:effectLst/>
                <a:latin typeface="+mn-lt"/>
                <a:ea typeface="+mn-ea"/>
                <a:cs typeface="+mn-cs"/>
              </a:rPr>
              <a:t>: n + m</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folgt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allgemeine</a:t>
            </a:r>
            <a:r>
              <a:rPr lang="en-US" sz="1200" b="0" i="0" kern="1200" dirty="0">
                <a:solidFill>
                  <a:schemeClr val="tx1"/>
                </a:solidFill>
                <a:effectLst/>
                <a:latin typeface="+mn-lt"/>
                <a:ea typeface="+mn-ea"/>
                <a:cs typeface="+mn-cs"/>
              </a:rPr>
              <a:t> Definition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polynomiellen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Algorithmus</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a:t>
            </a:fld>
            <a:endParaRPr lang="de-DE"/>
          </a:p>
        </p:txBody>
      </p:sp>
    </p:spTree>
    <p:extLst>
      <p:ext uri="{BB962C8B-B14F-4D97-AF65-F5344CB8AC3E}">
        <p14:creationId xmlns:p14="http://schemas.microsoft.com/office/powerpoint/2010/main" val="74650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wird die Tabelle ausgefüllt. Hierfür wird zunächst V berechnet, welches in diesem Beispiel 24 beträgt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11</a:t>
            </a:fld>
            <a:endParaRPr lang="de-DE"/>
          </a:p>
        </p:txBody>
      </p:sp>
    </p:spTree>
    <p:extLst>
      <p:ext uri="{BB962C8B-B14F-4D97-AF65-F5344CB8AC3E}">
        <p14:creationId xmlns:p14="http://schemas.microsoft.com/office/powerpoint/2010/main" val="425855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-Erste Zeile: Mit Objekt eins lässt sich nur der Wert 2 erreichen. Diesen Wert erreichen wir indem wir das Gewicht drei an der Stelle (1,2) eintragen, also das Gewicht drei von    Objekt 1 mitnehmen. Alle anderen Felder der ersten Zeile bekommen einen Strich, da sie mit Objekt 1 nicht erreicht werden können.</a:t>
            </a:r>
          </a:p>
          <a:p>
            <a:pPr marL="171450" indent="-171450">
              <a:buFontTx/>
              <a:buChar char="-"/>
            </a:pPr>
            <a:r>
              <a:rPr lang="de-DE" dirty="0"/>
              <a:t>In Zeile zwei stehen zwei Objekte zur Auswahl: Eins und Zwei. Möchte man den Wert drei von Objekt 2 erreichen, muss man das Gewicht 2 einpacken, für den Wert 2 von Objekt  1 muss das Gewicht 3 eingepackt werden.</a:t>
            </a:r>
          </a:p>
          <a:p>
            <a:pPr marL="171450" indent="-171450">
              <a:buFontTx/>
              <a:buChar char="-"/>
            </a:pPr>
            <a:r>
              <a:rPr lang="de-DE" dirty="0"/>
              <a:t>- Achtung: Man kann natürlich auch Objekt 1 und 2 einpacken! Dann ergibt sich ein Wert von 5, für welchen das Gewicht 5 eingepackt werden muss. Alle anderen Werte in Zeile zwei sind nicht möglich.</a:t>
            </a:r>
          </a:p>
          <a:p>
            <a:pPr marL="171450" indent="-171450">
              <a:buFontTx/>
              <a:buChar char="-"/>
            </a:pPr>
            <a:r>
              <a:rPr lang="de-DE" dirty="0"/>
              <a:t>Ab hier erkennt man, warum das Aufbauen der Tabelle sehr einfach ist.</a:t>
            </a:r>
          </a:p>
          <a:p>
            <a:pPr marL="171450" indent="-171450">
              <a:buFontTx/>
              <a:buChar char="-"/>
            </a:pPr>
            <a:r>
              <a:rPr lang="de-DE" dirty="0"/>
              <a:t>-Dritte Zeile: Um den Wert 2 zu erreichen, steht nach wie vor nur Objekt 1 zur Verfügung. Selbiges gilt für Wert 3 durch Objekt 2. Vier lässt sich nach wie vor nicht durch Kombination der Objekte 1 bis 3 erreichen.</a:t>
            </a:r>
          </a:p>
          <a:p>
            <a:pPr marL="628650" lvl="1" indent="-171450">
              <a:buFontTx/>
              <a:buChar char="-"/>
            </a:pPr>
            <a:r>
              <a:rPr lang="de-DE" dirty="0"/>
              <a:t>Der Wert 5 lässt sich nun durch die Kombination von Objekt 1 und 2 erreichen, das benötigte Gewicht sinkt hierbei auf 4.</a:t>
            </a:r>
          </a:p>
          <a:p>
            <a:pPr marL="171450" lvl="0" indent="-171450">
              <a:buFontTx/>
              <a:buChar char="-"/>
            </a:pPr>
            <a:r>
              <a:rPr lang="de-DE" dirty="0"/>
              <a:t>Die Tabelle wird nun entsprechend ausgefüllt, das Prinzip sollte jetzt klar sein, alle Fälle sind abgedeckt (vor allem Wert lässt   sich im Vergleich zu den vorigen Zeilen durch weniger Gewicht erreichen)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12</a:t>
            </a:fld>
            <a:endParaRPr lang="de-DE"/>
          </a:p>
        </p:txBody>
      </p:sp>
    </p:spTree>
    <p:extLst>
      <p:ext uri="{BB962C8B-B14F-4D97-AF65-F5344CB8AC3E}">
        <p14:creationId xmlns:p14="http://schemas.microsoft.com/office/powerpoint/2010/main" val="10147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a:p>
            <a:pPr marL="171450" indent="-171450">
              <a:buFontTx/>
              <a:buChar char="-"/>
            </a:pPr>
            <a:r>
              <a:rPr lang="de-DE" dirty="0"/>
              <a:t>Als erstes schaut man in die Zeile direkt darüber um zu wissen, ob der Wert in der vorigen Runde schon erreicht wurde. </a:t>
            </a:r>
          </a:p>
          <a:p>
            <a:pPr marL="171450" indent="-171450">
              <a:buFontTx/>
              <a:buChar char="-"/>
            </a:pPr>
            <a:r>
              <a:rPr lang="de-DE" dirty="0"/>
              <a:t>Als zweites schaut man, ob das Objekt i (das in dieser Runde neu hinzukommt), den gesuchten Wert hat</a:t>
            </a:r>
          </a:p>
          <a:p>
            <a:pPr marL="171450" indent="-171450">
              <a:buFontTx/>
              <a:buChar char="-"/>
            </a:pPr>
            <a:r>
              <a:rPr lang="de-DE" dirty="0"/>
              <a:t>Als drittes bildet man die Differenz zwischen dem gesuchten Wert und dem Wert des Objektes i (</a:t>
            </a:r>
            <a:r>
              <a:rPr lang="de-DE" dirty="0" err="1"/>
              <a:t>Vi</a:t>
            </a:r>
            <a:r>
              <a:rPr lang="de-DE" dirty="0"/>
              <a:t>). Da in der Tabelle zu jedem Wert das Minimalgewicht eingetragen ist, lässt sich so bestimmen, ob der gesuchte Wert über die Kombination von mehreren Objekten erreichbar ist.</a:t>
            </a:r>
          </a:p>
          <a:p>
            <a:pPr marL="171450" indent="-171450">
              <a:buFontTx/>
              <a:buChar char="-"/>
            </a:pP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13</a:t>
            </a:fld>
            <a:endParaRPr lang="de-DE"/>
          </a:p>
        </p:txBody>
      </p:sp>
    </p:spTree>
    <p:extLst>
      <p:ext uri="{BB962C8B-B14F-4D97-AF65-F5344CB8AC3E}">
        <p14:creationId xmlns:p14="http://schemas.microsoft.com/office/powerpoint/2010/main" val="77530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Programm muss jetzt drei Dinge tun:</a:t>
            </a:r>
          </a:p>
          <a:p>
            <a:endParaRPr lang="de-DE" dirty="0"/>
          </a:p>
          <a:p>
            <a:r>
              <a:rPr lang="de-DE" dirty="0"/>
              <a:t>	1. Nachschauen in der Zeile darüber</a:t>
            </a:r>
          </a:p>
          <a:p>
            <a:r>
              <a:rPr lang="de-DE" dirty="0"/>
              <a:t>	2. In Wertetabelle den Wert </a:t>
            </a:r>
            <a:r>
              <a:rPr lang="de-DE" dirty="0" err="1"/>
              <a:t>Vi</a:t>
            </a:r>
            <a:r>
              <a:rPr lang="de-DE" dirty="0"/>
              <a:t> ermitteln</a:t>
            </a:r>
          </a:p>
          <a:p>
            <a:r>
              <a:rPr lang="de-DE" dirty="0"/>
              <a:t>	3. An Stelle (</a:t>
            </a:r>
            <a:r>
              <a:rPr lang="de-DE" dirty="0" err="1"/>
              <a:t>gesuchterWert</a:t>
            </a:r>
            <a:r>
              <a:rPr lang="de-DE" dirty="0"/>
              <a:t> – </a:t>
            </a:r>
            <a:r>
              <a:rPr lang="de-DE" dirty="0" err="1"/>
              <a:t>Vi</a:t>
            </a:r>
            <a:r>
              <a:rPr lang="de-DE" dirty="0"/>
              <a:t>) nachschauen</a:t>
            </a:r>
          </a:p>
          <a:p>
            <a:pPr marL="171450" indent="-171450">
              <a:buFont typeface="Wingdings" panose="05000000000000000000" pitchFamily="2" charset="2"/>
              <a:buChar char="à"/>
            </a:pPr>
            <a:r>
              <a:rPr lang="de-DE" dirty="0">
                <a:sym typeface="Wingdings" panose="05000000000000000000" pitchFamily="2" charset="2"/>
              </a:rPr>
              <a:t>Es müssen drei Stellen überprüft werden, also drei sehr einfache Schritte durchgeführt werden</a:t>
            </a:r>
          </a:p>
          <a:p>
            <a:pPr marL="171450" indent="-171450">
              <a:buFont typeface="Wingdings" panose="05000000000000000000" pitchFamily="2" charset="2"/>
              <a:buChar char="à"/>
            </a:pPr>
            <a:endParaRPr lang="de-DE" dirty="0">
              <a:sym typeface="Wingdings" panose="05000000000000000000" pitchFamily="2" charset="2"/>
            </a:endParaRPr>
          </a:p>
          <a:p>
            <a:pPr marL="171450" indent="-171450">
              <a:buFontTx/>
              <a:buChar char="-"/>
            </a:pPr>
            <a:r>
              <a:rPr lang="de-DE" dirty="0">
                <a:sym typeface="Wingdings" panose="05000000000000000000" pitchFamily="2" charset="2"/>
              </a:rPr>
              <a:t>Nun stellt sich die Frage, wie aufwändig das Ausfüllen einer Zeile in O-Notation </a:t>
            </a:r>
            <a:r>
              <a:rPr lang="de-DE" dirty="0" err="1">
                <a:sym typeface="Wingdings" panose="05000000000000000000" pitchFamily="2" charset="2"/>
              </a:rPr>
              <a:t>istt</a:t>
            </a:r>
            <a:r>
              <a:rPr lang="de-DE" dirty="0">
                <a:sym typeface="Wingdings" panose="05000000000000000000" pitchFamily="2" charset="2"/>
              </a:rPr>
              <a:t>.</a:t>
            </a:r>
          </a:p>
          <a:p>
            <a:pPr marL="171450" indent="-171450">
              <a:buFontTx/>
              <a:buChar char="-"/>
            </a:pPr>
            <a:r>
              <a:rPr lang="de-DE" dirty="0">
                <a:sym typeface="Wingdings" panose="05000000000000000000" pitchFamily="2" charset="2"/>
              </a:rPr>
              <a:t>Von der Länge der Eingabe hängt dieser Schritt nicht ab. Ich muss zwar mehr Zeilen berechnen, je größer n wird, aber der Aufwand für eine einzige Zeile bleibt gleich.</a:t>
            </a:r>
          </a:p>
          <a:p>
            <a:pPr marL="171450" indent="-171450">
              <a:buFontTx/>
              <a:buChar char="-"/>
            </a:pPr>
            <a:r>
              <a:rPr lang="de-DE" dirty="0">
                <a:sym typeface="Wingdings" panose="05000000000000000000" pitchFamily="2" charset="2"/>
              </a:rPr>
              <a:t>Da der Aufwand für eine Zeile immer gleich ist gilt ein Aufwand von O(1)!</a:t>
            </a:r>
          </a:p>
        </p:txBody>
      </p:sp>
      <p:sp>
        <p:nvSpPr>
          <p:cNvPr id="4" name="Foliennummernplatzhalter 3"/>
          <p:cNvSpPr>
            <a:spLocks noGrp="1"/>
          </p:cNvSpPr>
          <p:nvPr>
            <p:ph type="sldNum" sz="quarter" idx="5"/>
          </p:nvPr>
        </p:nvSpPr>
        <p:spPr/>
        <p:txBody>
          <a:bodyPr/>
          <a:lstStyle/>
          <a:p>
            <a:fld id="{D15B9CCF-FFA2-46F4-AE87-49E1E1368883}" type="slidenum">
              <a:rPr lang="de-DE" smtClean="0"/>
              <a:t>14</a:t>
            </a:fld>
            <a:endParaRPr lang="de-DE"/>
          </a:p>
        </p:txBody>
      </p:sp>
    </p:spTree>
    <p:extLst>
      <p:ext uri="{BB962C8B-B14F-4D97-AF65-F5344CB8AC3E}">
        <p14:creationId xmlns:p14="http://schemas.microsoft.com/office/powerpoint/2010/main" val="240258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Tabelle ist ja schön und gut, aber das Knappsackproblem ist ja nicht fülle diese Tabelle aus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sondern wie kann ich mit einem bestimmten Gewicht einen maximalen Wert erreichen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Man kann einfach von rechts nach links bis zum gewünschten Wert durchgehen und schauen, welche Gewichte man dafür braucht.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wenn man clever ist, schaut man nur die letzte Zeile durch, denn man möchte ja alle verfügbaren Objekte in der Auswahl haben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Man erhält zu jedem möglichen Wert das Minimalgewicht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In unserem Beispiel wäre zur Gewichtsgrenzte 10 der maximale Wert 14</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groß wird die Tabelle? Anzahl Objekte mal alle Werte von 1 bis SUM(</a:t>
            </a:r>
            <a:r>
              <a:rPr lang="de-DE" dirty="0" err="1">
                <a:sym typeface="Wingdings" panose="05000000000000000000" pitchFamily="2" charset="2"/>
              </a:rPr>
              <a:t>Vi</a:t>
            </a:r>
            <a:r>
              <a:rPr lang="de-DE" dirty="0">
                <a:sym typeface="Wingdings" panose="05000000000000000000" pitchFamily="2" charset="2"/>
              </a:rPr>
              <a:t>) für i = 1 bis 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lange braucht man um die Tabelle auszufüllen?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Wir haben ja überlegt, dass eine Zeile den Aufwand O(1) benötigt, also </a:t>
            </a:r>
            <a:r>
              <a:rPr lang="de-DE" dirty="0" err="1">
                <a:sym typeface="Wingdings" panose="05000000000000000000" pitchFamily="2" charset="2"/>
              </a:rPr>
              <a:t>kosntant</a:t>
            </a:r>
            <a:r>
              <a:rPr lang="de-DE" dirty="0">
                <a:sym typeface="Wingdings" panose="05000000000000000000" pitchFamily="2" charset="2"/>
              </a:rPr>
              <a:t> ist. Nun haben wir n Zeilen und V Spalten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daraus ergibt sich eine Laufzeit für das Befüllen der Tabelle von O(n*V) (Wegner 3.5.1, Seite 62)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Toll, die Laufzeit ist anscheinend durch ein Polynom gegrenzt und der Algorithmus hat nicht einmal quadratische Laufzeit, sondern ist linear.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Gilt jetzt P=NP? Natürlich nicht : )</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15</a:t>
            </a:fld>
            <a:endParaRPr lang="de-DE"/>
          </a:p>
        </p:txBody>
      </p:sp>
    </p:spTree>
    <p:extLst>
      <p:ext uri="{BB962C8B-B14F-4D97-AF65-F5344CB8AC3E}">
        <p14:creationId xmlns:p14="http://schemas.microsoft.com/office/powerpoint/2010/main" val="321108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wird anhand eines einfachen Beispiels erklärt, warum das kein polynomialer Algorithmus ist.</a:t>
            </a:r>
          </a:p>
          <a:p>
            <a:endParaRPr lang="de-DE" dirty="0"/>
          </a:p>
          <a:p>
            <a:pPr marL="171450" indent="-171450">
              <a:buFontTx/>
              <a:buChar char="-"/>
            </a:pPr>
            <a:r>
              <a:rPr lang="de-DE" dirty="0"/>
              <a:t>Der Haken muss im V sein, denn das n (Anzahl der Objekte) bietet ja nicht viel ‚Spielraum‘</a:t>
            </a:r>
          </a:p>
          <a:p>
            <a:pPr marL="171450" indent="-171450">
              <a:buFontTx/>
              <a:buChar char="-"/>
            </a:pPr>
            <a:r>
              <a:rPr lang="de-DE" dirty="0"/>
              <a:t> </a:t>
            </a:r>
            <a:r>
              <a:rPr lang="de-DE" dirty="0">
                <a:sym typeface="Wingdings" panose="05000000000000000000" pitchFamily="2" charset="2"/>
              </a:rPr>
              <a:t> Problem: V ist keine feste Zahl, sondern ist für jedes Problem anders, jedes Problem hat eine andere Gewichtung. (Summe aller Werte ist anders)</a:t>
            </a:r>
          </a:p>
          <a:p>
            <a:pPr marL="171450" indent="-171450">
              <a:buFontTx/>
              <a:buChar char="-"/>
            </a:pPr>
            <a:r>
              <a:rPr lang="de-DE" dirty="0">
                <a:sym typeface="Wingdings" panose="05000000000000000000" pitchFamily="2" charset="2"/>
              </a:rPr>
              <a:t>V könnte 2^n sein, die Auswirkung lässt sich an einem kleinen Beispiel zeigen</a:t>
            </a:r>
          </a:p>
          <a:p>
            <a:pPr marL="628650" lvl="1" indent="-171450">
              <a:buFontTx/>
              <a:buChar char="-"/>
            </a:pPr>
            <a:r>
              <a:rPr lang="de-DE" dirty="0">
                <a:sym typeface="Wingdings" panose="05000000000000000000" pitchFamily="2" charset="2"/>
              </a:rPr>
              <a:t> V1 = 1, V2= 2, V3=4, V4=8, V5=16</a:t>
            </a:r>
          </a:p>
          <a:p>
            <a:pPr marL="628650" lvl="1" indent="-171450">
              <a:buFontTx/>
              <a:buChar char="-"/>
            </a:pPr>
            <a:r>
              <a:rPr lang="de-DE" dirty="0">
                <a:sym typeface="Wingdings" panose="05000000000000000000" pitchFamily="2" charset="2"/>
              </a:rPr>
              <a:t>Dadurch wird die Tabelle in jedem Schritt wesentlich größer  exponentielles Wachstum</a:t>
            </a:r>
          </a:p>
          <a:p>
            <a:pPr marL="628650" lvl="1" indent="-171450">
              <a:buFontTx/>
              <a:buChar char="-"/>
            </a:pPr>
            <a:r>
              <a:rPr lang="de-DE" dirty="0">
                <a:sym typeface="Wingdings" panose="05000000000000000000" pitchFamily="2" charset="2"/>
              </a:rPr>
              <a:t>Wenn man die Probleme ‚schwer‘ genug macht, ist es völlig egal dass da noch ein n vorne steht, das V wird exponentiell wachsen</a:t>
            </a:r>
          </a:p>
        </p:txBody>
      </p:sp>
      <p:sp>
        <p:nvSpPr>
          <p:cNvPr id="4" name="Foliennummernplatzhalter 3"/>
          <p:cNvSpPr>
            <a:spLocks noGrp="1"/>
          </p:cNvSpPr>
          <p:nvPr>
            <p:ph type="sldNum" sz="quarter" idx="5"/>
          </p:nvPr>
        </p:nvSpPr>
        <p:spPr/>
        <p:txBody>
          <a:bodyPr/>
          <a:lstStyle/>
          <a:p>
            <a:fld id="{D15B9CCF-FFA2-46F4-AE87-49E1E1368883}" type="slidenum">
              <a:rPr lang="de-DE" smtClean="0"/>
              <a:t>16</a:t>
            </a:fld>
            <a:endParaRPr lang="de-DE"/>
          </a:p>
        </p:txBody>
      </p:sp>
    </p:spTree>
    <p:extLst>
      <p:ext uri="{BB962C8B-B14F-4D97-AF65-F5344CB8AC3E}">
        <p14:creationId xmlns:p14="http://schemas.microsoft.com/office/powerpoint/2010/main" val="168615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stark NP vollständig des TSP zu zeigen möchte </a:t>
            </a:r>
            <a:r>
              <a:rPr lang="de-DE"/>
              <a:t>ich erst einmal </a:t>
            </a:r>
            <a:r>
              <a:rPr lang="de-DE" dirty="0"/>
              <a:t>zeigen dass TSP überhaupt NP vollständig ist</a:t>
            </a:r>
          </a:p>
          <a:p>
            <a:pPr marL="171450" indent="-171450">
              <a:buFontTx/>
              <a:buChar char="-"/>
            </a:pPr>
            <a:endParaRPr lang="de-DE" dirty="0"/>
          </a:p>
          <a:p>
            <a:pPr marL="171450" indent="-171450">
              <a:buFontTx/>
              <a:buChar char="-"/>
            </a:pPr>
            <a:r>
              <a:rPr lang="de-DE" dirty="0"/>
              <a:t>Matrix gibt Distanz zwischen Städten als Zahl d an: M i, j = Distanz zwischen i und j.</a:t>
            </a:r>
          </a:p>
          <a:p>
            <a:pPr marL="171450" indent="-171450">
              <a:buFontTx/>
              <a:buChar char="-"/>
            </a:pPr>
            <a:r>
              <a:rPr lang="de-DE" dirty="0"/>
              <a:t>Die maximale Distanz einer Tour wird durch die Zahl d repräsentiert.</a:t>
            </a:r>
          </a:p>
          <a:p>
            <a:pPr marL="171450" indent="-171450">
              <a:buFontTx/>
              <a:buChar char="-"/>
            </a:pPr>
            <a:endParaRPr lang="de-DE" dirty="0"/>
          </a:p>
          <a:p>
            <a:pPr marL="171450" indent="-171450">
              <a:buFontTx/>
              <a:buChar char="-"/>
            </a:pPr>
            <a:r>
              <a:rPr lang="de-DE" dirty="0"/>
              <a:t>Gibt es eine Tour, die alle Städte abdeckt (1.) und erfüllt diese Tour die Bedingung: Die Summe aller </a:t>
            </a:r>
            <a:r>
              <a:rPr lang="de-DE" dirty="0" err="1"/>
              <a:t>Verbingungen</a:t>
            </a:r>
            <a:r>
              <a:rPr lang="de-DE" dirty="0"/>
              <a:t> plus die Distanz der letzten zur ersten Stadt ist kleiner als die gegebene maximale Länge d?</a:t>
            </a:r>
          </a:p>
        </p:txBody>
      </p:sp>
      <p:sp>
        <p:nvSpPr>
          <p:cNvPr id="4" name="Foliennummernplatzhalter 3"/>
          <p:cNvSpPr>
            <a:spLocks noGrp="1"/>
          </p:cNvSpPr>
          <p:nvPr>
            <p:ph type="sldNum" sz="quarter" idx="5"/>
          </p:nvPr>
        </p:nvSpPr>
        <p:spPr/>
        <p:txBody>
          <a:bodyPr/>
          <a:lstStyle/>
          <a:p>
            <a:fld id="{D15B9CCF-FFA2-46F4-AE87-49E1E1368883}" type="slidenum">
              <a:rPr lang="de-DE" smtClean="0"/>
              <a:t>20</a:t>
            </a:fld>
            <a:endParaRPr lang="de-DE"/>
          </a:p>
        </p:txBody>
      </p:sp>
    </p:spTree>
    <p:extLst>
      <p:ext uri="{BB962C8B-B14F-4D97-AF65-F5344CB8AC3E}">
        <p14:creationId xmlns:p14="http://schemas.microsoft.com/office/powerpoint/2010/main" val="277938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Zeitkomplexität dieses Algorithmus? Innen O(n) und n </a:t>
            </a:r>
            <a:r>
              <a:rPr lang="de-DE" dirty="0" err="1"/>
              <a:t>mod</a:t>
            </a:r>
            <a:r>
              <a:rPr lang="de-DE" dirty="0"/>
              <a:t> i, grober </a:t>
            </a:r>
            <a:r>
              <a:rPr lang="de-DE" dirty="0" err="1"/>
              <a:t>worst</a:t>
            </a:r>
            <a:r>
              <a:rPr lang="de-DE" dirty="0"/>
              <a:t> </a:t>
            </a:r>
            <a:r>
              <a:rPr lang="de-DE" dirty="0" err="1"/>
              <a:t>case</a:t>
            </a:r>
            <a:r>
              <a:rPr lang="de-DE" dirty="0"/>
              <a:t>: O(n^4)</a:t>
            </a:r>
          </a:p>
          <a:p>
            <a:r>
              <a:rPr lang="de-DE" dirty="0"/>
              <a:t>Zahl n benötigt O(n-log(n)), damit hätte dieser Algorithmus ein Laufzeit von O(2^4x) -&gt; definitiv nicht polynomiell</a:t>
            </a:r>
          </a:p>
          <a:p>
            <a:r>
              <a:rPr lang="de-DE" dirty="0"/>
              <a:t>Hier liegt der Unterschied: Der Algorithmus sieht polynomiell aus, ist aber unter Betrachtung der formalen Definition nicht polynomiell</a:t>
            </a:r>
          </a:p>
        </p:txBody>
      </p:sp>
      <p:sp>
        <p:nvSpPr>
          <p:cNvPr id="4" name="Foliennummernplatzhalter 3"/>
          <p:cNvSpPr>
            <a:spLocks noGrp="1"/>
          </p:cNvSpPr>
          <p:nvPr>
            <p:ph type="sldNum" sz="quarter" idx="5"/>
          </p:nvPr>
        </p:nvSpPr>
        <p:spPr/>
        <p:txBody>
          <a:bodyPr/>
          <a:lstStyle/>
          <a:p>
            <a:fld id="{D15B9CCF-FFA2-46F4-AE87-49E1E1368883}" type="slidenum">
              <a:rPr lang="de-DE" smtClean="0"/>
              <a:t>3</a:t>
            </a:fld>
            <a:endParaRPr lang="de-DE"/>
          </a:p>
        </p:txBody>
      </p:sp>
    </p:spTree>
    <p:extLst>
      <p:ext uri="{BB962C8B-B14F-4D97-AF65-F5344CB8AC3E}">
        <p14:creationId xmlns:p14="http://schemas.microsoft.com/office/powerpoint/2010/main" val="314947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wir den Algorithmus arbeiten, mit der ersten Eingabe und nehmen ein </a:t>
            </a:r>
            <a:r>
              <a:rPr lang="de-DE" dirty="0" err="1"/>
              <a:t>worst</a:t>
            </a:r>
            <a:r>
              <a:rPr lang="de-DE" dirty="0"/>
              <a:t> </a:t>
            </a:r>
            <a:r>
              <a:rPr lang="de-DE" dirty="0" err="1"/>
              <a:t>case</a:t>
            </a:r>
            <a:r>
              <a:rPr lang="de-DE" dirty="0"/>
              <a:t> von einer Laufzeit L an.</a:t>
            </a:r>
          </a:p>
          <a:p>
            <a:r>
              <a:rPr lang="de-DE" dirty="0"/>
              <a:t>Fügen wir nun ein Bit dazu: Nun benötigt der Algorithmus doppelt solange (2L), obwohl nur ein einziges Bit hinzugefügt wurde. </a:t>
            </a:r>
            <a:r>
              <a:rPr lang="de-DE" dirty="0">
                <a:sym typeface="Wingdings" panose="05000000000000000000" pitchFamily="2" charset="2"/>
              </a:rPr>
              <a:t> Laufzeit steigt exponentiell</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4</a:t>
            </a:fld>
            <a:endParaRPr lang="de-DE"/>
          </a:p>
        </p:txBody>
      </p:sp>
    </p:spTree>
    <p:extLst>
      <p:ext uri="{BB962C8B-B14F-4D97-AF65-F5344CB8AC3E}">
        <p14:creationId xmlns:p14="http://schemas.microsoft.com/office/powerpoint/2010/main" val="21657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Konkretes Beispiel am Algorithmus der Primzahlentests: beliebige Zahl (am besten etwas größer damit der Unterschied binär-&gt; Basis 10 klar wird)</a:t>
            </a:r>
          </a:p>
          <a:p>
            <a:r>
              <a:rPr lang="de-DE" dirty="0"/>
              <a:t>Die Laufzeit ist wie schon gesagt O(N) Schleifendurchläufe plus die Arbeit, die die Division und Der Vergleich kostet</a:t>
            </a:r>
          </a:p>
        </p:txBody>
      </p:sp>
      <p:sp>
        <p:nvSpPr>
          <p:cNvPr id="4" name="Foliennummernplatzhalter 3"/>
          <p:cNvSpPr>
            <a:spLocks noGrp="1"/>
          </p:cNvSpPr>
          <p:nvPr>
            <p:ph type="sldNum" sz="quarter" idx="5"/>
          </p:nvPr>
        </p:nvSpPr>
        <p:spPr/>
        <p:txBody>
          <a:bodyPr/>
          <a:lstStyle/>
          <a:p>
            <a:fld id="{D15B9CCF-FFA2-46F4-AE87-49E1E1368883}" type="slidenum">
              <a:rPr lang="de-DE" smtClean="0"/>
              <a:t>5</a:t>
            </a:fld>
            <a:endParaRPr lang="de-DE"/>
          </a:p>
        </p:txBody>
      </p:sp>
    </p:spTree>
    <p:extLst>
      <p:ext uri="{BB962C8B-B14F-4D97-AF65-F5344CB8AC3E}">
        <p14:creationId xmlns:p14="http://schemas.microsoft.com/office/powerpoint/2010/main" val="294334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-Knappsackproblem, auch Rucksackproblem genannt ist ein Optimierungsproblem der Kombinatorik.</a:t>
            </a:r>
          </a:p>
          <a:p>
            <a:endParaRPr lang="de-DE" dirty="0"/>
          </a:p>
          <a:p>
            <a:r>
              <a:rPr lang="de-DE" dirty="0"/>
              <a:t>- Kann auch Container, LKW etc. sein, Problemstellung bleibt ja immer gleich</a:t>
            </a:r>
          </a:p>
          <a:p>
            <a:endParaRPr lang="de-DE" dirty="0"/>
          </a:p>
          <a:p>
            <a:r>
              <a:rPr lang="de-DE" dirty="0"/>
              <a:t>-Aus einer Menge von Objekten, die einen Wert und ein Gewicht haben (hier </a:t>
            </a:r>
            <a:r>
              <a:rPr lang="de-DE" dirty="0" err="1"/>
              <a:t>Wi</a:t>
            </a:r>
            <a:r>
              <a:rPr lang="de-DE" dirty="0"/>
              <a:t> und </a:t>
            </a:r>
            <a:r>
              <a:rPr lang="de-DE" dirty="0" err="1"/>
              <a:t>Vi</a:t>
            </a:r>
            <a:r>
              <a:rPr lang="de-DE" dirty="0"/>
              <a:t> für </a:t>
            </a:r>
            <a:r>
              <a:rPr lang="de-DE" dirty="0" err="1"/>
              <a:t>Weight</a:t>
            </a:r>
            <a:r>
              <a:rPr lang="de-DE" dirty="0"/>
              <a:t>/Value) soll eine Teilmenge gewählt werden,</a:t>
            </a:r>
          </a:p>
          <a:p>
            <a:r>
              <a:rPr lang="de-DE" dirty="0"/>
              <a:t> sodass die Summe der Gewichte eine gegebene Grenze nicht überschreitet bzw. ein Volumen nicht überschritten wird (bei LKW, Containern etc.)</a:t>
            </a:r>
          </a:p>
          <a:p>
            <a:endParaRPr lang="de-DE" dirty="0"/>
          </a:p>
          <a:p>
            <a:r>
              <a:rPr lang="de-DE" dirty="0"/>
              <a:t>-Grenze muss nicht unbedingt ausgefüllt werden</a:t>
            </a:r>
          </a:p>
        </p:txBody>
      </p:sp>
      <p:sp>
        <p:nvSpPr>
          <p:cNvPr id="4" name="Foliennummernplatzhalter 3"/>
          <p:cNvSpPr>
            <a:spLocks noGrp="1"/>
          </p:cNvSpPr>
          <p:nvPr>
            <p:ph type="sldNum" sz="quarter" idx="5"/>
          </p:nvPr>
        </p:nvSpPr>
        <p:spPr/>
        <p:txBody>
          <a:bodyPr/>
          <a:lstStyle/>
          <a:p>
            <a:fld id="{D15B9CCF-FFA2-46F4-AE87-49E1E1368883}" type="slidenum">
              <a:rPr lang="de-DE" smtClean="0"/>
              <a:t>6</a:t>
            </a:fld>
            <a:endParaRPr lang="de-DE"/>
          </a:p>
        </p:txBody>
      </p:sp>
    </p:spTree>
    <p:extLst>
      <p:ext uri="{BB962C8B-B14F-4D97-AF65-F5344CB8AC3E}">
        <p14:creationId xmlns:p14="http://schemas.microsoft.com/office/powerpoint/2010/main" val="26851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kleines Beispiel am maximalen Gewicht von 5</a:t>
            </a:r>
          </a:p>
          <a:p>
            <a:r>
              <a:rPr lang="de-DE" dirty="0"/>
              <a:t>-Mögliche Lösungen:</a:t>
            </a:r>
          </a:p>
          <a:p>
            <a:r>
              <a:rPr lang="de-DE" dirty="0"/>
              <a:t>	- Objekt 4 -&gt; Wert 4</a:t>
            </a:r>
          </a:p>
          <a:p>
            <a:r>
              <a:rPr lang="de-DE" dirty="0"/>
              <a:t>	- 1 und 2 -&gt; Wert 5 (mehr als 4)</a:t>
            </a:r>
          </a:p>
          <a:p>
            <a:r>
              <a:rPr lang="de-DE" dirty="0"/>
              <a:t>	- 3 und 7 -&gt; Wert 7</a:t>
            </a:r>
          </a:p>
          <a:p>
            <a:endParaRPr lang="de-DE" dirty="0"/>
          </a:p>
          <a:p>
            <a:r>
              <a:rPr lang="de-DE" dirty="0"/>
              <a:t>- Wie bereits erwähnt muss die Gewichtsgrenze nicht ausgeschöpft werden, d.h. gäbe es ein Element mit Wert 50 und Gewicht 4 müsste man nicht unbedingt noch Gewicht 1 mitnehmen (sollte man natürlich trotzdem tun)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7</a:t>
            </a:fld>
            <a:endParaRPr lang="de-DE"/>
          </a:p>
        </p:txBody>
      </p:sp>
    </p:spTree>
    <p:extLst>
      <p:ext uri="{BB962C8B-B14F-4D97-AF65-F5344CB8AC3E}">
        <p14:creationId xmlns:p14="http://schemas.microsoft.com/office/powerpoint/2010/main" val="15078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Mechanismus sollte jetzt klar sein : )</a:t>
            </a:r>
          </a:p>
          <a:p>
            <a:pPr marL="628650" lvl="1" indent="-171450">
              <a:buFontTx/>
              <a:buChar char="-"/>
            </a:pPr>
            <a:r>
              <a:rPr lang="de-DE" dirty="0"/>
              <a:t>Problem: Wie bei allen NP-vollständigen Problemen, bleibt als naive Vorgehensweise nur alle Möglichkeiten ausprobieren (Brute-Force), indem man alle Möglichen Teilmengen probiert und auswertet, wo der meiste Wert erzielt wird</a:t>
            </a:r>
          </a:p>
          <a:p>
            <a:pPr marL="628650" lvl="1" indent="-171450">
              <a:buFontTx/>
              <a:buChar char="-"/>
            </a:pPr>
            <a:r>
              <a:rPr lang="de-DE" dirty="0"/>
              <a:t>Laufzeit bei naivem Vorgehen beträgt somit mindestens 2^n -&gt; nicht polynomial/exponentielle Laufzeit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8</a:t>
            </a:fld>
            <a:endParaRPr lang="de-DE"/>
          </a:p>
        </p:txBody>
      </p:sp>
    </p:spTree>
    <p:extLst>
      <p:ext uri="{BB962C8B-B14F-4D97-AF65-F5344CB8AC3E}">
        <p14:creationId xmlns:p14="http://schemas.microsoft.com/office/powerpoint/2010/main" val="24393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-Algorithmus ist natürlich nicht polynomial, sonst wäre ja P=NP :D</a:t>
            </a:r>
          </a:p>
          <a:p>
            <a:endParaRPr lang="de-DE" dirty="0"/>
          </a:p>
          <a:p>
            <a:r>
              <a:rPr lang="de-DE" dirty="0"/>
              <a:t>(Algorithmus wird jetzt auf Basis der Tabelle aus Folie 7 durchgearbeitet)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9</a:t>
            </a:fld>
            <a:endParaRPr lang="de-DE"/>
          </a:p>
        </p:txBody>
      </p:sp>
    </p:spTree>
    <p:extLst>
      <p:ext uri="{BB962C8B-B14F-4D97-AF65-F5344CB8AC3E}">
        <p14:creationId xmlns:p14="http://schemas.microsoft.com/office/powerpoint/2010/main" val="27474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-Links stehen alle Objekte, also Objekt 1 bis N.</a:t>
            </a:r>
          </a:p>
          <a:p>
            <a:endParaRPr lang="de-DE" dirty="0"/>
          </a:p>
          <a:p>
            <a:r>
              <a:rPr lang="de-DE" dirty="0"/>
              <a:t>-Oben stehen die Werte von 1 bis V, wobei V die Summe der erreichbaren Werte beschreibt ( V = SUM(</a:t>
            </a:r>
            <a:r>
              <a:rPr lang="de-DE" dirty="0" err="1"/>
              <a:t>Vi</a:t>
            </a:r>
            <a:r>
              <a:rPr lang="de-DE" dirty="0"/>
              <a:t>) für i = 1 bis n )</a:t>
            </a:r>
          </a:p>
          <a:p>
            <a:endParaRPr lang="de-DE" dirty="0"/>
          </a:p>
          <a:p>
            <a:pPr marL="171450" indent="-171450">
              <a:buFontTx/>
              <a:buChar char="-"/>
            </a:pPr>
            <a:r>
              <a:rPr lang="de-DE" dirty="0"/>
              <a:t>Wie ist die Tabelle zu lesen? </a:t>
            </a:r>
          </a:p>
          <a:p>
            <a:pPr marL="628650" lvl="1" indent="-171450">
              <a:buFontTx/>
              <a:buChar char="-"/>
            </a:pPr>
            <a:r>
              <a:rPr lang="de-DE" dirty="0">
                <a:sym typeface="Wingdings" panose="05000000000000000000" pitchFamily="2" charset="2"/>
              </a:rPr>
              <a:t> i-</a:t>
            </a:r>
            <a:r>
              <a:rPr lang="de-DE" dirty="0" err="1">
                <a:sym typeface="Wingdings" panose="05000000000000000000" pitchFamily="2" charset="2"/>
              </a:rPr>
              <a:t>te</a:t>
            </a:r>
            <a:r>
              <a:rPr lang="de-DE" dirty="0">
                <a:sym typeface="Wingdings" panose="05000000000000000000" pitchFamily="2" charset="2"/>
              </a:rPr>
              <a:t> Zeile = Objekt von 1 bis i</a:t>
            </a:r>
          </a:p>
          <a:p>
            <a:pPr marL="628650" lvl="1" indent="-171450">
              <a:buFontTx/>
              <a:buChar char="-"/>
            </a:pPr>
            <a:r>
              <a:rPr lang="de-DE" dirty="0">
                <a:sym typeface="Wingdings" panose="05000000000000000000" pitchFamily="2" charset="2"/>
              </a:rPr>
              <a:t> Eine solches Tupel gibt das Mindestgewicht an das nötig ist, um exakt den Wert j zu erreichen wenn nur die Objekte 1 bis i zur Verfügung stehen, falls dies möglich ist. Die Tabelle geht ja bis zum Maximalwert V und den wird man </a:t>
            </a:r>
            <a:r>
              <a:rPr lang="de-DE" dirty="0" err="1">
                <a:sym typeface="Wingdings" panose="05000000000000000000" pitchFamily="2" charset="2"/>
              </a:rPr>
              <a:t>idR</a:t>
            </a:r>
            <a:r>
              <a:rPr lang="de-DE" dirty="0">
                <a:sym typeface="Wingdings" panose="05000000000000000000" pitchFamily="2" charset="2"/>
              </a:rPr>
              <a:t> nicht mit ein oder zwei Objekten erreichen.</a:t>
            </a:r>
          </a:p>
          <a:p>
            <a:pPr marL="1085850" lvl="2" indent="-171450">
              <a:buFontTx/>
              <a:buChar char="-"/>
            </a:pPr>
            <a:r>
              <a:rPr lang="de-DE" dirty="0">
                <a:sym typeface="Wingdings" panose="05000000000000000000" pitchFamily="2" charset="2"/>
              </a:rPr>
              <a:t> Diese Einschränkung erleichtert das Aufbauen der Tabelle, vor allem wenn dies automatisiert geschieht</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10</a:t>
            </a:fld>
            <a:endParaRPr lang="de-DE"/>
          </a:p>
        </p:txBody>
      </p:sp>
    </p:spTree>
    <p:extLst>
      <p:ext uri="{BB962C8B-B14F-4D97-AF65-F5344CB8AC3E}">
        <p14:creationId xmlns:p14="http://schemas.microsoft.com/office/powerpoint/2010/main" val="20175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101AA-466A-4E15-8F89-39B08111CFF4}"/>
              </a:ext>
            </a:extLst>
          </p:cNvPr>
          <p:cNvSpPr>
            <a:spLocks noGrp="1"/>
          </p:cNvSpPr>
          <p:nvPr>
            <p:ph type="ctrTitle"/>
          </p:nvPr>
        </p:nvSpPr>
        <p:spPr/>
        <p:txBody>
          <a:bodyPr/>
          <a:lstStyle/>
          <a:p>
            <a:r>
              <a:rPr lang="de-DE" dirty="0" err="1"/>
              <a:t>Pseudopolynomielle</a:t>
            </a:r>
            <a:r>
              <a:rPr lang="de-DE" dirty="0"/>
              <a:t> Algorithmen</a:t>
            </a:r>
          </a:p>
        </p:txBody>
      </p:sp>
      <p:sp>
        <p:nvSpPr>
          <p:cNvPr id="3" name="Untertitel 2">
            <a:extLst>
              <a:ext uri="{FF2B5EF4-FFF2-40B4-BE49-F238E27FC236}">
                <a16:creationId xmlns:a16="http://schemas.microsoft.com/office/drawing/2014/main" id="{82DFA362-FC98-4D18-B3FF-DED8AFB11C7D}"/>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7018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92E97-C56B-490E-8D81-6E21437E12B6}"/>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1C288C61-19A8-43BC-8425-03EF4B2F93FD}"/>
              </a:ext>
            </a:extLst>
          </p:cNvPr>
          <p:cNvGraphicFramePr>
            <a:graphicFrameLocks noGrp="1"/>
          </p:cNvGraphicFramePr>
          <p:nvPr>
            <p:ph idx="1"/>
            <p:extLst>
              <p:ext uri="{D42A27DB-BD31-4B8C-83A1-F6EECF244321}">
                <p14:modId xmlns:p14="http://schemas.microsoft.com/office/powerpoint/2010/main" val="2420330665"/>
              </p:ext>
            </p:extLst>
          </p:nvPr>
        </p:nvGraphicFramePr>
        <p:xfrm>
          <a:off x="1141413" y="2249488"/>
          <a:ext cx="9906000" cy="32359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936800028"/>
                    </a:ext>
                  </a:extLst>
                </a:gridCol>
                <a:gridCol w="990600">
                  <a:extLst>
                    <a:ext uri="{9D8B030D-6E8A-4147-A177-3AD203B41FA5}">
                      <a16:colId xmlns:a16="http://schemas.microsoft.com/office/drawing/2014/main" val="3225175888"/>
                    </a:ext>
                  </a:extLst>
                </a:gridCol>
                <a:gridCol w="990600">
                  <a:extLst>
                    <a:ext uri="{9D8B030D-6E8A-4147-A177-3AD203B41FA5}">
                      <a16:colId xmlns:a16="http://schemas.microsoft.com/office/drawing/2014/main" val="2896008952"/>
                    </a:ext>
                  </a:extLst>
                </a:gridCol>
                <a:gridCol w="990600">
                  <a:extLst>
                    <a:ext uri="{9D8B030D-6E8A-4147-A177-3AD203B41FA5}">
                      <a16:colId xmlns:a16="http://schemas.microsoft.com/office/drawing/2014/main" val="2286771900"/>
                    </a:ext>
                  </a:extLst>
                </a:gridCol>
                <a:gridCol w="990600">
                  <a:extLst>
                    <a:ext uri="{9D8B030D-6E8A-4147-A177-3AD203B41FA5}">
                      <a16:colId xmlns:a16="http://schemas.microsoft.com/office/drawing/2014/main" val="1383450218"/>
                    </a:ext>
                  </a:extLst>
                </a:gridCol>
                <a:gridCol w="990600">
                  <a:extLst>
                    <a:ext uri="{9D8B030D-6E8A-4147-A177-3AD203B41FA5}">
                      <a16:colId xmlns:a16="http://schemas.microsoft.com/office/drawing/2014/main" val="2407413786"/>
                    </a:ext>
                  </a:extLst>
                </a:gridCol>
                <a:gridCol w="990600">
                  <a:extLst>
                    <a:ext uri="{9D8B030D-6E8A-4147-A177-3AD203B41FA5}">
                      <a16:colId xmlns:a16="http://schemas.microsoft.com/office/drawing/2014/main" val="1218682210"/>
                    </a:ext>
                  </a:extLst>
                </a:gridCol>
                <a:gridCol w="990600">
                  <a:extLst>
                    <a:ext uri="{9D8B030D-6E8A-4147-A177-3AD203B41FA5}">
                      <a16:colId xmlns:a16="http://schemas.microsoft.com/office/drawing/2014/main" val="629281325"/>
                    </a:ext>
                  </a:extLst>
                </a:gridCol>
                <a:gridCol w="990600">
                  <a:extLst>
                    <a:ext uri="{9D8B030D-6E8A-4147-A177-3AD203B41FA5}">
                      <a16:colId xmlns:a16="http://schemas.microsoft.com/office/drawing/2014/main" val="518004451"/>
                    </a:ext>
                  </a:extLst>
                </a:gridCol>
                <a:gridCol w="990600">
                  <a:extLst>
                    <a:ext uri="{9D8B030D-6E8A-4147-A177-3AD203B41FA5}">
                      <a16:colId xmlns:a16="http://schemas.microsoft.com/office/drawing/2014/main" val="1167589294"/>
                    </a:ext>
                  </a:extLst>
                </a:gridCol>
              </a:tblGrid>
              <a:tr h="370840">
                <a:tc>
                  <a:txBody>
                    <a:bodyPr/>
                    <a:lstStyle/>
                    <a:p>
                      <a:r>
                        <a:rPr lang="de-DE" dirty="0"/>
                        <a:t>Wert</a:t>
                      </a:r>
                    </a:p>
                    <a:p>
                      <a:r>
                        <a:rPr lang="de-DE" dirty="0"/>
                        <a:t>Objekt</a:t>
                      </a:r>
                    </a:p>
                  </a:txBody>
                  <a:tcPr/>
                </a:tc>
                <a:tc>
                  <a:txBody>
                    <a:bodyPr/>
                    <a:lstStyle/>
                    <a:p>
                      <a:r>
                        <a:rPr lang="de-DE" dirty="0"/>
                        <a:t>1</a:t>
                      </a:r>
                    </a:p>
                  </a:txBody>
                  <a:tcPr/>
                </a:tc>
                <a:tc>
                  <a:txBody>
                    <a:bodyPr/>
                    <a:lstStyle/>
                    <a:p>
                      <a:r>
                        <a:rPr lang="de-DE" dirty="0"/>
                        <a:t>2</a:t>
                      </a:r>
                    </a:p>
                  </a:txBody>
                  <a:tcPr/>
                </a:tc>
                <a:tc>
                  <a:txBody>
                    <a:bodyPr/>
                    <a:lstStyle/>
                    <a:p>
                      <a:r>
                        <a:rPr lang="de-DE" dirty="0"/>
                        <a:t>3</a:t>
                      </a:r>
                    </a:p>
                  </a:txBody>
                  <a:tcPr/>
                </a:tc>
                <a:tc>
                  <a:txBody>
                    <a:bodyPr/>
                    <a:lstStyle/>
                    <a:p>
                      <a:r>
                        <a:rPr lang="de-DE" dirty="0"/>
                        <a:t>4</a:t>
                      </a:r>
                    </a:p>
                  </a:txBody>
                  <a:tcPr/>
                </a:tc>
                <a:tc>
                  <a:txBody>
                    <a:bodyPr/>
                    <a:lstStyle/>
                    <a:p>
                      <a:r>
                        <a:rPr lang="de-DE" dirty="0"/>
                        <a:t>5</a:t>
                      </a:r>
                    </a:p>
                  </a:txBody>
                  <a:tcPr/>
                </a:tc>
                <a:tc>
                  <a:txBody>
                    <a:bodyPr/>
                    <a:lstStyle/>
                    <a:p>
                      <a:r>
                        <a:rPr lang="de-DE" dirty="0"/>
                        <a:t>6</a:t>
                      </a:r>
                    </a:p>
                  </a:txBody>
                  <a:tcPr/>
                </a:tc>
                <a:tc>
                  <a:txBody>
                    <a:bodyPr/>
                    <a:lstStyle/>
                    <a:p>
                      <a:r>
                        <a:rPr lang="de-DE" dirty="0"/>
                        <a:t>7</a:t>
                      </a:r>
                    </a:p>
                  </a:txBody>
                  <a:tcPr/>
                </a:tc>
                <a:tc>
                  <a:txBody>
                    <a:bodyPr/>
                    <a:lstStyle/>
                    <a:p>
                      <a:r>
                        <a:rPr lang="de-DE" dirty="0"/>
                        <a:t>…</a:t>
                      </a:r>
                    </a:p>
                  </a:txBody>
                  <a:tcPr/>
                </a:tc>
                <a:tc>
                  <a:txBody>
                    <a:bodyPr/>
                    <a:lstStyle/>
                    <a:p>
                      <a:r>
                        <a:rPr lang="de-DE" dirty="0"/>
                        <a:t>V</a:t>
                      </a:r>
                    </a:p>
                  </a:txBody>
                  <a:tcPr/>
                </a:tc>
                <a:extLst>
                  <a:ext uri="{0D108BD9-81ED-4DB2-BD59-A6C34878D82A}">
                    <a16:rowId xmlns:a16="http://schemas.microsoft.com/office/drawing/2014/main" val="4130192565"/>
                  </a:ext>
                </a:extLst>
              </a:tr>
              <a:tr h="370840">
                <a:tc>
                  <a:txBody>
                    <a:bodyPr/>
                    <a:lstStyle/>
                    <a:p>
                      <a:r>
                        <a:rPr lang="de-DE" dirty="0"/>
                        <a:t>1</a:t>
                      </a:r>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456105666"/>
                  </a:ext>
                </a:extLst>
              </a:tr>
              <a:tr h="370840">
                <a:tc>
                  <a:txBody>
                    <a:bodyPr/>
                    <a:lstStyle/>
                    <a:p>
                      <a:r>
                        <a:rPr lang="de-DE" dirty="0"/>
                        <a:t>2</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546265104"/>
                  </a:ext>
                </a:extLst>
              </a:tr>
              <a:tr h="370840">
                <a:tc>
                  <a:txBody>
                    <a:bodyPr/>
                    <a:lstStyle/>
                    <a:p>
                      <a:r>
                        <a:rPr lang="de-DE" dirty="0"/>
                        <a:t>3</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64318788"/>
                  </a:ext>
                </a:extLst>
              </a:tr>
              <a:tr h="370840">
                <a:tc>
                  <a:txBody>
                    <a:bodyPr/>
                    <a:lstStyle/>
                    <a:p>
                      <a:r>
                        <a:rPr lang="de-DE" dirty="0"/>
                        <a:t>4</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pPr algn="ctr"/>
                      <a:r>
                        <a:rPr lang="de-DE" dirty="0">
                          <a:latin typeface="Arial" panose="020B0604020202020204" pitchFamily="34" charset="0"/>
                          <a:cs typeface="Arial" panose="020B0604020202020204" pitchFamily="34" charset="0"/>
                        </a:rPr>
                        <a:t>i, j</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710724498"/>
                  </a:ext>
                </a:extLst>
              </a:tr>
              <a:tr h="370840">
                <a:tc>
                  <a:txBody>
                    <a:bodyPr/>
                    <a:lstStyle/>
                    <a:p>
                      <a:r>
                        <a:rPr lang="de-DE" dirty="0"/>
                        <a:t>5</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718963024"/>
                  </a:ext>
                </a:extLst>
              </a:tr>
              <a:tr h="370840">
                <a:tc>
                  <a:txBody>
                    <a:bodyPr/>
                    <a:lstStyle/>
                    <a:p>
                      <a:r>
                        <a:rPr lang="de-DE" dirty="0"/>
                        <a:t>6</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32139009"/>
                  </a:ext>
                </a:extLst>
              </a:tr>
              <a:tr h="370840">
                <a:tc>
                  <a:txBody>
                    <a:bodyPr/>
                    <a:lstStyle/>
                    <a:p>
                      <a:r>
                        <a:rPr lang="de-DE" dirty="0"/>
                        <a:t>7</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031630237"/>
                  </a:ext>
                </a:extLst>
              </a:tr>
            </a:tbl>
          </a:graphicData>
        </a:graphic>
      </p:graphicFrame>
      <p:cxnSp>
        <p:nvCxnSpPr>
          <p:cNvPr id="6" name="Gerade Verbindung mit Pfeil 5">
            <a:extLst>
              <a:ext uri="{FF2B5EF4-FFF2-40B4-BE49-F238E27FC236}">
                <a16:creationId xmlns:a16="http://schemas.microsoft.com/office/drawing/2014/main" id="{8E2DA2B7-24CE-4203-9C9F-6F965E04EEEA}"/>
              </a:ext>
            </a:extLst>
          </p:cNvPr>
          <p:cNvCxnSpPr>
            <a:cxnSpLocks/>
          </p:cNvCxnSpPr>
          <p:nvPr/>
        </p:nvCxnSpPr>
        <p:spPr>
          <a:xfrm>
            <a:off x="2141316" y="4178461"/>
            <a:ext cx="2928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5DF927F-776B-4E9E-9727-5F6A9298760D}"/>
              </a:ext>
            </a:extLst>
          </p:cNvPr>
          <p:cNvCxnSpPr>
            <a:cxnSpLocks/>
          </p:cNvCxnSpPr>
          <p:nvPr/>
        </p:nvCxnSpPr>
        <p:spPr>
          <a:xfrm>
            <a:off x="5509549" y="2916820"/>
            <a:ext cx="0" cy="1099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416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953639">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953347">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953347">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510" t="-100420" r="-798980" b="-109664"/>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510" t="-200420" r="-798980" b="-966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17769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4566A-7549-428B-8068-B3A40087947B}"/>
              </a:ext>
            </a:extLst>
          </p:cNvPr>
          <p:cNvSpPr>
            <a:spLocks noGrp="1"/>
          </p:cNvSpPr>
          <p:nvPr>
            <p:ph type="title"/>
          </p:nvPr>
        </p:nvSpPr>
        <p:spPr/>
        <p:txBody>
          <a:bodyPr/>
          <a:lstStyle/>
          <a:p>
            <a:endParaRPr lang="de-DE" dirty="0"/>
          </a:p>
        </p:txBody>
      </p:sp>
      <p:graphicFrame>
        <p:nvGraphicFramePr>
          <p:cNvPr id="4" name="Inhaltsplatzhalter 3">
            <a:extLst>
              <a:ext uri="{FF2B5EF4-FFF2-40B4-BE49-F238E27FC236}">
                <a16:creationId xmlns:a16="http://schemas.microsoft.com/office/drawing/2014/main" id="{135F48D9-6AE4-4BB3-9F48-DD504F0C5C4A}"/>
              </a:ext>
            </a:extLst>
          </p:cNvPr>
          <p:cNvGraphicFramePr>
            <a:graphicFrameLocks noGrp="1"/>
          </p:cNvGraphicFramePr>
          <p:nvPr>
            <p:ph idx="1"/>
            <p:extLst>
              <p:ext uri="{D42A27DB-BD31-4B8C-83A1-F6EECF244321}">
                <p14:modId xmlns:p14="http://schemas.microsoft.com/office/powerpoint/2010/main" val="1280333287"/>
              </p:ext>
            </p:extLst>
          </p:nvPr>
        </p:nvGraphicFramePr>
        <p:xfrm>
          <a:off x="-81023" y="0"/>
          <a:ext cx="12273025" cy="6857999"/>
        </p:xfrm>
        <a:graphic>
          <a:graphicData uri="http://schemas.openxmlformats.org/drawingml/2006/table">
            <a:tbl>
              <a:tblPr firstRow="1" bandRow="1">
                <a:tableStyleId>{5C22544A-7EE6-4342-B048-85BDC9FD1C3A}</a:tableStyleId>
              </a:tblPr>
              <a:tblGrid>
                <a:gridCol w="810228">
                  <a:extLst>
                    <a:ext uri="{9D8B030D-6E8A-4147-A177-3AD203B41FA5}">
                      <a16:colId xmlns:a16="http://schemas.microsoft.com/office/drawing/2014/main" val="538606705"/>
                    </a:ext>
                  </a:extLst>
                </a:gridCol>
                <a:gridCol w="347241">
                  <a:extLst>
                    <a:ext uri="{9D8B030D-6E8A-4147-A177-3AD203B41FA5}">
                      <a16:colId xmlns:a16="http://schemas.microsoft.com/office/drawing/2014/main" val="2060433124"/>
                    </a:ext>
                  </a:extLst>
                </a:gridCol>
                <a:gridCol w="428263">
                  <a:extLst>
                    <a:ext uri="{9D8B030D-6E8A-4147-A177-3AD203B41FA5}">
                      <a16:colId xmlns:a16="http://schemas.microsoft.com/office/drawing/2014/main" val="613841612"/>
                    </a:ext>
                  </a:extLst>
                </a:gridCol>
                <a:gridCol w="377952">
                  <a:extLst>
                    <a:ext uri="{9D8B030D-6E8A-4147-A177-3AD203B41FA5}">
                      <a16:colId xmlns:a16="http://schemas.microsoft.com/office/drawing/2014/main" val="2882551484"/>
                    </a:ext>
                  </a:extLst>
                </a:gridCol>
                <a:gridCol w="490921">
                  <a:extLst>
                    <a:ext uri="{9D8B030D-6E8A-4147-A177-3AD203B41FA5}">
                      <a16:colId xmlns:a16="http://schemas.microsoft.com/office/drawing/2014/main" val="1307482156"/>
                    </a:ext>
                  </a:extLst>
                </a:gridCol>
                <a:gridCol w="490921">
                  <a:extLst>
                    <a:ext uri="{9D8B030D-6E8A-4147-A177-3AD203B41FA5}">
                      <a16:colId xmlns:a16="http://schemas.microsoft.com/office/drawing/2014/main" val="433164820"/>
                    </a:ext>
                  </a:extLst>
                </a:gridCol>
                <a:gridCol w="490921">
                  <a:extLst>
                    <a:ext uri="{9D8B030D-6E8A-4147-A177-3AD203B41FA5}">
                      <a16:colId xmlns:a16="http://schemas.microsoft.com/office/drawing/2014/main" val="2676037442"/>
                    </a:ext>
                  </a:extLst>
                </a:gridCol>
                <a:gridCol w="490921">
                  <a:extLst>
                    <a:ext uri="{9D8B030D-6E8A-4147-A177-3AD203B41FA5}">
                      <a16:colId xmlns:a16="http://schemas.microsoft.com/office/drawing/2014/main" val="1646013555"/>
                    </a:ext>
                  </a:extLst>
                </a:gridCol>
                <a:gridCol w="490921">
                  <a:extLst>
                    <a:ext uri="{9D8B030D-6E8A-4147-A177-3AD203B41FA5}">
                      <a16:colId xmlns:a16="http://schemas.microsoft.com/office/drawing/2014/main" val="1920552437"/>
                    </a:ext>
                  </a:extLst>
                </a:gridCol>
                <a:gridCol w="490921">
                  <a:extLst>
                    <a:ext uri="{9D8B030D-6E8A-4147-A177-3AD203B41FA5}">
                      <a16:colId xmlns:a16="http://schemas.microsoft.com/office/drawing/2014/main" val="847244191"/>
                    </a:ext>
                  </a:extLst>
                </a:gridCol>
                <a:gridCol w="490921">
                  <a:extLst>
                    <a:ext uri="{9D8B030D-6E8A-4147-A177-3AD203B41FA5}">
                      <a16:colId xmlns:a16="http://schemas.microsoft.com/office/drawing/2014/main" val="431728917"/>
                    </a:ext>
                  </a:extLst>
                </a:gridCol>
                <a:gridCol w="490921">
                  <a:extLst>
                    <a:ext uri="{9D8B030D-6E8A-4147-A177-3AD203B41FA5}">
                      <a16:colId xmlns:a16="http://schemas.microsoft.com/office/drawing/2014/main" val="4292605923"/>
                    </a:ext>
                  </a:extLst>
                </a:gridCol>
                <a:gridCol w="490921">
                  <a:extLst>
                    <a:ext uri="{9D8B030D-6E8A-4147-A177-3AD203B41FA5}">
                      <a16:colId xmlns:a16="http://schemas.microsoft.com/office/drawing/2014/main" val="3570629316"/>
                    </a:ext>
                  </a:extLst>
                </a:gridCol>
                <a:gridCol w="490921">
                  <a:extLst>
                    <a:ext uri="{9D8B030D-6E8A-4147-A177-3AD203B41FA5}">
                      <a16:colId xmlns:a16="http://schemas.microsoft.com/office/drawing/2014/main" val="1561569449"/>
                    </a:ext>
                  </a:extLst>
                </a:gridCol>
                <a:gridCol w="490921">
                  <a:extLst>
                    <a:ext uri="{9D8B030D-6E8A-4147-A177-3AD203B41FA5}">
                      <a16:colId xmlns:a16="http://schemas.microsoft.com/office/drawing/2014/main" val="2689839486"/>
                    </a:ext>
                  </a:extLst>
                </a:gridCol>
                <a:gridCol w="490921">
                  <a:extLst>
                    <a:ext uri="{9D8B030D-6E8A-4147-A177-3AD203B41FA5}">
                      <a16:colId xmlns:a16="http://schemas.microsoft.com/office/drawing/2014/main" val="2607527956"/>
                    </a:ext>
                  </a:extLst>
                </a:gridCol>
                <a:gridCol w="490921">
                  <a:extLst>
                    <a:ext uri="{9D8B030D-6E8A-4147-A177-3AD203B41FA5}">
                      <a16:colId xmlns:a16="http://schemas.microsoft.com/office/drawing/2014/main" val="1809925629"/>
                    </a:ext>
                  </a:extLst>
                </a:gridCol>
                <a:gridCol w="490921">
                  <a:extLst>
                    <a:ext uri="{9D8B030D-6E8A-4147-A177-3AD203B41FA5}">
                      <a16:colId xmlns:a16="http://schemas.microsoft.com/office/drawing/2014/main" val="3397742490"/>
                    </a:ext>
                  </a:extLst>
                </a:gridCol>
                <a:gridCol w="490921">
                  <a:extLst>
                    <a:ext uri="{9D8B030D-6E8A-4147-A177-3AD203B41FA5}">
                      <a16:colId xmlns:a16="http://schemas.microsoft.com/office/drawing/2014/main" val="1230870487"/>
                    </a:ext>
                  </a:extLst>
                </a:gridCol>
                <a:gridCol w="490921">
                  <a:extLst>
                    <a:ext uri="{9D8B030D-6E8A-4147-A177-3AD203B41FA5}">
                      <a16:colId xmlns:a16="http://schemas.microsoft.com/office/drawing/2014/main" val="2662270841"/>
                    </a:ext>
                  </a:extLst>
                </a:gridCol>
                <a:gridCol w="490921">
                  <a:extLst>
                    <a:ext uri="{9D8B030D-6E8A-4147-A177-3AD203B41FA5}">
                      <a16:colId xmlns:a16="http://schemas.microsoft.com/office/drawing/2014/main" val="954323057"/>
                    </a:ext>
                  </a:extLst>
                </a:gridCol>
                <a:gridCol w="490921">
                  <a:extLst>
                    <a:ext uri="{9D8B030D-6E8A-4147-A177-3AD203B41FA5}">
                      <a16:colId xmlns:a16="http://schemas.microsoft.com/office/drawing/2014/main" val="1372127671"/>
                    </a:ext>
                  </a:extLst>
                </a:gridCol>
                <a:gridCol w="490921">
                  <a:extLst>
                    <a:ext uri="{9D8B030D-6E8A-4147-A177-3AD203B41FA5}">
                      <a16:colId xmlns:a16="http://schemas.microsoft.com/office/drawing/2014/main" val="1449354387"/>
                    </a:ext>
                  </a:extLst>
                </a:gridCol>
                <a:gridCol w="490921">
                  <a:extLst>
                    <a:ext uri="{9D8B030D-6E8A-4147-A177-3AD203B41FA5}">
                      <a16:colId xmlns:a16="http://schemas.microsoft.com/office/drawing/2014/main" val="1993311216"/>
                    </a:ext>
                  </a:extLst>
                </a:gridCol>
                <a:gridCol w="490921">
                  <a:extLst>
                    <a:ext uri="{9D8B030D-6E8A-4147-A177-3AD203B41FA5}">
                      <a16:colId xmlns:a16="http://schemas.microsoft.com/office/drawing/2014/main" val="606895040"/>
                    </a:ext>
                  </a:extLst>
                </a:gridCol>
              </a:tblGrid>
              <a:tr h="1312564">
                <a:tc>
                  <a:txBody>
                    <a:bodyPr/>
                    <a:lstStyle/>
                    <a:p>
                      <a:pPr algn="ctr">
                        <a:lnSpc>
                          <a:spcPct val="200000"/>
                        </a:lnSpc>
                      </a:pPr>
                      <a:r>
                        <a:rPr lang="de-DE" dirty="0"/>
                        <a:t>Wert/Objekt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3</a:t>
                      </a:r>
                    </a:p>
                  </a:txBody>
                  <a:tcPr/>
                </a:tc>
                <a:tc>
                  <a:txBody>
                    <a:bodyPr/>
                    <a:lstStyle/>
                    <a:p>
                      <a:pPr algn="ctr">
                        <a:lnSpc>
                          <a:spcPct val="200000"/>
                        </a:lnSpc>
                      </a:pPr>
                      <a:r>
                        <a:rPr lang="de-DE" dirty="0"/>
                        <a:t>4</a:t>
                      </a:r>
                    </a:p>
                  </a:txBody>
                  <a:tcPr/>
                </a:tc>
                <a:tc>
                  <a:txBody>
                    <a:bodyPr/>
                    <a:lstStyle/>
                    <a:p>
                      <a:pPr algn="ctr">
                        <a:lnSpc>
                          <a:spcPct val="200000"/>
                        </a:lnSpc>
                      </a:pPr>
                      <a:r>
                        <a:rPr lang="de-DE" dirty="0"/>
                        <a:t>5</a:t>
                      </a:r>
                    </a:p>
                  </a:txBody>
                  <a:tcPr/>
                </a:tc>
                <a:tc>
                  <a:txBody>
                    <a:bodyPr/>
                    <a:lstStyle/>
                    <a:p>
                      <a:pPr algn="ctr">
                        <a:lnSpc>
                          <a:spcPct val="200000"/>
                        </a:lnSpc>
                      </a:pPr>
                      <a:r>
                        <a:rPr lang="de-DE" dirty="0"/>
                        <a:t>6</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9</a:t>
                      </a:r>
                    </a:p>
                  </a:txBody>
                  <a:tcPr/>
                </a:tc>
                <a:tc>
                  <a:txBody>
                    <a:bodyPr/>
                    <a:lstStyle/>
                    <a:p>
                      <a:pPr algn="ctr">
                        <a:lnSpc>
                          <a:spcPct val="200000"/>
                        </a:lnSpc>
                      </a:pPr>
                      <a:r>
                        <a:rPr lang="de-DE" dirty="0"/>
                        <a:t>10</a:t>
                      </a:r>
                    </a:p>
                  </a:txBody>
                  <a:tcPr/>
                </a:tc>
                <a:tc>
                  <a:txBody>
                    <a:bodyPr/>
                    <a:lstStyle/>
                    <a:p>
                      <a:pPr algn="ctr">
                        <a:lnSpc>
                          <a:spcPct val="200000"/>
                        </a:lnSpc>
                      </a:pPr>
                      <a:r>
                        <a:rPr lang="de-DE" dirty="0"/>
                        <a:t>11</a:t>
                      </a:r>
                    </a:p>
                  </a:txBody>
                  <a:tcPr/>
                </a:tc>
                <a:tc>
                  <a:txBody>
                    <a:bodyPr/>
                    <a:lstStyle/>
                    <a:p>
                      <a:pPr algn="ctr">
                        <a:lnSpc>
                          <a:spcPct val="200000"/>
                        </a:lnSpc>
                      </a:pPr>
                      <a:r>
                        <a:rPr lang="de-DE" dirty="0"/>
                        <a:t>12</a:t>
                      </a:r>
                    </a:p>
                  </a:txBody>
                  <a:tcPr/>
                </a:tc>
                <a:tc>
                  <a:txBody>
                    <a:bodyPr/>
                    <a:lstStyle/>
                    <a:p>
                      <a:pPr algn="ctr">
                        <a:lnSpc>
                          <a:spcPct val="200000"/>
                        </a:lnSpc>
                      </a:pPr>
                      <a:r>
                        <a:rPr lang="de-DE" dirty="0"/>
                        <a:t>13</a:t>
                      </a:r>
                    </a:p>
                  </a:txBody>
                  <a:tcPr/>
                </a:tc>
                <a:tc>
                  <a:txBody>
                    <a:bodyPr/>
                    <a:lstStyle/>
                    <a:p>
                      <a:pPr algn="ctr">
                        <a:lnSpc>
                          <a:spcPct val="200000"/>
                        </a:lnSpc>
                      </a:pPr>
                      <a:r>
                        <a:rPr lang="de-DE" dirty="0"/>
                        <a:t>14</a:t>
                      </a:r>
                    </a:p>
                  </a:txBody>
                  <a:tcPr/>
                </a:tc>
                <a:tc>
                  <a:txBody>
                    <a:bodyPr/>
                    <a:lstStyle/>
                    <a:p>
                      <a:pPr algn="ctr">
                        <a:lnSpc>
                          <a:spcPct val="200000"/>
                        </a:lnSpc>
                      </a:pPr>
                      <a:r>
                        <a:rPr lang="de-DE" dirty="0"/>
                        <a:t>15</a:t>
                      </a:r>
                    </a:p>
                  </a:txBody>
                  <a:tcPr/>
                </a:tc>
                <a:tc>
                  <a:txBody>
                    <a:bodyPr/>
                    <a:lstStyle/>
                    <a:p>
                      <a:pPr algn="ctr">
                        <a:lnSpc>
                          <a:spcPct val="200000"/>
                        </a:lnSpc>
                      </a:pPr>
                      <a:r>
                        <a:rPr lang="de-DE" dirty="0"/>
                        <a:t>16</a:t>
                      </a:r>
                    </a:p>
                  </a:txBody>
                  <a:tcPr/>
                </a:tc>
                <a:tc>
                  <a:txBody>
                    <a:bodyPr/>
                    <a:lstStyle/>
                    <a:p>
                      <a:pPr algn="ctr">
                        <a:lnSpc>
                          <a:spcPct val="200000"/>
                        </a:lnSpc>
                      </a:pPr>
                      <a:r>
                        <a:rPr lang="de-DE" dirty="0"/>
                        <a:t>17</a:t>
                      </a:r>
                    </a:p>
                  </a:txBody>
                  <a:tcPr/>
                </a:tc>
                <a:tc>
                  <a:txBody>
                    <a:bodyPr/>
                    <a:lstStyle/>
                    <a:p>
                      <a:pPr algn="ctr">
                        <a:lnSpc>
                          <a:spcPct val="200000"/>
                        </a:lnSpc>
                      </a:pPr>
                      <a:r>
                        <a:rPr lang="de-DE" dirty="0"/>
                        <a:t>18</a:t>
                      </a:r>
                    </a:p>
                  </a:txBody>
                  <a:tcPr/>
                </a:tc>
                <a:tc>
                  <a:txBody>
                    <a:bodyPr/>
                    <a:lstStyle/>
                    <a:p>
                      <a:pPr algn="ctr">
                        <a:lnSpc>
                          <a:spcPct val="200000"/>
                        </a:lnSpc>
                      </a:pPr>
                      <a:r>
                        <a:rPr lang="de-DE" dirty="0"/>
                        <a:t>19</a:t>
                      </a:r>
                    </a:p>
                  </a:txBody>
                  <a:tcPr/>
                </a:tc>
                <a:tc>
                  <a:txBody>
                    <a:bodyPr/>
                    <a:lstStyle/>
                    <a:p>
                      <a:pPr algn="ctr">
                        <a:lnSpc>
                          <a:spcPct val="200000"/>
                        </a:lnSpc>
                      </a:pPr>
                      <a:r>
                        <a:rPr lang="de-DE" dirty="0"/>
                        <a:t>20</a:t>
                      </a:r>
                    </a:p>
                  </a:txBody>
                  <a:tcPr/>
                </a:tc>
                <a:tc>
                  <a:txBody>
                    <a:bodyPr/>
                    <a:lstStyle/>
                    <a:p>
                      <a:pPr algn="ctr">
                        <a:lnSpc>
                          <a:spcPct val="200000"/>
                        </a:lnSpc>
                      </a:pPr>
                      <a:r>
                        <a:rPr lang="de-DE" dirty="0"/>
                        <a:t>21</a:t>
                      </a:r>
                    </a:p>
                  </a:txBody>
                  <a:tcPr/>
                </a:tc>
                <a:tc>
                  <a:txBody>
                    <a:bodyPr/>
                    <a:lstStyle/>
                    <a:p>
                      <a:pPr algn="ctr">
                        <a:lnSpc>
                          <a:spcPct val="200000"/>
                        </a:lnSpc>
                      </a:pPr>
                      <a:r>
                        <a:rPr lang="de-DE" dirty="0"/>
                        <a:t>22</a:t>
                      </a:r>
                    </a:p>
                  </a:txBody>
                  <a:tcPr/>
                </a:tc>
                <a:tc>
                  <a:txBody>
                    <a:bodyPr/>
                    <a:lstStyle/>
                    <a:p>
                      <a:pPr algn="ctr">
                        <a:lnSpc>
                          <a:spcPct val="200000"/>
                        </a:lnSpc>
                      </a:pPr>
                      <a:r>
                        <a:rPr lang="de-DE" dirty="0"/>
                        <a:t>23</a:t>
                      </a:r>
                    </a:p>
                  </a:txBody>
                  <a:tcPr/>
                </a:tc>
                <a:tc>
                  <a:txBody>
                    <a:bodyPr/>
                    <a:lstStyle/>
                    <a:p>
                      <a:pPr algn="ctr">
                        <a:lnSpc>
                          <a:spcPct val="200000"/>
                        </a:lnSpc>
                      </a:pPr>
                      <a:r>
                        <a:rPr lang="de-DE" dirty="0"/>
                        <a:t>24</a:t>
                      </a:r>
                    </a:p>
                  </a:txBody>
                  <a:tcPr/>
                </a:tc>
                <a:extLst>
                  <a:ext uri="{0D108BD9-81ED-4DB2-BD59-A6C34878D82A}">
                    <a16:rowId xmlns:a16="http://schemas.microsoft.com/office/drawing/2014/main" val="2450434086"/>
                  </a:ext>
                </a:extLst>
              </a:tr>
              <a:tr h="792205">
                <a:tc>
                  <a:txBody>
                    <a:bodyPr/>
                    <a:lstStyle/>
                    <a:p>
                      <a:pPr algn="ctr">
                        <a:lnSpc>
                          <a:spcPct val="200000"/>
                        </a:lnSpc>
                      </a:pPr>
                      <a:r>
                        <a:rPr lang="de-DE" dirty="0"/>
                        <a:t>1</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159584393"/>
                  </a:ext>
                </a:extLst>
              </a:tr>
              <a:tr h="792205">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858561146"/>
                  </a:ext>
                </a:extLst>
              </a:tr>
              <a:tr h="792205">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4</a:t>
                      </a:r>
                    </a:p>
                  </a:txBody>
                  <a:tcPr/>
                </a:tc>
                <a:tc>
                  <a:txBody>
                    <a:bodyPr/>
                    <a:lstStyle/>
                    <a:p>
                      <a:pPr algn="ctr">
                        <a:lnSpc>
                          <a:spcPct val="200000"/>
                        </a:lnSpc>
                      </a:pPr>
                      <a:endParaRPr lang="de-DE"/>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9</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611828664"/>
                  </a:ext>
                </a:extLst>
              </a:tr>
              <a:tr h="792205">
                <a:tc>
                  <a:txBody>
                    <a:bodyPr/>
                    <a:lstStyle/>
                    <a:p>
                      <a:pPr algn="ctr">
                        <a:lnSpc>
                          <a:spcPct val="200000"/>
                        </a:lnSpc>
                      </a:pPr>
                      <a:r>
                        <a:rPr lang="de-DE" dirty="0"/>
                        <a:t>4</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529552712"/>
                  </a:ext>
                </a:extLst>
              </a:tr>
              <a:tr h="792205">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15</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20</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19461181"/>
                  </a:ext>
                </a:extLst>
              </a:tr>
              <a:tr h="792205">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8</a:t>
                      </a:r>
                    </a:p>
                  </a:txBody>
                  <a:tcPr/>
                </a:tc>
                <a:tc>
                  <a:txBody>
                    <a:bodyPr/>
                    <a:lstStyle/>
                    <a:p>
                      <a:pPr algn="ctr">
                        <a:lnSpc>
                          <a:spcPct val="200000"/>
                        </a:lnSpc>
                      </a:pPr>
                      <a:r>
                        <a:rPr lang="de-DE" dirty="0"/>
                        <a:t>11</a:t>
                      </a:r>
                    </a:p>
                  </a:txBody>
                  <a:tcPr/>
                </a:tc>
                <a:tc>
                  <a:txBody>
                    <a:bodyPr/>
                    <a:lstStyle/>
                    <a:p>
                      <a:pPr algn="ctr">
                        <a:lnSpc>
                          <a:spcPct val="200000"/>
                        </a:lnSpc>
                      </a:pPr>
                      <a:r>
                        <a:rPr lang="de-DE" dirty="0"/>
                        <a:t>11</a:t>
                      </a:r>
                    </a:p>
                  </a:txBody>
                  <a:tcPr/>
                </a:tc>
                <a:tc>
                  <a:txBody>
                    <a:bodyPr/>
                    <a:lstStyle/>
                    <a:p>
                      <a:pPr algn="ctr">
                        <a:lnSpc>
                          <a:spcPct val="200000"/>
                        </a:lnSpc>
                      </a:pPr>
                      <a:r>
                        <a:rPr lang="de-DE" dirty="0"/>
                        <a:t>18</a:t>
                      </a:r>
                    </a:p>
                  </a:txBody>
                  <a:tcPr/>
                </a:tc>
                <a:tc>
                  <a:txBody>
                    <a:bodyPr/>
                    <a:lstStyle/>
                    <a:p>
                      <a:pPr algn="ctr">
                        <a:lnSpc>
                          <a:spcPct val="200000"/>
                        </a:lnSpc>
                      </a:pPr>
                      <a:r>
                        <a:rPr lang="de-DE" dirty="0"/>
                        <a:t>13</a:t>
                      </a:r>
                    </a:p>
                  </a:txBody>
                  <a:tcPr/>
                </a:tc>
                <a:tc>
                  <a:txBody>
                    <a:bodyPr/>
                    <a:lstStyle/>
                    <a:p>
                      <a:pPr algn="ctr">
                        <a:lnSpc>
                          <a:spcPct val="200000"/>
                        </a:lnSpc>
                      </a:pPr>
                      <a:r>
                        <a:rPr lang="de-DE" dirty="0"/>
                        <a:t>17</a:t>
                      </a:r>
                    </a:p>
                  </a:txBody>
                  <a:tcPr/>
                </a:tc>
                <a:tc>
                  <a:txBody>
                    <a:bodyPr/>
                    <a:lstStyle/>
                    <a:p>
                      <a:pPr algn="ctr">
                        <a:lnSpc>
                          <a:spcPct val="200000"/>
                        </a:lnSpc>
                      </a:pPr>
                      <a:r>
                        <a:rPr lang="de-DE" dirty="0"/>
                        <a:t>16</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4123911121"/>
                  </a:ext>
                </a:extLst>
              </a:tr>
              <a:tr h="792205">
                <a:tc>
                  <a:txBody>
                    <a:bodyPr/>
                    <a:lstStyle/>
                    <a:p>
                      <a:pPr algn="ctr">
                        <a:lnSpc>
                          <a:spcPct val="200000"/>
                        </a:lnSpc>
                      </a:pPr>
                      <a:r>
                        <a:rPr lang="de-DE" dirty="0"/>
                        <a:t>7</a:t>
                      </a:r>
                    </a:p>
                  </a:txBody>
                  <a:tcPr/>
                </a:tc>
                <a:tc>
                  <a:txBody>
                    <a:bodyPr/>
                    <a:lstStyle/>
                    <a:p>
                      <a:pPr algn="ctr">
                        <a:lnSpc>
                          <a:spcPct val="200000"/>
                        </a:lnSpc>
                      </a:pPr>
                      <a:r>
                        <a:rPr lang="de-DE" dirty="0"/>
                        <a: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6</a:t>
                      </a:r>
                    </a:p>
                  </a:txBody>
                  <a:tcPr/>
                </a:tc>
                <a:tc>
                  <a:txBody>
                    <a:bodyPr/>
                    <a:lstStyle/>
                    <a:p>
                      <a:pPr algn="ctr">
                        <a:lnSpc>
                          <a:spcPct val="200000"/>
                        </a:lnSpc>
                      </a:pPr>
                      <a:r>
                        <a:rPr lang="de-DE" dirty="0"/>
                        <a:t>5</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12</a:t>
                      </a:r>
                    </a:p>
                  </a:txBody>
                  <a:tcPr/>
                </a:tc>
                <a:tc>
                  <a:txBody>
                    <a:bodyPr/>
                    <a:lstStyle/>
                    <a:p>
                      <a:pPr algn="ctr">
                        <a:lnSpc>
                          <a:spcPct val="200000"/>
                        </a:lnSpc>
                      </a:pPr>
                      <a:r>
                        <a:rPr lang="de-DE" dirty="0"/>
                        <a:t>14</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12</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23</a:t>
                      </a:r>
                    </a:p>
                  </a:txBody>
                  <a:tcPr/>
                </a:tc>
                <a:extLst>
                  <a:ext uri="{0D108BD9-81ED-4DB2-BD59-A6C34878D82A}">
                    <a16:rowId xmlns:a16="http://schemas.microsoft.com/office/drawing/2014/main" val="4276819881"/>
                  </a:ext>
                </a:extLst>
              </a:tr>
            </a:tbl>
          </a:graphicData>
        </a:graphic>
      </p:graphicFrame>
    </p:spTree>
    <p:extLst>
      <p:ext uri="{BB962C8B-B14F-4D97-AF65-F5344CB8AC3E}">
        <p14:creationId xmlns:p14="http://schemas.microsoft.com/office/powerpoint/2010/main" val="265647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692F3-7D77-4D8A-8C53-B694432717AE}"/>
              </a:ext>
            </a:extLst>
          </p:cNvPr>
          <p:cNvSpPr>
            <a:spLocks noGrp="1"/>
          </p:cNvSpPr>
          <p:nvPr>
            <p:ph type="title"/>
          </p:nvPr>
        </p:nvSpPr>
        <p:spPr/>
        <p:txBody>
          <a:bodyPr/>
          <a:lstStyle/>
          <a:p>
            <a:r>
              <a:rPr lang="de-DE" dirty="0"/>
              <a:t>Knappsackproblem</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92C73E49-6056-4074-9B15-55DC1C2A922D}"/>
                  </a:ext>
                </a:extLst>
              </p:cNvPr>
              <p:cNvSpPr>
                <a:spLocks noGrp="1"/>
              </p:cNvSpPr>
              <p:nvPr>
                <p:ph idx="1"/>
              </p:nvPr>
            </p:nvSpPr>
            <p:spPr/>
            <p:txBody>
              <a:bodyPr/>
              <a:lstStyle/>
              <a:p>
                <a:r>
                  <a:rPr lang="de-DE" dirty="0"/>
                  <a:t>Laufzeit für das Ausfüllen einer Tabellenzeile?</a:t>
                </a:r>
              </a:p>
              <a:p>
                <a:pPr lvl="1"/>
                <a:endParaRPr lang="de-DE" dirty="0"/>
              </a:p>
              <a:p>
                <a:pPr lvl="1"/>
                <a:endParaRPr lang="de-DE" dirty="0"/>
              </a:p>
              <a:p>
                <a:pPr marL="914400" lvl="1" indent="-457200">
                  <a:buFont typeface="+mj-lt"/>
                  <a:buAutoNum type="arabicPeriod"/>
                </a:pPr>
                <a:r>
                  <a:rPr lang="de-DE" dirty="0"/>
                  <a:t>‚Nach oben‘ schauen</a:t>
                </a:r>
              </a:p>
              <a:p>
                <a:pPr marL="914400" lvl="1" indent="-457200">
                  <a:buFont typeface="+mj-lt"/>
                  <a:buAutoNum type="arabicPeriod"/>
                </a:pPr>
                <a:r>
                  <a:rPr lang="de-DE" dirty="0"/>
                  <a:t>Schauen, ob Objekt i zufällig den passenden Wert hat</a:t>
                </a:r>
              </a:p>
              <a:p>
                <a:pPr marL="914400" lvl="1" indent="-457200">
                  <a:buFont typeface="+mj-lt"/>
                  <a:buAutoNum type="arabicPeriod"/>
                </a:pPr>
                <a:r>
                  <a:rPr lang="de-DE" dirty="0"/>
                  <a:t>‚Nach links‘ schauen, ob </a:t>
                </a:r>
                <a14:m>
                  <m:oMath xmlns:m="http://schemas.openxmlformats.org/officeDocument/2006/math">
                    <m:r>
                      <a:rPr lang="de-DE" b="0" i="1" smtClean="0">
                        <a:latin typeface="Cambria Math" panose="02040503050406030204" pitchFamily="18" charset="0"/>
                      </a:rPr>
                      <m:t>𝑔𝑒𝑠𝑢𝑐h𝑡𝑒𝑟𝑊𝑒𝑟𝑡</m:t>
                    </m:r>
                    <m:r>
                      <a:rPr lang="de-DE" b="0" i="1" smtClean="0">
                        <a:latin typeface="Cambria Math" panose="02040503050406030204" pitchFamily="18" charset="0"/>
                      </a:rPr>
                      <m:t> −</m:t>
                    </m:r>
                    <m:r>
                      <a:rPr lang="de-DE" b="0" i="1" smtClean="0">
                        <a:latin typeface="Cambria Math" panose="02040503050406030204" pitchFamily="18" charset="0"/>
                      </a:rPr>
                      <m:t>𝑉𝑖</m:t>
                    </m:r>
                    <m:r>
                      <a:rPr lang="de-DE" b="0" i="1" smtClean="0">
                        <a:latin typeface="Cambria Math" panose="02040503050406030204" pitchFamily="18" charset="0"/>
                      </a:rPr>
                      <m:t> </m:t>
                    </m:r>
                  </m:oMath>
                </a14:m>
                <a:r>
                  <a:rPr lang="de-DE" dirty="0"/>
                  <a:t>zu erreichen ist</a:t>
                </a:r>
              </a:p>
              <a:p>
                <a:pPr marL="914400" lvl="1" indent="-457200">
                  <a:buFont typeface="+mj-lt"/>
                  <a:buAutoNum type="arabicPeriod"/>
                </a:pPr>
                <a:endParaRPr lang="de-DE" dirty="0"/>
              </a:p>
              <a:p>
                <a:pPr marL="914400" lvl="1" indent="-457200">
                  <a:buFont typeface="+mj-lt"/>
                  <a:buAutoNum type="arabicPeriod"/>
                </a:pPr>
                <a:endParaRPr lang="de-DE" dirty="0"/>
              </a:p>
              <a:p>
                <a:pPr lvl="1"/>
                <a:endParaRPr lang="de-DE" dirty="0"/>
              </a:p>
              <a:p>
                <a:endParaRPr lang="de-DE" dirty="0"/>
              </a:p>
            </p:txBody>
          </p:sp>
        </mc:Choice>
        <mc:Fallback>
          <p:sp>
            <p:nvSpPr>
              <p:cNvPr id="3" name="Inhaltsplatzhalter 2">
                <a:extLst>
                  <a:ext uri="{FF2B5EF4-FFF2-40B4-BE49-F238E27FC236}">
                    <a16:creationId xmlns:a16="http://schemas.microsoft.com/office/drawing/2014/main" id="{92C73E49-6056-4074-9B15-55DC1C2A922D}"/>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459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CAB8-CEA3-4138-A1D8-DD92E7F1FC6A}"/>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779A8EA0-5301-4B34-A57F-D53A46EED494}"/>
              </a:ext>
            </a:extLst>
          </p:cNvPr>
          <p:cNvGraphicFramePr>
            <a:graphicFrameLocks noGrp="1"/>
          </p:cNvGraphicFramePr>
          <p:nvPr>
            <p:ph idx="1"/>
            <p:extLst>
              <p:ext uri="{D42A27DB-BD31-4B8C-83A1-F6EECF244321}">
                <p14:modId xmlns:p14="http://schemas.microsoft.com/office/powerpoint/2010/main" val="40790068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956045170"/>
                    </a:ext>
                  </a:extLst>
                </a:gridCol>
                <a:gridCol w="1981200">
                  <a:extLst>
                    <a:ext uri="{9D8B030D-6E8A-4147-A177-3AD203B41FA5}">
                      <a16:colId xmlns:a16="http://schemas.microsoft.com/office/drawing/2014/main" val="1174686942"/>
                    </a:ext>
                  </a:extLst>
                </a:gridCol>
                <a:gridCol w="1981200">
                  <a:extLst>
                    <a:ext uri="{9D8B030D-6E8A-4147-A177-3AD203B41FA5}">
                      <a16:colId xmlns:a16="http://schemas.microsoft.com/office/drawing/2014/main" val="3800487760"/>
                    </a:ext>
                  </a:extLst>
                </a:gridCol>
                <a:gridCol w="1981200">
                  <a:extLst>
                    <a:ext uri="{9D8B030D-6E8A-4147-A177-3AD203B41FA5}">
                      <a16:colId xmlns:a16="http://schemas.microsoft.com/office/drawing/2014/main" val="26924565"/>
                    </a:ext>
                  </a:extLst>
                </a:gridCol>
                <a:gridCol w="1981200">
                  <a:extLst>
                    <a:ext uri="{9D8B030D-6E8A-4147-A177-3AD203B41FA5}">
                      <a16:colId xmlns:a16="http://schemas.microsoft.com/office/drawing/2014/main" val="1779173058"/>
                    </a:ext>
                  </a:extLst>
                </a:gridCol>
              </a:tblGrid>
              <a:tr h="370840">
                <a:tc>
                  <a:txBody>
                    <a:bodyPr/>
                    <a:lstStyle/>
                    <a:p>
                      <a:pPr algn="ctr"/>
                      <a:r>
                        <a:rPr lang="de-DE" dirty="0"/>
                        <a:t>Wert/ Objekt</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extLst>
                  <a:ext uri="{0D108BD9-81ED-4DB2-BD59-A6C34878D82A}">
                    <a16:rowId xmlns:a16="http://schemas.microsoft.com/office/drawing/2014/main" val="1960209856"/>
                  </a:ext>
                </a:extLst>
              </a:tr>
              <a:tr h="370840">
                <a:tc>
                  <a:txBody>
                    <a:bodyPr/>
                    <a:lstStyle/>
                    <a:p>
                      <a:pPr algn="ctr"/>
                      <a:r>
                        <a:rPr lang="de-DE" dirty="0"/>
                        <a:t>1</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153107187"/>
                  </a:ext>
                </a:extLst>
              </a:tr>
              <a:tr h="370840">
                <a:tc>
                  <a:txBody>
                    <a:bodyPr/>
                    <a:lstStyle/>
                    <a:p>
                      <a:pPr algn="ctr"/>
                      <a:r>
                        <a:rPr lang="de-DE" dirty="0"/>
                        <a:t>2</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endParaRPr lang="de-DE"/>
                    </a:p>
                  </a:txBody>
                  <a:tcPr/>
                </a:tc>
                <a:extLst>
                  <a:ext uri="{0D108BD9-81ED-4DB2-BD59-A6C34878D82A}">
                    <a16:rowId xmlns:a16="http://schemas.microsoft.com/office/drawing/2014/main" val="140598160"/>
                  </a:ext>
                </a:extLst>
              </a:tr>
              <a:tr h="370840">
                <a:tc>
                  <a:txBody>
                    <a:bodyPr/>
                    <a:lstStyle/>
                    <a:p>
                      <a:pPr algn="ctr"/>
                      <a:r>
                        <a:rPr lang="de-DE" dirty="0"/>
                        <a:t>3</a:t>
                      </a:r>
                    </a:p>
                  </a:txBody>
                  <a:tcPr/>
                </a:tc>
                <a:tc>
                  <a:txBody>
                    <a:bodyPr/>
                    <a:lstStyle/>
                    <a:p>
                      <a:pPr algn="ctr"/>
                      <a:endParaRPr lang="de-DE"/>
                    </a:p>
                  </a:txBody>
                  <a:tcPr/>
                </a:tc>
                <a:tc>
                  <a:txBody>
                    <a:bodyPr/>
                    <a:lstStyle/>
                    <a:p>
                      <a:pPr algn="ctr"/>
                      <a:endParaRPr lang="de-DE" dirty="0"/>
                    </a:p>
                  </a:txBody>
                  <a:tcPr/>
                </a:tc>
                <a:tc>
                  <a:txBody>
                    <a:bodyPr/>
                    <a:lstStyle/>
                    <a:p>
                      <a:pPr algn="ctr"/>
                      <a:endParaRPr lang="de-DE"/>
                    </a:p>
                  </a:txBody>
                  <a:tcPr/>
                </a:tc>
                <a:tc>
                  <a:txBody>
                    <a:bodyPr/>
                    <a:lstStyle/>
                    <a:p>
                      <a:pPr algn="ctr"/>
                      <a:endParaRPr lang="de-DE" dirty="0"/>
                    </a:p>
                  </a:txBody>
                  <a:tcPr/>
                </a:tc>
                <a:extLst>
                  <a:ext uri="{0D108BD9-81ED-4DB2-BD59-A6C34878D82A}">
                    <a16:rowId xmlns:a16="http://schemas.microsoft.com/office/drawing/2014/main" val="3307330898"/>
                  </a:ext>
                </a:extLst>
              </a:tr>
            </a:tbl>
          </a:graphicData>
        </a:graphic>
      </p:graphicFrame>
      <p:cxnSp>
        <p:nvCxnSpPr>
          <p:cNvPr id="6" name="Gerade Verbindung mit Pfeil 5">
            <a:extLst>
              <a:ext uri="{FF2B5EF4-FFF2-40B4-BE49-F238E27FC236}">
                <a16:creationId xmlns:a16="http://schemas.microsoft.com/office/drawing/2014/main" id="{434635E3-F44D-48AE-975F-E4FA524D2587}"/>
              </a:ext>
            </a:extLst>
          </p:cNvPr>
          <p:cNvCxnSpPr/>
          <p:nvPr/>
        </p:nvCxnSpPr>
        <p:spPr>
          <a:xfrm flipV="1">
            <a:off x="8341112" y="2832410"/>
            <a:ext cx="0" cy="323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5BA62200-C77E-41B9-BB20-B8CB3B88478A}"/>
              </a:ext>
            </a:extLst>
          </p:cNvPr>
          <p:cNvCxnSpPr/>
          <p:nvPr/>
        </p:nvCxnSpPr>
        <p:spPr>
          <a:xfrm flipH="1">
            <a:off x="4627756" y="3155795"/>
            <a:ext cx="3211551" cy="0"/>
          </a:xfrm>
          <a:prstGeom prst="straightConnector1">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481D0FE4-4353-4A66-B353-F34CA46CA200}"/>
                  </a:ext>
                </a:extLst>
              </p:cNvPr>
              <p:cNvSpPr txBox="1"/>
              <p:nvPr/>
            </p:nvSpPr>
            <p:spPr>
              <a:xfrm>
                <a:off x="1141413" y="4059044"/>
                <a:ext cx="6597533" cy="1631216"/>
              </a:xfrm>
              <a:prstGeom prst="rect">
                <a:avLst/>
              </a:prstGeom>
              <a:noFill/>
            </p:spPr>
            <p:txBody>
              <a:bodyPr wrap="square" rtlCol="0">
                <a:spAutoFit/>
              </a:bodyPr>
              <a:lstStyle/>
              <a:p>
                <a:endParaRPr lang="de-DE" sz="2000" b="0" dirty="0">
                  <a:sym typeface="Wingdings" panose="05000000000000000000" pitchFamily="2" charset="2"/>
                </a:endParaRPr>
              </a:p>
              <a:p>
                <a:pPr marL="342900" indent="-342900">
                  <a:buFont typeface="Arial" panose="020B0604020202020204" pitchFamily="34" charset="0"/>
                  <a:buChar char="•"/>
                </a:pPr>
                <a:r>
                  <a:rPr lang="de-DE" sz="2000" dirty="0"/>
                  <a:t>Natürlich müssen mehr Zeilen berechnet werden, je größer n wird, aber der Aufwand für eine Zeile ist immer gleich:</a:t>
                </a:r>
              </a:p>
              <a:p>
                <a:pPr marL="800100" lvl="1" indent="-342900">
                  <a:buFont typeface="Arial" panose="020B0604020202020204" pitchFamily="34" charset="0"/>
                  <a:buChar char="•"/>
                </a:pPr>
                <a:r>
                  <a:rPr lang="de-DE" sz="2000" dirty="0">
                    <a:sym typeface="Wingdings" panose="05000000000000000000" pitchFamily="2" charset="2"/>
                  </a:rPr>
                  <a:t> </a:t>
                </a:r>
                <a14:m>
                  <m:oMath xmlns:m="http://schemas.openxmlformats.org/officeDocument/2006/math">
                    <m:r>
                      <a:rPr lang="de-DE" sz="2000" i="1">
                        <a:latin typeface="Cambria Math" panose="02040503050406030204" pitchFamily="18" charset="0"/>
                        <a:sym typeface="Wingdings" panose="05000000000000000000" pitchFamily="2" charset="2"/>
                      </a:rPr>
                      <m:t>𝑂</m:t>
                    </m:r>
                    <m:d>
                      <m:dPr>
                        <m:ctrlPr>
                          <a:rPr lang="de-DE" sz="2000" i="1">
                            <a:latin typeface="Cambria Math" panose="02040503050406030204" pitchFamily="18" charset="0"/>
                            <a:sym typeface="Wingdings" panose="05000000000000000000" pitchFamily="2" charset="2"/>
                          </a:rPr>
                        </m:ctrlPr>
                      </m:dPr>
                      <m:e>
                        <m:r>
                          <a:rPr lang="de-DE" sz="2000" i="1">
                            <a:latin typeface="Cambria Math" panose="02040503050406030204" pitchFamily="18" charset="0"/>
                            <a:sym typeface="Wingdings" panose="05000000000000000000" pitchFamily="2" charset="2"/>
                          </a:rPr>
                          <m:t>1</m:t>
                        </m:r>
                      </m:e>
                    </m:d>
                  </m:oMath>
                </a14:m>
                <a:endParaRPr lang="de-DE" sz="2000" dirty="0"/>
              </a:p>
              <a:p>
                <a:pPr marL="342900" indent="-342900">
                  <a:buFont typeface="Arial" panose="020B0604020202020204" pitchFamily="34" charset="0"/>
                  <a:buChar char="•"/>
                </a:pPr>
                <a:endParaRPr lang="de-DE" sz="2000" dirty="0"/>
              </a:p>
            </p:txBody>
          </p:sp>
        </mc:Choice>
        <mc:Fallback>
          <p:sp>
            <p:nvSpPr>
              <p:cNvPr id="11" name="Textfeld 10">
                <a:extLst>
                  <a:ext uri="{FF2B5EF4-FFF2-40B4-BE49-F238E27FC236}">
                    <a16:creationId xmlns:a16="http://schemas.microsoft.com/office/drawing/2014/main" id="{481D0FE4-4353-4A66-B353-F34CA46CA200}"/>
                  </a:ext>
                </a:extLst>
              </p:cNvPr>
              <p:cNvSpPr txBox="1">
                <a:spLocks noRot="1" noChangeAspect="1" noMove="1" noResize="1" noEditPoints="1" noAdjustHandles="1" noChangeArrowheads="1" noChangeShapeType="1" noTextEdit="1"/>
              </p:cNvSpPr>
              <p:nvPr/>
            </p:nvSpPr>
            <p:spPr>
              <a:xfrm>
                <a:off x="1141413" y="4059044"/>
                <a:ext cx="6597533" cy="1631216"/>
              </a:xfrm>
              <a:prstGeom prst="rect">
                <a:avLst/>
              </a:prstGeom>
              <a:blipFill>
                <a:blip r:embed="rId3"/>
                <a:stretch>
                  <a:fillRect l="-831" r="-1754"/>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52907AA6-4A9B-4EC8-833F-001D20E3C83D}"/>
              </a:ext>
            </a:extLst>
          </p:cNvPr>
          <p:cNvSpPr txBox="1"/>
          <p:nvPr/>
        </p:nvSpPr>
        <p:spPr>
          <a:xfrm>
            <a:off x="8887522" y="1547494"/>
            <a:ext cx="2854713" cy="400110"/>
          </a:xfrm>
          <a:prstGeom prst="rect">
            <a:avLst/>
          </a:prstGeom>
          <a:noFill/>
        </p:spPr>
        <p:txBody>
          <a:bodyPr wrap="square" rtlCol="0">
            <a:spAutoFit/>
          </a:bodyPr>
          <a:lstStyle/>
          <a:p>
            <a:r>
              <a:rPr lang="de-DE" sz="2000" dirty="0"/>
              <a:t>Wertetabelle</a:t>
            </a:r>
          </a:p>
        </p:txBody>
      </p:sp>
      <p:cxnSp>
        <p:nvCxnSpPr>
          <p:cNvPr id="14" name="Gerade Verbindung mit Pfeil 13">
            <a:extLst>
              <a:ext uri="{FF2B5EF4-FFF2-40B4-BE49-F238E27FC236}">
                <a16:creationId xmlns:a16="http://schemas.microsoft.com/office/drawing/2014/main" id="{3D9B4C4A-BF87-40B7-BC9D-440C9B183CC2}"/>
              </a:ext>
            </a:extLst>
          </p:cNvPr>
          <p:cNvCxnSpPr/>
          <p:nvPr/>
        </p:nvCxnSpPr>
        <p:spPr>
          <a:xfrm flipV="1">
            <a:off x="8441473" y="1930027"/>
            <a:ext cx="780586" cy="122576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7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8CA80-3EFA-433C-AC75-F207CC17621E}"/>
              </a:ext>
            </a:extLst>
          </p:cNvPr>
          <p:cNvSpPr>
            <a:spLocks noGrp="1"/>
          </p:cNvSpPr>
          <p:nvPr>
            <p:ph type="title"/>
          </p:nvPr>
        </p:nvSpPr>
        <p:spPr/>
        <p:txBody>
          <a:bodyPr/>
          <a:lstStyle/>
          <a:p>
            <a:r>
              <a:rPr lang="de-DE" dirty="0"/>
              <a:t>Knappsackproblem</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B2D1EF41-43E9-40B8-976F-8E333087A9A4}"/>
                  </a:ext>
                </a:extLst>
              </p:cNvPr>
              <p:cNvSpPr>
                <a:spLocks noGrp="1"/>
              </p:cNvSpPr>
              <p:nvPr>
                <p:ph idx="1"/>
              </p:nvPr>
            </p:nvSpPr>
            <p:spPr/>
            <p:txBody>
              <a:bodyPr/>
              <a:lstStyle/>
              <a:p>
                <a:r>
                  <a:rPr lang="de-DE" dirty="0"/>
                  <a:t>Wie groß wird die Tabelle?</a:t>
                </a:r>
              </a:p>
              <a:p>
                <a:pPr lvl="1"/>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oMath>
                </a14:m>
                <a:endParaRPr lang="de-DE" dirty="0"/>
              </a:p>
              <a:p>
                <a:pPr lvl="1"/>
                <a:endParaRPr lang="de-DE" dirty="0"/>
              </a:p>
              <a:p>
                <a:r>
                  <a:rPr lang="de-DE" dirty="0"/>
                  <a:t>Wie lange ist die Laufzeit zum Befüllen der Tabelle?</a:t>
                </a:r>
              </a:p>
              <a:p>
                <a:pPr lvl="1"/>
                <a:r>
                  <a:rPr lang="de-DE" dirty="0">
                    <a:sym typeface="Wingdings" panose="05000000000000000000" pitchFamily="2" charset="2"/>
                  </a:rPr>
                  <a:t> Eine Zeile benötigt konstanten Aufwand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m:t>
                    </m:r>
                  </m:oMath>
                </a14:m>
                <a:r>
                  <a:rPr lang="de-DE" dirty="0"/>
                  <a:t>:</a:t>
                </a:r>
              </a:p>
              <a:p>
                <a:pPr lvl="2"/>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 ∗(</m:t>
                    </m:r>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r>
                      <a:rPr lang="de-DE" b="0" i="1" smtClean="0">
                        <a:latin typeface="Cambria Math" panose="02040503050406030204" pitchFamily="18" charset="0"/>
                        <a:sym typeface="Wingdings" panose="05000000000000000000" pitchFamily="2" charset="2"/>
                      </a:rPr>
                      <m:t>)</m:t>
                    </m:r>
                  </m:oMath>
                </a14:m>
                <a:r>
                  <a:rPr lang="de-DE" dirty="0"/>
                  <a:t> = </a:t>
                </a:r>
                <a14:m>
                  <m:oMath xmlns:m="http://schemas.openxmlformats.org/officeDocument/2006/math">
                    <m:r>
                      <a:rPr lang="de-DE" b="0" i="1" smtClean="0">
                        <a:latin typeface="Cambria Math" panose="02040503050406030204" pitchFamily="18" charset="0"/>
                      </a:rPr>
                      <m:t>𝑂</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𝑉</m:t>
                    </m:r>
                    <m:r>
                      <a:rPr lang="de-DE" b="0" i="1" smtClean="0">
                        <a:latin typeface="Cambria Math" panose="02040503050406030204" pitchFamily="18" charset="0"/>
                      </a:rPr>
                      <m:t>)</m:t>
                    </m:r>
                  </m:oMath>
                </a14:m>
                <a:endParaRPr lang="de-DE" dirty="0"/>
              </a:p>
            </p:txBody>
          </p:sp>
        </mc:Choice>
        <mc:Fallback>
          <p:sp>
            <p:nvSpPr>
              <p:cNvPr id="3" name="Inhaltsplatzhalter 2">
                <a:extLst>
                  <a:ext uri="{FF2B5EF4-FFF2-40B4-BE49-F238E27FC236}">
                    <a16:creationId xmlns:a16="http://schemas.microsoft.com/office/drawing/2014/main" id="{B2D1EF41-43E9-40B8-976F-8E333087A9A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519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A5FB0-C4D4-461E-81BB-7058ADD917EE}"/>
              </a:ext>
            </a:extLst>
          </p:cNvPr>
          <p:cNvSpPr>
            <a:spLocks noGrp="1"/>
          </p:cNvSpPr>
          <p:nvPr>
            <p:ph type="title"/>
          </p:nvPr>
        </p:nvSpPr>
        <p:spPr/>
        <p:txBody>
          <a:bodyPr/>
          <a:lstStyle/>
          <a:p>
            <a:r>
              <a:rPr lang="de-DE" dirty="0"/>
              <a:t>Knappsackproblem</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B58CEB4D-24C0-4B5C-92D4-1553B7B33B8A}"/>
                  </a:ext>
                </a:extLst>
              </p:cNvPr>
              <p:cNvSpPr>
                <a:spLocks noGrp="1"/>
              </p:cNvSpPr>
              <p:nvPr>
                <p:ph idx="1"/>
              </p:nvPr>
            </p:nvSpPr>
            <p:spPr/>
            <p:txBody>
              <a:bodyPr>
                <a:normAutofit/>
              </a:bodyPr>
              <a:lstStyle/>
              <a:p>
                <a:r>
                  <a:rPr lang="de-DE" dirty="0"/>
                  <a:t>Warum ist das kein polynomialer Algorithmus?</a:t>
                </a:r>
              </a:p>
              <a:p>
                <a:endParaRPr lang="de-DE" dirty="0"/>
              </a:p>
              <a:p>
                <a:pPr lvl="1"/>
                <a:r>
                  <a:rPr lang="de-DE" dirty="0">
                    <a:sym typeface="Wingdings" panose="05000000000000000000" pitchFamily="2" charset="2"/>
                  </a:rPr>
                  <a:t> V ist für jedes Problem anders</a:t>
                </a:r>
              </a:p>
              <a:p>
                <a:pPr lvl="1"/>
                <a:endParaRPr lang="de-DE" dirty="0">
                  <a:sym typeface="Wingdings" panose="05000000000000000000" pitchFamily="2" charset="2"/>
                </a:endParaRPr>
              </a:p>
              <a:p>
                <a:pPr lvl="1"/>
                <a:r>
                  <a:rPr lang="de-DE" dirty="0">
                    <a:sym typeface="Wingdings" panose="05000000000000000000" pitchFamily="2" charset="2"/>
                  </a:rPr>
                  <a:t>Mögliche Gewichte: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1</m:t>
                        </m:r>
                      </m:sub>
                    </m:sSub>
                    <m:r>
                      <a:rPr lang="de-DE" b="0" i="1" smtClean="0">
                        <a:latin typeface="Cambria Math" panose="02040503050406030204" pitchFamily="18" charset="0"/>
                        <a:sym typeface="Wingdings" panose="05000000000000000000" pitchFamily="2" charset="2"/>
                      </a:rPr>
                      <m:t>=1,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2</m:t>
                        </m:r>
                      </m:sub>
                    </m:sSub>
                    <m:r>
                      <a:rPr lang="de-DE" b="0" i="1" smtClean="0">
                        <a:latin typeface="Cambria Math" panose="02040503050406030204" pitchFamily="18" charset="0"/>
                        <a:sym typeface="Wingdings" panose="05000000000000000000" pitchFamily="2" charset="2"/>
                      </a:rPr>
                      <m:t>=2,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3</m:t>
                        </m:r>
                      </m:sub>
                    </m:sSub>
                    <m:r>
                      <a:rPr lang="de-DE" b="0" i="1" smtClean="0">
                        <a:latin typeface="Cambria Math" panose="02040503050406030204" pitchFamily="18" charset="0"/>
                        <a:sym typeface="Wingdings" panose="05000000000000000000" pitchFamily="2" charset="2"/>
                      </a:rPr>
                      <m:t>=4,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4</m:t>
                        </m:r>
                      </m:sub>
                    </m:sSub>
                    <m:r>
                      <a:rPr lang="de-DE" b="0" i="1" smtClean="0">
                        <a:latin typeface="Cambria Math" panose="02040503050406030204" pitchFamily="18" charset="0"/>
                        <a:sym typeface="Wingdings" panose="05000000000000000000" pitchFamily="2" charset="2"/>
                      </a:rPr>
                      <m:t>=8</m:t>
                    </m:r>
                    <m:r>
                      <a:rPr lang="de-DE" b="0" i="0" smtClean="0">
                        <a:latin typeface="Cambria Math" panose="02040503050406030204" pitchFamily="18" charset="0"/>
                        <a:sym typeface="Wingdings" panose="05000000000000000000" pitchFamily="2" charset="2"/>
                      </a:rPr>
                      <m:t>,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5</m:t>
                        </m:r>
                      </m:sub>
                    </m:sSub>
                    <m:r>
                      <a:rPr lang="de-DE" b="0" i="1" smtClean="0">
                        <a:latin typeface="Cambria Math" panose="02040503050406030204" pitchFamily="18" charset="0"/>
                        <a:sym typeface="Wingdings" panose="05000000000000000000" pitchFamily="2" charset="2"/>
                      </a:rPr>
                      <m:t>=16 …</m:t>
                    </m:r>
                  </m:oMath>
                </a14:m>
                <a:r>
                  <a:rPr lang="de-DE" dirty="0">
                    <a:sym typeface="Wingdings" panose="05000000000000000000" pitchFamily="2" charset="2"/>
                  </a:rPr>
                  <a:t>	</a:t>
                </a:r>
              </a:p>
              <a:p>
                <a:pPr lvl="1"/>
                <a:endParaRPr lang="de-DE" dirty="0">
                  <a:sym typeface="Wingdings" panose="05000000000000000000" pitchFamily="2" charset="2"/>
                </a:endParaRPr>
              </a:p>
              <a:p>
                <a:pPr lvl="1"/>
                <a:r>
                  <a:rPr lang="de-DE" dirty="0">
                    <a:sym typeface="Wingdings" panose="05000000000000000000" pitchFamily="2" charset="2"/>
                  </a:rPr>
                  <a:t> Anzahl der Spalten wird exponentiell wachsen  Aufwand im </a:t>
                </a:r>
                <a:r>
                  <a:rPr lang="de-DE" dirty="0" err="1">
                    <a:sym typeface="Wingdings" panose="05000000000000000000" pitchFamily="2" charset="2"/>
                  </a:rPr>
                  <a:t>worst</a:t>
                </a:r>
                <a:r>
                  <a:rPr lang="de-DE" dirty="0">
                    <a:sym typeface="Wingdings" panose="05000000000000000000" pitchFamily="2" charset="2"/>
                  </a:rPr>
                  <a:t> </a:t>
                </a:r>
                <a:r>
                  <a:rPr lang="de-DE" dirty="0" err="1">
                    <a:sym typeface="Wingdings" panose="05000000000000000000" pitchFamily="2" charset="2"/>
                  </a:rPr>
                  <a:t>case</a:t>
                </a:r>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m:t>
                    </m:r>
                    <m:sSup>
                      <m:sSupPr>
                        <m:ctrlPr>
                          <a:rPr lang="de-DE" b="0" i="1" smtClean="0">
                            <a:latin typeface="Cambria Math" panose="02040503050406030204" pitchFamily="18" charset="0"/>
                            <a:sym typeface="Wingdings" panose="05000000000000000000" pitchFamily="2" charset="2"/>
                          </a:rPr>
                        </m:ctrlPr>
                      </m:sSupPr>
                      <m:e>
                        <m:r>
                          <a:rPr lang="de-DE" b="0" i="1" smtClean="0">
                            <a:latin typeface="Cambria Math" panose="02040503050406030204" pitchFamily="18" charset="0"/>
                            <a:sym typeface="Wingdings" panose="05000000000000000000" pitchFamily="2" charset="2"/>
                          </a:rPr>
                          <m:t>2</m:t>
                        </m:r>
                      </m:e>
                      <m:sup>
                        <m:r>
                          <a:rPr lang="de-DE" b="0" i="1" smtClean="0">
                            <a:latin typeface="Cambria Math" panose="02040503050406030204" pitchFamily="18" charset="0"/>
                            <a:sym typeface="Wingdings" panose="05000000000000000000" pitchFamily="2" charset="2"/>
                          </a:rPr>
                          <m:t>𝑛</m:t>
                        </m:r>
                      </m:sup>
                    </m:sSup>
                    <m:r>
                      <a:rPr lang="de-DE" b="0" i="1" smtClean="0">
                        <a:latin typeface="Cambria Math" panose="02040503050406030204" pitchFamily="18" charset="0"/>
                        <a:sym typeface="Wingdings" panose="05000000000000000000" pitchFamily="2" charset="2"/>
                      </a:rPr>
                      <m:t>)</m:t>
                    </m:r>
                  </m:oMath>
                </a14:m>
                <a:endParaRPr lang="de-DE" dirty="0"/>
              </a:p>
            </p:txBody>
          </p:sp>
        </mc:Choice>
        <mc:Fallback>
          <p:sp>
            <p:nvSpPr>
              <p:cNvPr id="3" name="Inhaltsplatzhalter 2">
                <a:extLst>
                  <a:ext uri="{FF2B5EF4-FFF2-40B4-BE49-F238E27FC236}">
                    <a16:creationId xmlns:a16="http://schemas.microsoft.com/office/drawing/2014/main" id="{B58CEB4D-24C0-4B5C-92D4-1553B7B33B8A}"/>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108695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77B03-4397-4038-B1AB-AB31FD4EB8F1}"/>
              </a:ext>
            </a:extLst>
          </p:cNvPr>
          <p:cNvSpPr>
            <a:spLocks noGrp="1"/>
          </p:cNvSpPr>
          <p:nvPr>
            <p:ph type="title"/>
          </p:nvPr>
        </p:nvSpPr>
        <p:spPr/>
        <p:txBody>
          <a:bodyPr/>
          <a:lstStyle/>
          <a:p>
            <a:r>
              <a:rPr lang="de-DE" dirty="0"/>
              <a:t>Dynamic </a:t>
            </a:r>
            <a:r>
              <a:rPr lang="de-DE" dirty="0" err="1"/>
              <a:t>programing</a:t>
            </a:r>
            <a:endParaRPr lang="de-DE" dirty="0"/>
          </a:p>
        </p:txBody>
      </p:sp>
      <p:sp>
        <p:nvSpPr>
          <p:cNvPr id="3" name="Inhaltsplatzhalter 2">
            <a:extLst>
              <a:ext uri="{FF2B5EF4-FFF2-40B4-BE49-F238E27FC236}">
                <a16:creationId xmlns:a16="http://schemas.microsoft.com/office/drawing/2014/main" id="{9F36CD30-3795-4596-A5E4-923CCB697245}"/>
              </a:ext>
            </a:extLst>
          </p:cNvPr>
          <p:cNvSpPr>
            <a:spLocks noGrp="1"/>
          </p:cNvSpPr>
          <p:nvPr>
            <p:ph idx="1"/>
          </p:nvPr>
        </p:nvSpPr>
        <p:spPr/>
        <p:txBody>
          <a:bodyPr/>
          <a:lstStyle/>
          <a:p>
            <a:r>
              <a:rPr lang="de-DE" dirty="0"/>
              <a:t>Methode zum algorithmischen Lösen eines Optimierungsproblems durch Aufteilung in Teilprobleme und systematische Speicherung von Zwischenergebnissen</a:t>
            </a:r>
          </a:p>
          <a:p>
            <a:endParaRPr lang="de-DE" dirty="0"/>
          </a:p>
          <a:p>
            <a:r>
              <a:rPr lang="de-DE" dirty="0"/>
              <a:t>… TBD</a:t>
            </a:r>
          </a:p>
        </p:txBody>
      </p:sp>
    </p:spTree>
    <p:extLst>
      <p:ext uri="{BB962C8B-B14F-4D97-AF65-F5344CB8AC3E}">
        <p14:creationId xmlns:p14="http://schemas.microsoft.com/office/powerpoint/2010/main" val="42125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D12EA-FB07-479B-9561-59FEA756A204}"/>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C6170CE4-9DED-4E82-8A23-7C180B604311}"/>
              </a:ext>
            </a:extLst>
          </p:cNvPr>
          <p:cNvSpPr>
            <a:spLocks noGrp="1"/>
          </p:cNvSpPr>
          <p:nvPr>
            <p:ph idx="1"/>
          </p:nvPr>
        </p:nvSpPr>
        <p:spPr/>
        <p:txBody>
          <a:bodyPr/>
          <a:lstStyle/>
          <a:p>
            <a:r>
              <a:rPr lang="de-DE" dirty="0"/>
              <a:t>Ein NP-vollständiges Problem ist schwach NP-vollständig, wenn es einen pseudo-</a:t>
            </a:r>
            <a:r>
              <a:rPr lang="de-DE" dirty="0" err="1"/>
              <a:t>polynimialen</a:t>
            </a:r>
            <a:r>
              <a:rPr lang="de-DE" dirty="0"/>
              <a:t> Algorithmus für dieses Problem existiert.</a:t>
            </a:r>
          </a:p>
          <a:p>
            <a:endParaRPr lang="de-DE" dirty="0"/>
          </a:p>
          <a:p>
            <a:r>
              <a:rPr lang="de-DE" dirty="0"/>
              <a:t>Gibt es keinen pseudo-polynomialen Algorithmus, wird das Problem schwach NP-vollständig genannt.</a:t>
            </a:r>
          </a:p>
        </p:txBody>
      </p:sp>
    </p:spTree>
    <p:extLst>
      <p:ext uri="{BB962C8B-B14F-4D97-AF65-F5344CB8AC3E}">
        <p14:creationId xmlns:p14="http://schemas.microsoft.com/office/powerpoint/2010/main" val="81249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7D14A-F34C-4DCC-AE81-26DE8A2D0FC5}"/>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2119926F-6A60-4FCB-8986-758BB320D0FD}"/>
              </a:ext>
            </a:extLst>
          </p:cNvPr>
          <p:cNvSpPr>
            <a:spLocks noGrp="1"/>
          </p:cNvSpPr>
          <p:nvPr>
            <p:ph idx="1"/>
          </p:nvPr>
        </p:nvSpPr>
        <p:spPr/>
        <p:txBody>
          <a:bodyPr/>
          <a:lstStyle/>
          <a:p>
            <a:r>
              <a:rPr lang="de-DE" dirty="0"/>
              <a:t>Warum ist Knappsack schwach NP-vollständig?</a:t>
            </a:r>
          </a:p>
        </p:txBody>
      </p:sp>
    </p:spTree>
    <p:extLst>
      <p:ext uri="{BB962C8B-B14F-4D97-AF65-F5344CB8AC3E}">
        <p14:creationId xmlns:p14="http://schemas.microsoft.com/office/powerpoint/2010/main" val="8930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41314-ED6E-42F2-894A-59908E941D78}"/>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92AADEA-831F-475B-8E98-848D16BCD673}"/>
                  </a:ext>
                </a:extLst>
              </p:cNvPr>
              <p:cNvSpPr>
                <a:spLocks noGrp="1"/>
              </p:cNvSpPr>
              <p:nvPr>
                <p:ph idx="1"/>
              </p:nvPr>
            </p:nvSpPr>
            <p:spPr/>
            <p:txBody>
              <a:bodyPr>
                <a:normAutofit fontScale="85000" lnSpcReduction="20000"/>
              </a:bodyPr>
              <a:lstStyle/>
              <a:p>
                <a:r>
                  <a:rPr lang="de-DE" dirty="0"/>
                  <a:t>Polynomiell: Zeitaufwand kleiner O(</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𝑘</m:t>
                        </m:r>
                      </m:sup>
                    </m:sSup>
                  </m:oMath>
                </a14:m>
                <a:r>
                  <a:rPr lang="de-DE" dirty="0"/>
                  <a:t>)</a:t>
                </a:r>
              </a:p>
              <a:p>
                <a:pPr lvl="1"/>
                <a:r>
                  <a:rPr lang="de-DE" dirty="0"/>
                  <a:t>z.B. </a:t>
                </a:r>
                <a:r>
                  <a:rPr lang="de-DE" dirty="0" err="1"/>
                  <a:t>Selection</a:t>
                </a:r>
                <a:r>
                  <a:rPr lang="de-DE" dirty="0"/>
                  <a:t> </a:t>
                </a:r>
                <a:r>
                  <a:rPr lang="de-DE" dirty="0" err="1"/>
                  <a:t>Sort</a:t>
                </a:r>
                <a:r>
                  <a:rPr lang="de-DE" dirty="0"/>
                  <a:t>: O(</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oMath>
                </a14:m>
                <a:r>
                  <a:rPr lang="de-DE" dirty="0"/>
                  <a:t>)</a:t>
                </a:r>
              </a:p>
              <a:p>
                <a:r>
                  <a:rPr lang="de-DE" dirty="0"/>
                  <a:t>Brute-Force TSP: O(</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a:t>
                </a:r>
              </a:p>
              <a:p>
                <a:endParaRPr lang="de-DE" dirty="0"/>
              </a:p>
              <a:p>
                <a:r>
                  <a:rPr lang="de-DE" dirty="0"/>
                  <a:t>Allgemeine Definition für n:</a:t>
                </a:r>
              </a:p>
              <a:p>
                <a:pPr lvl="1"/>
                <a:r>
                  <a:rPr lang="en-US" dirty="0"/>
                  <a:t>The size of the input to a problem is the number of bits required to write out that input</a:t>
                </a:r>
              </a:p>
              <a:p>
                <a:pPr lvl="1"/>
                <a:endParaRPr lang="en-US" dirty="0"/>
              </a:p>
              <a:p>
                <a:r>
                  <a:rPr lang="en-US" dirty="0"/>
                  <a:t>An algorithm runs in polynomial time if its runtime is O(</a:t>
                </a:r>
                <a:r>
                  <a:rPr lang="en-US" dirty="0" err="1"/>
                  <a:t>x</a:t>
                </a:r>
                <a:r>
                  <a:rPr lang="en-US" baseline="30000" dirty="0" err="1"/>
                  <a:t>k</a:t>
                </a:r>
                <a:r>
                  <a:rPr lang="en-US" dirty="0"/>
                  <a:t>) for some constant k, where x denotes the number of bits of input given to the algorithm.</a:t>
                </a:r>
                <a:endParaRPr lang="de-DE" dirty="0"/>
              </a:p>
              <a:p>
                <a:pPr lvl="1"/>
                <a:endParaRPr lang="de-DE" dirty="0"/>
              </a:p>
            </p:txBody>
          </p:sp>
        </mc:Choice>
        <mc:Fallback xmlns="">
          <p:sp>
            <p:nvSpPr>
              <p:cNvPr id="3" name="Inhaltsplatzhalter 2">
                <a:extLst>
                  <a:ext uri="{FF2B5EF4-FFF2-40B4-BE49-F238E27FC236}">
                    <a16:creationId xmlns:a16="http://schemas.microsoft.com/office/drawing/2014/main" id="{092AADEA-831F-475B-8E98-848D16BCD673}"/>
                  </a:ext>
                </a:extLst>
              </p:cNvPr>
              <p:cNvSpPr>
                <a:spLocks noGrp="1" noRot="1" noChangeAspect="1" noMove="1" noResize="1" noEditPoints="1" noAdjustHandles="1" noChangeArrowheads="1" noChangeShapeType="1" noTextEdit="1"/>
              </p:cNvSpPr>
              <p:nvPr>
                <p:ph idx="1"/>
              </p:nvPr>
            </p:nvSpPr>
            <p:spPr>
              <a:blipFill>
                <a:blip r:embed="rId3"/>
                <a:stretch>
                  <a:fillRect l="-862" t="-2410"/>
                </a:stretch>
              </a:blipFill>
            </p:spPr>
            <p:txBody>
              <a:bodyPr/>
              <a:lstStyle/>
              <a:p>
                <a:r>
                  <a:rPr lang="de-DE">
                    <a:noFill/>
                  </a:rPr>
                  <a:t> </a:t>
                </a:r>
              </a:p>
            </p:txBody>
          </p:sp>
        </mc:Fallback>
      </mc:AlternateContent>
    </p:spTree>
    <p:extLst>
      <p:ext uri="{BB962C8B-B14F-4D97-AF65-F5344CB8AC3E}">
        <p14:creationId xmlns:p14="http://schemas.microsoft.com/office/powerpoint/2010/main" val="330907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37E50-3333-4C3E-807A-DF7CE816F1AD}"/>
              </a:ext>
            </a:extLst>
          </p:cNvPr>
          <p:cNvSpPr>
            <a:spLocks noGrp="1"/>
          </p:cNvSpPr>
          <p:nvPr>
            <p:ph type="title"/>
          </p:nvPr>
        </p:nvSpPr>
        <p:spPr/>
        <p:txBody>
          <a:bodyPr/>
          <a:lstStyle/>
          <a:p>
            <a:r>
              <a:rPr lang="de-DE" dirty="0"/>
              <a:t>Stark vs. Schwach NP-Vollständig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11E0839-6CFC-4C83-9B79-271DCF97BE2C}"/>
                  </a:ext>
                </a:extLst>
              </p:cNvPr>
              <p:cNvSpPr>
                <a:spLocks noGrp="1"/>
              </p:cNvSpPr>
              <p:nvPr>
                <p:ph idx="1"/>
              </p:nvPr>
            </p:nvSpPr>
            <p:spPr/>
            <p:txBody>
              <a:bodyPr>
                <a:normAutofit fontScale="85000" lnSpcReduction="20000"/>
              </a:bodyPr>
              <a:lstStyle/>
              <a:p>
                <a:r>
                  <a:rPr lang="de-DE" dirty="0"/>
                  <a:t>Warum ist TSP stark NP-vollständig?</a:t>
                </a:r>
              </a:p>
              <a:p>
                <a:endParaRPr lang="de-DE" dirty="0"/>
              </a:p>
              <a:p>
                <a:r>
                  <a:rPr lang="de-DE" dirty="0"/>
                  <a:t>Eingabe: </a:t>
                </a:r>
              </a:p>
              <a:p>
                <a:pPr marL="914400" lvl="1" indent="-457200">
                  <a:buFont typeface="+mj-lt"/>
                  <a:buAutoNum type="arabicPeriod"/>
                </a:pPr>
                <a:r>
                  <a:rPr lang="de-DE" dirty="0"/>
                  <a:t>Matrix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𝑀</m:t>
                    </m:r>
                  </m:oMath>
                </a14:m>
                <a:r>
                  <a:rPr lang="de-DE" dirty="0"/>
                  <a:t> = </a:t>
                </a:r>
                <a14:m>
                  <m:oMath xmlns:m="http://schemas.openxmlformats.org/officeDocument/2006/math">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sub>
                        </m:sSub>
                      </m:e>
                    </m:d>
                  </m:oMath>
                </a14:m>
                <a:r>
                  <a:rPr lang="de-DE" dirty="0"/>
                  <a:t> von Entfernungen zwischen den Städten</a:t>
                </a:r>
              </a:p>
              <a:p>
                <a:pPr marL="914400" lvl="1" indent="-457200">
                  <a:buFont typeface="+mj-lt"/>
                  <a:buAutoNum type="arabicPeriod"/>
                </a:pPr>
                <a:r>
                  <a:rPr lang="de-DE" dirty="0"/>
                  <a:t>Zahl d: maximale Distanz der Tour</a:t>
                </a:r>
              </a:p>
              <a:p>
                <a:r>
                  <a:rPr lang="de-DE" dirty="0"/>
                  <a:t>Frage: Gibt es eine Tour durch alle Städte, die maximal die Länge d hat und </a:t>
                </a:r>
                <a:r>
                  <a:rPr lang="de-DE" dirty="0" err="1"/>
                  <a:t>folgemde</a:t>
                </a:r>
                <a:r>
                  <a:rPr lang="de-DE" dirty="0"/>
                  <a:t> Bedingungen erfüllt:</a:t>
                </a:r>
              </a:p>
              <a:p>
                <a:pPr marL="914400" lvl="1" indent="-457200">
                  <a:buFont typeface="+mj-lt"/>
                  <a:buAutoNum type="arabicPeriod"/>
                </a:pPr>
                <a14:m>
                  <m:oMath xmlns:m="http://schemas.openxmlformats.org/officeDocument/2006/math">
                    <m:d>
                      <m:dPr>
                        <m:begChr m:val="{"/>
                        <m:endChr m:val="}"/>
                        <m:ctrlPr>
                          <a:rPr lang="de-DE" b="0" smtClean="0">
                            <a:latin typeface="Cambria Math" panose="02040503050406030204" pitchFamily="18" charset="0"/>
                          </a:rPr>
                        </m:ctrlPr>
                      </m:dPr>
                      <m:e>
                        <m:sSub>
                          <m:sSubPr>
                            <m:ctrlPr>
                              <a:rPr lang="de-DE" b="0" smtClean="0">
                                <a:latin typeface="Cambria Math" panose="02040503050406030204" pitchFamily="18" charset="0"/>
                              </a:rPr>
                            </m:ctrlPr>
                          </m:sSubPr>
                          <m:e>
                            <m:r>
                              <m:rPr>
                                <m:sty m:val="p"/>
                              </m:rPr>
                              <a:rPr lang="de-DE" b="0" i="0" smtClean="0">
                                <a:latin typeface="Cambria Math" panose="02040503050406030204" pitchFamily="18" charset="0"/>
                              </a:rPr>
                              <m:t>i</m:t>
                            </m:r>
                          </m:e>
                          <m:sub>
                            <m:r>
                              <a:rPr lang="de-DE" b="0" i="0" smtClean="0">
                                <a:latin typeface="Cambria Math" panose="02040503050406030204" pitchFamily="18" charset="0"/>
                              </a:rPr>
                              <m:t>1</m:t>
                            </m:r>
                          </m:sub>
                        </m:sSub>
                        <m:r>
                          <a:rPr lang="de-DE" b="0" i="0" smtClean="0">
                            <a:latin typeface="Cambria Math" panose="02040503050406030204" pitchFamily="18" charset="0"/>
                          </a:rPr>
                          <m:t>, … </m:t>
                        </m:r>
                        <m:sSub>
                          <m:sSubPr>
                            <m:ctrlPr>
                              <a:rPr lang="de-DE" b="0" smtClean="0">
                                <a:latin typeface="Cambria Math" panose="02040503050406030204" pitchFamily="18" charset="0"/>
                              </a:rPr>
                            </m:ctrlPr>
                          </m:sSubPr>
                          <m:e>
                            <m:r>
                              <m:rPr>
                                <m:sty m:val="p"/>
                              </m:rPr>
                              <a:rPr lang="de-DE" b="0" i="0" smtClean="0">
                                <a:latin typeface="Cambria Math" panose="02040503050406030204" pitchFamily="18" charset="0"/>
                              </a:rPr>
                              <m:t>i</m:t>
                            </m:r>
                          </m:e>
                          <m:sub>
                            <m:r>
                              <m:rPr>
                                <m:sty m:val="p"/>
                              </m:rPr>
                              <a:rPr lang="de-DE" b="0" i="0" smtClean="0">
                                <a:latin typeface="Cambria Math" panose="02040503050406030204" pitchFamily="18" charset="0"/>
                              </a:rPr>
                              <m:t>m</m:t>
                            </m:r>
                          </m:sub>
                        </m:sSub>
                      </m:e>
                    </m:d>
                    <m:r>
                      <a:rPr lang="de-DE" b="0" i="0" smtClean="0">
                        <a:latin typeface="Cambria Math" panose="02040503050406030204" pitchFamily="18" charset="0"/>
                      </a:rPr>
                      <m:t>={1, …</m:t>
                    </m:r>
                    <m:r>
                      <m:rPr>
                        <m:sty m:val="p"/>
                      </m:rPr>
                      <a:rPr lang="de-DE" b="0" i="0" smtClean="0">
                        <a:latin typeface="Cambria Math" panose="02040503050406030204" pitchFamily="18" charset="0"/>
                      </a:rPr>
                      <m:t>n</m:t>
                    </m:r>
                    <m:r>
                      <a:rPr lang="de-DE" b="0" i="0" smtClean="0">
                        <a:latin typeface="Cambria Math" panose="02040503050406030204" pitchFamily="18" charset="0"/>
                      </a:rPr>
                      <m:t>}</m:t>
                    </m:r>
                  </m:oMath>
                </a14:m>
                <a:endParaRPr lang="de-DE" dirty="0"/>
              </a:p>
              <a:p>
                <a:pPr marL="914400" lvl="1" indent="-457200">
                  <a:buFont typeface="+mj-lt"/>
                  <a:buAutoNum type="arabicPeriod"/>
                </a:pP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𝑖</m:t>
                        </m:r>
                        <m:r>
                          <a:rPr lang="de-DE" b="0" i="1" smtClean="0">
                            <a:latin typeface="Cambria Math" panose="02040503050406030204" pitchFamily="18" charset="0"/>
                          </a:rPr>
                          <m:t>1, </m:t>
                        </m:r>
                        <m:r>
                          <a:rPr lang="de-DE" b="0" i="1" smtClean="0">
                            <a:latin typeface="Cambria Math" panose="02040503050406030204" pitchFamily="18" charset="0"/>
                          </a:rPr>
                          <m:t>𝑖</m:t>
                        </m:r>
                        <m:r>
                          <a:rPr lang="de-DE" b="0" i="1" smtClean="0">
                            <a:latin typeface="Cambria Math" panose="02040503050406030204" pitchFamily="18" charset="0"/>
                          </a:rPr>
                          <m:t>2</m:t>
                        </m:r>
                      </m:sub>
                    </m:sSub>
                    <m:r>
                      <a:rPr lang="de-DE" b="0" i="0"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𝑖</m:t>
                        </m:r>
                        <m:r>
                          <a:rPr lang="de-DE" b="0" i="1" smtClean="0">
                            <a:latin typeface="Cambria Math" panose="02040503050406030204" pitchFamily="18" charset="0"/>
                          </a:rPr>
                          <m:t>2, </m:t>
                        </m:r>
                        <m:r>
                          <a:rPr lang="de-DE" b="0" i="1" smtClean="0">
                            <a:latin typeface="Cambria Math" panose="02040503050406030204" pitchFamily="18" charset="0"/>
                          </a:rPr>
                          <m:t>𝑖</m:t>
                        </m:r>
                        <m:r>
                          <a:rPr lang="de-DE" b="0" i="1" smtClean="0">
                            <a:latin typeface="Cambria Math" panose="02040503050406030204" pitchFamily="18" charset="0"/>
                          </a:rPr>
                          <m:t>3</m:t>
                        </m:r>
                      </m:sub>
                    </m:sSub>
                    <m:r>
                      <a:rPr lang="de-DE" b="0" i="1" smtClean="0">
                        <a:latin typeface="Cambria Math" panose="02040503050406030204" pitchFamily="18" charset="0"/>
                      </a:rPr>
                      <m:t> …+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sSub>
                          <m:sSubPr>
                            <m:ctrlPr>
                              <a:rPr lang="de-DE" b="0" i="1" smtClean="0">
                                <a:latin typeface="Cambria Math" panose="02040503050406030204" pitchFamily="18" charset="0"/>
                              </a:rPr>
                            </m:ctrlPr>
                          </m:sSubPr>
                          <m:e>
                            <m:r>
                              <a:rPr lang="de-DE" b="0" i="1" smtClean="0">
                                <a:latin typeface="Cambria Math" panose="02040503050406030204" pitchFamily="18" charset="0"/>
                              </a:rPr>
                              <m:t>𝑖</m:t>
                            </m:r>
                          </m:e>
                          <m:sub>
                            <m:r>
                              <a:rPr lang="de-DE" b="0" i="1" smtClean="0">
                                <a:latin typeface="Cambria Math" panose="02040503050406030204" pitchFamily="18" charset="0"/>
                              </a:rPr>
                              <m:t>𝑚</m:t>
                            </m:r>
                            <m:r>
                              <a:rPr lang="de-DE" b="0" i="1" smtClean="0">
                                <a:latin typeface="Cambria Math" panose="02040503050406030204" pitchFamily="18" charset="0"/>
                              </a:rPr>
                              <m:t> −1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𝑖</m:t>
                            </m:r>
                          </m:e>
                          <m:sub>
                            <m:r>
                              <a:rPr lang="de-DE" b="0" i="1" smtClean="0">
                                <a:latin typeface="Cambria Math" panose="02040503050406030204" pitchFamily="18" charset="0"/>
                              </a:rPr>
                              <m:t>𝑚</m:t>
                            </m:r>
                          </m:sub>
                        </m:sSub>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𝑖𝑚</m:t>
                        </m:r>
                        <m:r>
                          <a:rPr lang="de-DE" b="0" i="1" smtClean="0">
                            <a:latin typeface="Cambria Math" panose="02040503050406030204" pitchFamily="18" charset="0"/>
                          </a:rPr>
                          <m:t>, </m:t>
                        </m:r>
                        <m:r>
                          <a:rPr lang="de-DE" b="0" i="1" smtClean="0">
                            <a:latin typeface="Cambria Math" panose="02040503050406030204" pitchFamily="18" charset="0"/>
                          </a:rPr>
                          <m:t>𝑖</m:t>
                        </m:r>
                        <m:r>
                          <a:rPr lang="de-DE" b="0" i="1" smtClean="0">
                            <a:latin typeface="Cambria Math" panose="02040503050406030204" pitchFamily="18" charset="0"/>
                          </a:rPr>
                          <m:t>1</m:t>
                        </m:r>
                      </m:sub>
                    </m:sSub>
                    <m:r>
                      <a:rPr lang="de-DE" b="0" i="1" smtClean="0">
                        <a:latin typeface="Cambria Math" panose="02040503050406030204" pitchFamily="18" charset="0"/>
                      </a:rPr>
                      <m:t>≤</m:t>
                    </m:r>
                    <m:r>
                      <a:rPr lang="de-DE" b="0" i="1" smtClean="0">
                        <a:latin typeface="Cambria Math" panose="02040503050406030204" pitchFamily="18" charset="0"/>
                      </a:rPr>
                      <m:t>𝑑</m:t>
                    </m:r>
                  </m:oMath>
                </a14:m>
                <a:endParaRPr lang="de-DE" dirty="0"/>
              </a:p>
              <a:p>
                <a:pPr marL="914400" lvl="1" indent="-457200">
                  <a:buFont typeface="+mj-lt"/>
                  <a:buAutoNum type="arabicPeriod"/>
                </a:pPr>
                <a:endParaRPr lang="de-DE" dirty="0"/>
              </a:p>
              <a:p>
                <a:pPr lvl="1"/>
                <a:endParaRPr lang="de-DE" dirty="0"/>
              </a:p>
            </p:txBody>
          </p:sp>
        </mc:Choice>
        <mc:Fallback>
          <p:sp>
            <p:nvSpPr>
              <p:cNvPr id="3" name="Inhaltsplatzhalter 2">
                <a:extLst>
                  <a:ext uri="{FF2B5EF4-FFF2-40B4-BE49-F238E27FC236}">
                    <a16:creationId xmlns:a16="http://schemas.microsoft.com/office/drawing/2014/main" id="{511E0839-6CFC-4C83-9B79-271DCF97BE2C}"/>
                  </a:ext>
                </a:extLst>
              </p:cNvPr>
              <p:cNvSpPr>
                <a:spLocks noGrp="1" noRot="1" noChangeAspect="1" noMove="1" noResize="1" noEditPoints="1" noAdjustHandles="1" noChangeArrowheads="1" noChangeShapeType="1" noTextEdit="1"/>
              </p:cNvSpPr>
              <p:nvPr>
                <p:ph idx="1"/>
              </p:nvPr>
            </p:nvSpPr>
            <p:spPr>
              <a:blipFill>
                <a:blip r:embed="rId3"/>
                <a:stretch>
                  <a:fillRect l="-862" t="-2582"/>
                </a:stretch>
              </a:blipFill>
            </p:spPr>
            <p:txBody>
              <a:bodyPr/>
              <a:lstStyle/>
              <a:p>
                <a:r>
                  <a:rPr lang="de-DE">
                    <a:noFill/>
                  </a:rPr>
                  <a:t> </a:t>
                </a:r>
              </a:p>
            </p:txBody>
          </p:sp>
        </mc:Fallback>
      </mc:AlternateContent>
    </p:spTree>
    <p:extLst>
      <p:ext uri="{BB962C8B-B14F-4D97-AF65-F5344CB8AC3E}">
        <p14:creationId xmlns:p14="http://schemas.microsoft.com/office/powerpoint/2010/main" val="271918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0892C-439A-4F7C-9801-73E10DEAD89E}"/>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3FD1C0-26CC-4AD8-B264-C44ED136D4E7}"/>
                  </a:ext>
                </a:extLst>
              </p:cNvPr>
              <p:cNvSpPr>
                <a:spLocks noGrp="1"/>
              </p:cNvSpPr>
              <p:nvPr>
                <p:ph idx="1"/>
              </p:nvPr>
            </p:nvSpPr>
            <p:spPr/>
            <p:txBody>
              <a:bodyPr>
                <a:normAutofit lnSpcReduction="10000"/>
              </a:bodyPr>
              <a:lstStyle/>
              <a:p>
                <a:r>
                  <a:rPr lang="en-US" dirty="0"/>
                  <a:t>function </a:t>
                </a:r>
                <a:r>
                  <a:rPr lang="en-US" dirty="0" err="1"/>
                  <a:t>isPrime</a:t>
                </a:r>
                <a:r>
                  <a:rPr lang="en-US" dirty="0"/>
                  <a:t>(n):</a:t>
                </a:r>
              </a:p>
              <a:p>
                <a:r>
                  <a:rPr lang="en-US" dirty="0"/>
                  <a:t>    for </a:t>
                </a:r>
                <a:r>
                  <a:rPr lang="en-US" dirty="0" err="1"/>
                  <a:t>i</a:t>
                </a:r>
                <a:r>
                  <a:rPr lang="en-US" dirty="0"/>
                  <a:t> from 2 to n - 1:</a:t>
                </a:r>
              </a:p>
              <a:p>
                <a:r>
                  <a:rPr lang="en-US" dirty="0"/>
                  <a:t>        if (n mod </a:t>
                </a:r>
                <a:r>
                  <a:rPr lang="en-US" dirty="0" err="1"/>
                  <a:t>i</a:t>
                </a:r>
                <a:r>
                  <a:rPr lang="en-US" dirty="0"/>
                  <a:t>) = 0, return false</a:t>
                </a:r>
              </a:p>
              <a:p>
                <a:r>
                  <a:rPr lang="en-US" dirty="0"/>
                  <a:t>    return true</a:t>
                </a:r>
              </a:p>
              <a:p>
                <a:r>
                  <a:rPr lang="en-US" dirty="0" err="1"/>
                  <a:t>Sieht</a:t>
                </a:r>
                <a:r>
                  <a:rPr lang="en-US" dirty="0"/>
                  <a:t> </a:t>
                </a:r>
                <a:r>
                  <a:rPr lang="en-US" dirty="0" err="1"/>
                  <a:t>nach</a:t>
                </a:r>
                <a:r>
                  <a:rPr lang="en-US" dirty="0"/>
                  <a:t> O(n^4) </a:t>
                </a:r>
                <a:r>
                  <a:rPr lang="en-US" dirty="0" err="1"/>
                  <a:t>aus</a:t>
                </a:r>
                <a:r>
                  <a:rPr lang="en-US" dirty="0"/>
                  <a:t>, </a:t>
                </a:r>
                <a:r>
                  <a:rPr lang="en-US" dirty="0" err="1"/>
                  <a:t>aber</a:t>
                </a:r>
                <a:r>
                  <a:rPr lang="en-US" dirty="0"/>
                  <a:t>:</a:t>
                </a:r>
              </a:p>
              <a:p>
                <a:pPr lvl="1"/>
                <a:r>
                  <a:rPr lang="en-US" dirty="0" err="1"/>
                  <a:t>Formale</a:t>
                </a:r>
                <a:r>
                  <a:rPr lang="en-US" dirty="0"/>
                  <a:t> Definition </a:t>
                </a:r>
                <a:r>
                  <a:rPr lang="en-US" dirty="0" err="1"/>
                  <a:t>spricht</a:t>
                </a:r>
                <a:r>
                  <a:rPr lang="en-US" dirty="0"/>
                  <a:t> von Bits </a:t>
                </a:r>
                <a:r>
                  <a:rPr lang="en-US" dirty="0" err="1"/>
                  <a:t>als</a:t>
                </a:r>
                <a:r>
                  <a:rPr lang="en-US" dirty="0"/>
                  <a:t> Input!</a:t>
                </a:r>
              </a:p>
              <a:p>
                <a:pPr lvl="1"/>
                <a:r>
                  <a:rPr lang="en-US" dirty="0" err="1"/>
                  <a:t>Tatsächliche</a:t>
                </a:r>
                <a:r>
                  <a:rPr lang="en-US" dirty="0"/>
                  <a:t> </a:t>
                </a:r>
                <a:r>
                  <a:rPr lang="en-US" dirty="0" err="1"/>
                  <a:t>Laufzeit</a:t>
                </a:r>
                <a:r>
                  <a:rPr lang="en-US" dirty="0"/>
                  <a:t>: O(</a:t>
                </a:r>
                <a14:m>
                  <m:oMath xmlns:m="http://schemas.openxmlformats.org/officeDocument/2006/math">
                    <m:sSup>
                      <m:sSupPr>
                        <m:ctrlPr>
                          <a:rPr lang="en-US"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4</m:t>
                        </m:r>
                        <m:r>
                          <a:rPr lang="de-DE" b="0" i="1" smtClean="0">
                            <a:latin typeface="Cambria Math" panose="02040503050406030204" pitchFamily="18" charset="0"/>
                          </a:rPr>
                          <m:t>𝑥</m:t>
                        </m:r>
                      </m:sup>
                    </m:sSup>
                  </m:oMath>
                </a14:m>
                <a:r>
                  <a:rPr lang="en-US" dirty="0"/>
                  <a:t>)</a:t>
                </a:r>
              </a:p>
            </p:txBody>
          </p:sp>
        </mc:Choice>
        <mc:Fallback xmlns="">
          <p:sp>
            <p:nvSpPr>
              <p:cNvPr id="3" name="Inhaltsplatzhalter 2">
                <a:extLst>
                  <a:ext uri="{FF2B5EF4-FFF2-40B4-BE49-F238E27FC236}">
                    <a16:creationId xmlns:a16="http://schemas.microsoft.com/office/drawing/2014/main" id="{D43FD1C0-26CC-4AD8-B264-C44ED136D4E7}"/>
                  </a:ext>
                </a:extLst>
              </p:cNvPr>
              <p:cNvSpPr>
                <a:spLocks noGrp="1" noRot="1" noChangeAspect="1" noMove="1" noResize="1" noEditPoints="1" noAdjustHandles="1" noChangeArrowheads="1" noChangeShapeType="1" noTextEdit="1"/>
              </p:cNvSpPr>
              <p:nvPr>
                <p:ph idx="1"/>
              </p:nvPr>
            </p:nvSpPr>
            <p:spPr>
              <a:blipFill>
                <a:blip r:embed="rId3"/>
                <a:stretch>
                  <a:fillRect l="-1231" t="-2926"/>
                </a:stretch>
              </a:blipFill>
            </p:spPr>
            <p:txBody>
              <a:bodyPr/>
              <a:lstStyle/>
              <a:p>
                <a:r>
                  <a:rPr lang="de-DE">
                    <a:noFill/>
                  </a:rPr>
                  <a:t> </a:t>
                </a:r>
              </a:p>
            </p:txBody>
          </p:sp>
        </mc:Fallback>
      </mc:AlternateContent>
    </p:spTree>
    <p:extLst>
      <p:ext uri="{BB962C8B-B14F-4D97-AF65-F5344CB8AC3E}">
        <p14:creationId xmlns:p14="http://schemas.microsoft.com/office/powerpoint/2010/main" val="17052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0963-7FDC-461C-8F8B-8E19F3C0365C}"/>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p:sp>
        <p:nvSpPr>
          <p:cNvPr id="3" name="Inhaltsplatzhalter 2">
            <a:extLst>
              <a:ext uri="{FF2B5EF4-FFF2-40B4-BE49-F238E27FC236}">
                <a16:creationId xmlns:a16="http://schemas.microsoft.com/office/drawing/2014/main" id="{9205EBEC-2DDF-42D3-84A2-C8BD6AC1BB6A}"/>
              </a:ext>
            </a:extLst>
          </p:cNvPr>
          <p:cNvSpPr>
            <a:spLocks noGrp="1"/>
          </p:cNvSpPr>
          <p:nvPr>
            <p:ph idx="1"/>
          </p:nvPr>
        </p:nvSpPr>
        <p:spPr/>
        <p:txBody>
          <a:bodyPr>
            <a:normAutofit fontScale="92500" lnSpcReduction="10000"/>
          </a:bodyPr>
          <a:lstStyle/>
          <a:p>
            <a:r>
              <a:rPr lang="de-DE" dirty="0"/>
              <a:t>10001010101011</a:t>
            </a:r>
          </a:p>
          <a:p>
            <a:r>
              <a:rPr lang="de-DE" dirty="0"/>
              <a:t>Ein Bit hinzufügen:</a:t>
            </a:r>
          </a:p>
          <a:p>
            <a:pPr lvl="1"/>
            <a:r>
              <a:rPr lang="de-DE" dirty="0"/>
              <a:t>100010101010111</a:t>
            </a:r>
          </a:p>
          <a:p>
            <a:pPr lvl="1"/>
            <a:endParaRPr lang="de-DE" dirty="0"/>
          </a:p>
          <a:p>
            <a:pPr lvl="1"/>
            <a:endParaRPr lang="de-DE" dirty="0"/>
          </a:p>
          <a:p>
            <a:r>
              <a:rPr lang="de-DE" dirty="0">
                <a:sym typeface="Wingdings" panose="05000000000000000000" pitchFamily="2" charset="2"/>
              </a:rPr>
              <a:t> </a:t>
            </a:r>
            <a:r>
              <a:rPr lang="en-US" dirty="0"/>
              <a:t>An algorithm runs in </a:t>
            </a:r>
            <a:r>
              <a:rPr lang="en-US" b="1" dirty="0" err="1"/>
              <a:t>pseudopolynomial</a:t>
            </a:r>
            <a:r>
              <a:rPr lang="en-US" b="1" dirty="0"/>
              <a:t> time</a:t>
            </a:r>
            <a:r>
              <a:rPr lang="en-US" dirty="0"/>
              <a:t> if the runtime is some polynomial </a:t>
            </a:r>
            <a:r>
              <a:rPr lang="en-US" i="1" dirty="0"/>
              <a:t>in the numeric value of the input</a:t>
            </a:r>
            <a:r>
              <a:rPr lang="en-US" dirty="0"/>
              <a:t>, rather than in the number of bits required to represent it</a:t>
            </a:r>
            <a:endParaRPr lang="de-DE" dirty="0"/>
          </a:p>
          <a:p>
            <a:endParaRPr lang="de-DE" dirty="0"/>
          </a:p>
        </p:txBody>
      </p:sp>
    </p:spTree>
    <p:extLst>
      <p:ext uri="{BB962C8B-B14F-4D97-AF65-F5344CB8AC3E}">
        <p14:creationId xmlns:p14="http://schemas.microsoft.com/office/powerpoint/2010/main" val="30218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AC7BC-A45B-4127-A740-F3E3081002E6}"/>
              </a:ext>
            </a:extLst>
          </p:cNvPr>
          <p:cNvSpPr>
            <a:spLocks noGrp="1"/>
          </p:cNvSpPr>
          <p:nvPr>
            <p:ph type="title"/>
          </p:nvPr>
        </p:nvSpPr>
        <p:spPr/>
        <p:txBody>
          <a:bodyPr/>
          <a:lstStyle/>
          <a:p>
            <a:r>
              <a:rPr lang="de-DE" dirty="0"/>
              <a:t>Polynomiell </a:t>
            </a:r>
            <a:r>
              <a:rPr lang="de-DE" dirty="0" err="1"/>
              <a:t>vs</a:t>
            </a:r>
            <a:r>
              <a:rPr lang="de-DE" dirty="0"/>
              <a:t> Pseudopolynomiell</a:t>
            </a:r>
          </a:p>
        </p:txBody>
      </p:sp>
      <p:sp>
        <p:nvSpPr>
          <p:cNvPr id="3" name="Inhaltsplatzhalter 2">
            <a:extLst>
              <a:ext uri="{FF2B5EF4-FFF2-40B4-BE49-F238E27FC236}">
                <a16:creationId xmlns:a16="http://schemas.microsoft.com/office/drawing/2014/main" id="{315C188A-44C4-4167-A428-8A345ED3C10D}"/>
              </a:ext>
            </a:extLst>
          </p:cNvPr>
          <p:cNvSpPr>
            <a:spLocks noGrp="1"/>
          </p:cNvSpPr>
          <p:nvPr>
            <p:ph idx="1"/>
          </p:nvPr>
        </p:nvSpPr>
        <p:spPr/>
        <p:txBody>
          <a:bodyPr/>
          <a:lstStyle/>
          <a:p>
            <a:r>
              <a:rPr lang="de-DE" dirty="0"/>
              <a:t>Konkretes Beispiel:</a:t>
            </a:r>
          </a:p>
          <a:p>
            <a:r>
              <a:rPr lang="de-DE" dirty="0"/>
              <a:t>N= 3185, in binär: 110001110001 </a:t>
            </a:r>
            <a:r>
              <a:rPr lang="de-DE" dirty="0">
                <a:sym typeface="Wingdings" panose="05000000000000000000" pitchFamily="2" charset="2"/>
              </a:rPr>
              <a:t> ‚Echter‘ Input</a:t>
            </a:r>
            <a:endParaRPr lang="de-DE" dirty="0"/>
          </a:p>
          <a:p>
            <a:r>
              <a:rPr lang="de-DE" dirty="0"/>
              <a:t>Länge 4 vs. Länge 12</a:t>
            </a:r>
          </a:p>
        </p:txBody>
      </p:sp>
    </p:spTree>
    <p:extLst>
      <p:ext uri="{BB962C8B-B14F-4D97-AF65-F5344CB8AC3E}">
        <p14:creationId xmlns:p14="http://schemas.microsoft.com/office/powerpoint/2010/main" val="40654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481CB-1DDE-4BD4-BAF9-723A8AB4E4CA}"/>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5457A5B-4F44-4ADB-B886-4D87BD0559CE}"/>
                  </a:ext>
                </a:extLst>
              </p:cNvPr>
              <p:cNvSpPr>
                <a:spLocks noGrp="1"/>
              </p:cNvSpPr>
              <p:nvPr>
                <p:ph idx="1"/>
              </p:nvPr>
            </p:nvSpPr>
            <p:spPr/>
            <p:txBody>
              <a:bodyPr/>
              <a:lstStyle/>
              <a:p>
                <a:r>
                  <a:rPr lang="de-DE" dirty="0"/>
                  <a:t>Anschauung: Verschiedene Gegenstände mit Gewicht und Wert</a:t>
                </a:r>
              </a:p>
              <a:p>
                <a:pPr lvl="1"/>
                <a:r>
                  <a:rPr lang="de-DE" dirty="0">
                    <a:sym typeface="Wingdings" panose="05000000000000000000" pitchFamily="2" charset="2"/>
                  </a:rPr>
                  <a:t> Rucksack mit Grenze muss gefüllt werden</a:t>
                </a:r>
              </a:p>
              <a:p>
                <a:pPr lvl="1"/>
                <a:endParaRPr lang="de-DE" dirty="0">
                  <a:sym typeface="Wingdings" panose="05000000000000000000" pitchFamily="2" charset="2"/>
                </a:endParaRPr>
              </a:p>
              <a:p>
                <a:r>
                  <a:rPr lang="de-DE" dirty="0">
                    <a:sym typeface="Wingdings" panose="05000000000000000000" pitchFamily="2" charset="2"/>
                  </a:rPr>
                  <a:t>Objekte mit Wert und Gewicht: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𝑖</m:t>
                        </m:r>
                      </m:sub>
                    </m:sSub>
                  </m:oMath>
                </a14:m>
                <a:r>
                  <a:rPr lang="de-DE" dirty="0"/>
                  <a:t> und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𝑊</m:t>
                        </m:r>
                      </m:e>
                      <m:sub>
                        <m:r>
                          <a:rPr lang="de-DE" b="0" i="1" smtClean="0">
                            <a:latin typeface="Cambria Math" panose="02040503050406030204" pitchFamily="18" charset="0"/>
                          </a:rPr>
                          <m:t>𝑖</m:t>
                        </m:r>
                      </m:sub>
                    </m:sSub>
                  </m:oMath>
                </a14:m>
                <a:endParaRPr lang="de-DE" dirty="0"/>
              </a:p>
              <a:p>
                <a:endParaRPr lang="de-DE" dirty="0"/>
              </a:p>
              <a:p>
                <a:r>
                  <a:rPr lang="de-DE" dirty="0"/>
                  <a:t>Gegebene Gewichtschranke darf nicht überschritten werden</a:t>
                </a:r>
              </a:p>
              <a:p>
                <a:endParaRPr lang="de-DE" dirty="0"/>
              </a:p>
            </p:txBody>
          </p:sp>
        </mc:Choice>
        <mc:Fallback xmlns="">
          <p:sp>
            <p:nvSpPr>
              <p:cNvPr id="3" name="Inhaltsplatzhalter 2">
                <a:extLst>
                  <a:ext uri="{FF2B5EF4-FFF2-40B4-BE49-F238E27FC236}">
                    <a16:creationId xmlns:a16="http://schemas.microsoft.com/office/drawing/2014/main" id="{95457A5B-4F44-4ADB-B886-4D87BD0559CE}"/>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28490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81368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813682">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813682">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469" t="-100000" r="-700000" b="-108787"/>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469" t="-200840" r="-700000" b="-924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4740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BABC-61D5-4A53-AFA1-DC1B0E7B97A9}"/>
              </a:ext>
            </a:extLst>
          </p:cNvPr>
          <p:cNvSpPr>
            <a:spLocks noGrp="1"/>
          </p:cNvSpPr>
          <p:nvPr>
            <p:ph type="title"/>
          </p:nvPr>
        </p:nvSpPr>
        <p:spPr/>
        <p:txBody>
          <a:bodyPr/>
          <a:lstStyle/>
          <a:p>
            <a:r>
              <a:rPr lang="de-DE" dirty="0" err="1"/>
              <a:t>KnappsackProblem</a:t>
            </a:r>
            <a:endParaRPr lang="de-DE" dirty="0"/>
          </a:p>
        </p:txBody>
      </p:sp>
      <p:sp>
        <p:nvSpPr>
          <p:cNvPr id="4" name="Rectangle 1">
            <a:extLst>
              <a:ext uri="{FF2B5EF4-FFF2-40B4-BE49-F238E27FC236}">
                <a16:creationId xmlns:a16="http://schemas.microsoft.com/office/drawing/2014/main" id="{38AA92A8-5CAA-49E3-8F5D-ADE5DA0825F0}"/>
              </a:ext>
            </a:extLst>
          </p:cNvPr>
          <p:cNvSpPr>
            <a:spLocks noGrp="1" noChangeArrowheads="1"/>
          </p:cNvSpPr>
          <p:nvPr>
            <p:ph idx="1"/>
          </p:nvPr>
        </p:nvSpPr>
        <p:spPr bwMode="auto">
          <a:xfrm>
            <a:off x="502973" y="1591733"/>
            <a:ext cx="11182878" cy="5065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Knappsack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solveKnappsack</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allCombinations.size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allCombinations.remove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weightRestriction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8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B5DBA6-FD5A-4DF1-8D9D-86B5E5CFFB46}"/>
              </a:ext>
            </a:extLst>
          </p:cNvPr>
          <p:cNvSpPr>
            <a:spLocks noGrp="1"/>
          </p:cNvSpPr>
          <p:nvPr>
            <p:ph type="title"/>
          </p:nvPr>
        </p:nvSpPr>
        <p:spPr/>
        <p:txBody>
          <a:bodyPr/>
          <a:lstStyle/>
          <a:p>
            <a:r>
              <a:rPr lang="de-DE" dirty="0"/>
              <a:t>Knappsackproblem</a:t>
            </a:r>
          </a:p>
        </p:txBody>
      </p:sp>
      <p:sp>
        <p:nvSpPr>
          <p:cNvPr id="3" name="Inhaltsplatzhalter 2">
            <a:extLst>
              <a:ext uri="{FF2B5EF4-FFF2-40B4-BE49-F238E27FC236}">
                <a16:creationId xmlns:a16="http://schemas.microsoft.com/office/drawing/2014/main" id="{AB3E65A1-570D-4F89-8D00-16C5A689A7F8}"/>
              </a:ext>
            </a:extLst>
          </p:cNvPr>
          <p:cNvSpPr>
            <a:spLocks noGrp="1"/>
          </p:cNvSpPr>
          <p:nvPr>
            <p:ph idx="1"/>
          </p:nvPr>
        </p:nvSpPr>
        <p:spPr/>
        <p:txBody>
          <a:bodyPr/>
          <a:lstStyle/>
          <a:p>
            <a:r>
              <a:rPr lang="de-DE" dirty="0"/>
              <a:t>Ein polynomialer Algorithmus für das Knappsackproblem?</a:t>
            </a:r>
          </a:p>
        </p:txBody>
      </p:sp>
    </p:spTree>
    <p:extLst>
      <p:ext uri="{BB962C8B-B14F-4D97-AF65-F5344CB8AC3E}">
        <p14:creationId xmlns:p14="http://schemas.microsoft.com/office/powerpoint/2010/main" val="326364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2103</Words>
  <Application>Microsoft Office PowerPoint</Application>
  <PresentationFormat>Breitbild</PresentationFormat>
  <Paragraphs>489</Paragraphs>
  <Slides>20</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Arial</vt:lpstr>
      <vt:lpstr>Calibri</vt:lpstr>
      <vt:lpstr>Cambria Math</vt:lpstr>
      <vt:lpstr>Courier New</vt:lpstr>
      <vt:lpstr>Tw Cen MT</vt:lpstr>
      <vt:lpstr>Wingdings</vt:lpstr>
      <vt:lpstr>Schaltkreis</vt:lpstr>
      <vt:lpstr>Pseudopolynomielle Algorithmen</vt:lpstr>
      <vt:lpstr>Polynomiell vs Pseudopolynomiell</vt:lpstr>
      <vt:lpstr>Polynomiell vs Pseudopolynomiell</vt:lpstr>
      <vt:lpstr>Polynomiell vs Pseudopolynomiell</vt:lpstr>
      <vt:lpstr>Polynomiell vs Pseudopolynomiell</vt:lpstr>
      <vt:lpstr>Knappsackproblem</vt:lpstr>
      <vt:lpstr>KNappsackproblem</vt:lpstr>
      <vt:lpstr>KnappsackProblem</vt:lpstr>
      <vt:lpstr>Knappsackproblem</vt:lpstr>
      <vt:lpstr>KNappsackproblem</vt:lpstr>
      <vt:lpstr>KNappsackproblem</vt:lpstr>
      <vt:lpstr>PowerPoint-Präsentation</vt:lpstr>
      <vt:lpstr>Knappsackproblem</vt:lpstr>
      <vt:lpstr>KnappsackProblem</vt:lpstr>
      <vt:lpstr>Knappsackproblem</vt:lpstr>
      <vt:lpstr>Knappsackproblem</vt:lpstr>
      <vt:lpstr>Dynamic programing</vt:lpstr>
      <vt:lpstr>Stark vs. Schwach NP-Vollständig</vt:lpstr>
      <vt:lpstr>Stark vs. Schwach NP-Vollständig</vt:lpstr>
      <vt:lpstr>Stark vs. Schwach NP-Vollständig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Pseudopolynomielle Algorithmen</dc:title>
  <dc:creator>Sebastian Schwegler</dc:creator>
  <cp:lastModifiedBy>Sebastian Schwegler</cp:lastModifiedBy>
  <cp:revision>106</cp:revision>
  <dcterms:created xsi:type="dcterms:W3CDTF">2019-03-25T09:28:46Z</dcterms:created>
  <dcterms:modified xsi:type="dcterms:W3CDTF">2019-04-03T09:27:36Z</dcterms:modified>
</cp:coreProperties>
</file>