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98" autoAdjust="0"/>
    <p:restoredTop sz="80803" autoAdjust="0"/>
  </p:normalViewPr>
  <p:slideViewPr>
    <p:cSldViewPr snapToGrid="0">
      <p:cViewPr>
        <p:scale>
          <a:sx n="66" d="100"/>
          <a:sy n="66" d="100"/>
        </p:scale>
        <p:origin x="792" y="125"/>
      </p:cViewPr>
      <p:guideLst/>
    </p:cSldViewPr>
  </p:slideViewPr>
  <p:notesTextViewPr>
    <p:cViewPr>
      <p:scale>
        <a:sx n="1" d="1"/>
        <a:sy n="1" d="1"/>
      </p:scale>
      <p:origin x="0" y="-69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2715C-D2F7-4798-B0E4-E6A2CD1E0F06}" type="datetimeFigureOut">
              <a:rPr lang="de-DE" smtClean="0"/>
              <a:t>02.04.2019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B9CCF-FFA2-46F4-AE87-49E1E1368883}" type="slidenum">
              <a:rPr lang="de-DE" smtClean="0"/>
              <a:t>‹Nr.›</a:t>
            </a:fld>
            <a:endParaRPr lang="de-DE"/>
          </a:p>
        </p:txBody>
      </p:sp>
    </p:spTree>
    <p:extLst>
      <p:ext uri="{BB962C8B-B14F-4D97-AF65-F5344CB8AC3E}">
        <p14:creationId xmlns:p14="http://schemas.microsoft.com/office/powerpoint/2010/main" val="281202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Um den Unterscheid klarzumachen, </a:t>
            </a:r>
            <a:r>
              <a:rPr lang="de-DE" dirty="0" err="1"/>
              <a:t>ersteinmal</a:t>
            </a:r>
            <a:r>
              <a:rPr lang="de-DE" dirty="0"/>
              <a:t>/noch einmal kurz erläutern, wie sich die Laufzeit eines Algorithmus „berechnet“</a:t>
            </a:r>
          </a:p>
          <a:p>
            <a:pPr marL="171450" indent="-171450">
              <a:buFontTx/>
              <a:buChar char="-"/>
            </a:pPr>
            <a:r>
              <a:rPr lang="de-DE" dirty="0"/>
              <a:t>-&gt; gängige Definition von polynomiell ist „kleiner O(</a:t>
            </a:r>
            <a:r>
              <a:rPr lang="de-DE" dirty="0" err="1"/>
              <a:t>n^k</a:t>
            </a:r>
            <a:r>
              <a:rPr lang="de-DE" dirty="0"/>
              <a:t>)“ für ein k &gt;= 1</a:t>
            </a:r>
          </a:p>
          <a:p>
            <a:pPr marL="171450" indent="-171450">
              <a:buFontTx/>
              <a:buChar char="-"/>
            </a:pPr>
            <a:r>
              <a:rPr lang="de-DE" dirty="0"/>
              <a:t>Zeit hängt von irgendeinem n ab -&gt; diese beschreibt die Größe der Eingabe.</a:t>
            </a:r>
          </a:p>
          <a:p>
            <a:pPr marL="171450" indent="-171450">
              <a:buFontTx/>
              <a:buChar char="-"/>
            </a:pPr>
            <a:r>
              <a:rPr lang="de-DE" dirty="0"/>
              <a:t>Bei </a:t>
            </a:r>
            <a:r>
              <a:rPr lang="de-DE" dirty="0" err="1"/>
              <a:t>Selection</a:t>
            </a:r>
            <a:r>
              <a:rPr lang="de-DE" dirty="0"/>
              <a:t> </a:t>
            </a:r>
            <a:r>
              <a:rPr lang="de-DE" dirty="0" err="1"/>
              <a:t>Sort</a:t>
            </a:r>
            <a:r>
              <a:rPr lang="de-DE" dirty="0"/>
              <a:t> ist dies die Anzahl der Elemente im Array, beim TSP die Anzahl der Nodes im Grafen</a:t>
            </a:r>
          </a:p>
          <a:p>
            <a:pPr marL="171450" indent="-171450">
              <a:buFontTx/>
              <a:buChar char="-"/>
            </a:pPr>
            <a:r>
              <a:rPr lang="de-DE" dirty="0"/>
              <a:t>Daher gibt es folgende </a:t>
            </a:r>
            <a:r>
              <a:rPr lang="de-DE" dirty="0" err="1"/>
              <a:t>Definiton</a:t>
            </a:r>
            <a:r>
              <a:rPr lang="de-DE" dirty="0"/>
              <a:t> für n: </a:t>
            </a:r>
            <a:r>
              <a:rPr lang="en-US" sz="1200" b="0" i="0" kern="1200" dirty="0">
                <a:solidFill>
                  <a:schemeClr val="tx1"/>
                </a:solidFill>
                <a:effectLst/>
                <a:latin typeface="+mn-lt"/>
                <a:ea typeface="+mn-ea"/>
                <a:cs typeface="+mn-cs"/>
              </a:rPr>
              <a:t>The size of the input to a problem is the number of bits required to write out that input.</a:t>
            </a:r>
          </a:p>
          <a:p>
            <a:pPr marL="171450" indent="-171450">
              <a:buFontTx/>
              <a:buChar char="-"/>
            </a:pPr>
            <a:r>
              <a:rPr lang="en-US" sz="1200" b="0" i="0" kern="1200" dirty="0">
                <a:solidFill>
                  <a:schemeClr val="tx1"/>
                </a:solidFill>
                <a:effectLst/>
                <a:latin typeface="+mn-lt"/>
                <a:ea typeface="+mn-ea"/>
                <a:cs typeface="+mn-cs"/>
              </a:rPr>
              <a:t>-&gt; </a:t>
            </a:r>
            <a:r>
              <a:rPr lang="en-US" sz="1200" b="0" i="0" kern="1200" dirty="0" err="1">
                <a:solidFill>
                  <a:schemeClr val="tx1"/>
                </a:solidFill>
                <a:effectLst/>
                <a:latin typeface="+mn-lt"/>
                <a:ea typeface="+mn-ea"/>
                <a:cs typeface="+mn-cs"/>
              </a:rPr>
              <a:t>Sortieren</a:t>
            </a:r>
            <a:r>
              <a:rPr lang="en-US" sz="1200" b="0" i="0" kern="1200" dirty="0">
                <a:solidFill>
                  <a:schemeClr val="tx1"/>
                </a:solidFill>
                <a:effectLst/>
                <a:latin typeface="+mn-lt"/>
                <a:ea typeface="+mn-ea"/>
                <a:cs typeface="+mn-cs"/>
              </a:rPr>
              <a:t> int array (32bit pro int): input </a:t>
            </a:r>
            <a:r>
              <a:rPr lang="en-US" sz="1200" b="0" i="0" kern="1200" dirty="0" err="1">
                <a:solidFill>
                  <a:schemeClr val="tx1"/>
                </a:solidFill>
                <a:effectLst/>
                <a:latin typeface="+mn-lt"/>
                <a:ea typeface="+mn-ea"/>
                <a:cs typeface="+mn-cs"/>
              </a:rPr>
              <a:t>größe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wäre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dann</a:t>
            </a:r>
            <a:r>
              <a:rPr lang="en-US" sz="1200" b="0" i="0" kern="1200" dirty="0">
                <a:solidFill>
                  <a:schemeClr val="tx1"/>
                </a:solidFill>
                <a:effectLst/>
                <a:latin typeface="+mn-lt"/>
                <a:ea typeface="+mn-ea"/>
                <a:cs typeface="+mn-cs"/>
              </a:rPr>
              <a:t> 32*n</a:t>
            </a:r>
          </a:p>
          <a:p>
            <a:pPr marL="171450" indent="-171450">
              <a:buFontTx/>
              <a:buChar char="-"/>
            </a:pPr>
            <a:r>
              <a:rPr lang="en-US" sz="1200" b="0" i="0" kern="1200" dirty="0">
                <a:solidFill>
                  <a:schemeClr val="tx1"/>
                </a:solidFill>
                <a:effectLst/>
                <a:latin typeface="+mn-lt"/>
                <a:ea typeface="+mn-ea"/>
                <a:cs typeface="+mn-cs"/>
              </a:rPr>
              <a:t>-&gt; TSP: </a:t>
            </a:r>
            <a:r>
              <a:rPr lang="en-US" sz="1200" b="0" i="0" kern="1200" dirty="0" err="1">
                <a:solidFill>
                  <a:schemeClr val="tx1"/>
                </a:solidFill>
                <a:effectLst/>
                <a:latin typeface="+mn-lt"/>
                <a:ea typeface="+mn-ea"/>
                <a:cs typeface="+mn-cs"/>
              </a:rPr>
              <a:t>Mögliche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Kodierung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Liste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aller</a:t>
            </a:r>
            <a:r>
              <a:rPr lang="en-US" sz="1200" b="0" i="0" kern="1200" dirty="0">
                <a:solidFill>
                  <a:schemeClr val="tx1"/>
                </a:solidFill>
                <a:effectLst/>
                <a:latin typeface="+mn-lt"/>
                <a:ea typeface="+mn-ea"/>
                <a:cs typeface="+mn-cs"/>
              </a:rPr>
              <a:t> Nodes </a:t>
            </a:r>
            <a:r>
              <a:rPr lang="en-US" sz="1200" b="0" i="0" kern="1200" dirty="0" err="1">
                <a:solidFill>
                  <a:schemeClr val="tx1"/>
                </a:solidFill>
                <a:effectLst/>
                <a:latin typeface="+mn-lt"/>
                <a:ea typeface="+mn-ea"/>
                <a:cs typeface="+mn-cs"/>
              </a:rPr>
              <a:t>gefolgt</a:t>
            </a:r>
            <a:r>
              <a:rPr lang="en-US" sz="1200" b="0" i="0" kern="1200" dirty="0">
                <a:solidFill>
                  <a:schemeClr val="tx1"/>
                </a:solidFill>
                <a:effectLst/>
                <a:latin typeface="+mn-lt"/>
                <a:ea typeface="+mn-ea"/>
                <a:cs typeface="+mn-cs"/>
              </a:rPr>
              <a:t> von </a:t>
            </a:r>
            <a:r>
              <a:rPr lang="en-US" sz="1200" b="0" i="0" kern="1200" dirty="0" err="1">
                <a:solidFill>
                  <a:schemeClr val="tx1"/>
                </a:solidFill>
                <a:effectLst/>
                <a:latin typeface="+mn-lt"/>
                <a:ea typeface="+mn-ea"/>
                <a:cs typeface="+mn-cs"/>
              </a:rPr>
              <a:t>Liste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Kanten</a:t>
            </a:r>
            <a:r>
              <a:rPr lang="en-US" sz="1200" b="0" i="0" kern="1200" dirty="0">
                <a:solidFill>
                  <a:schemeClr val="tx1"/>
                </a:solidFill>
                <a:effectLst/>
                <a:latin typeface="+mn-lt"/>
                <a:ea typeface="+mn-ea"/>
                <a:cs typeface="+mn-cs"/>
              </a:rPr>
              <a:t>: n + m</a:t>
            </a:r>
          </a:p>
          <a:p>
            <a:pPr marL="171450" indent="-171450">
              <a:buFontTx/>
              <a:buChar char="-"/>
            </a:pPr>
            <a:r>
              <a:rPr lang="en-US" sz="1200" b="0" i="0" kern="1200" dirty="0">
                <a:solidFill>
                  <a:schemeClr val="tx1"/>
                </a:solidFill>
                <a:effectLst/>
                <a:latin typeface="+mn-lt"/>
                <a:ea typeface="+mn-ea"/>
                <a:cs typeface="+mn-cs"/>
              </a:rPr>
              <a:t>-&gt; </a:t>
            </a:r>
            <a:r>
              <a:rPr lang="en-US" sz="1200" b="0" i="0" kern="1200" dirty="0" err="1">
                <a:solidFill>
                  <a:schemeClr val="tx1"/>
                </a:solidFill>
                <a:effectLst/>
                <a:latin typeface="+mn-lt"/>
                <a:ea typeface="+mn-ea"/>
                <a:cs typeface="+mn-cs"/>
              </a:rPr>
              <a:t>daraus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folgt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allgemeine</a:t>
            </a:r>
            <a:r>
              <a:rPr lang="en-US" sz="1200" b="0" i="0" kern="1200" dirty="0">
                <a:solidFill>
                  <a:schemeClr val="tx1"/>
                </a:solidFill>
                <a:effectLst/>
                <a:latin typeface="+mn-lt"/>
                <a:ea typeface="+mn-ea"/>
                <a:cs typeface="+mn-cs"/>
              </a:rPr>
              <a:t> Definition </a:t>
            </a:r>
            <a:r>
              <a:rPr lang="en-US" sz="1200" b="0" i="0" kern="1200" dirty="0" err="1">
                <a:solidFill>
                  <a:schemeClr val="tx1"/>
                </a:solidFill>
                <a:effectLst/>
                <a:latin typeface="+mn-lt"/>
                <a:ea typeface="+mn-ea"/>
                <a:cs typeface="+mn-cs"/>
              </a:rPr>
              <a:t>für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polynomiellen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Algorithmus</a:t>
            </a: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2</a:t>
            </a:fld>
            <a:endParaRPr lang="de-DE"/>
          </a:p>
        </p:txBody>
      </p:sp>
    </p:spTree>
    <p:extLst>
      <p:ext uri="{BB962C8B-B14F-4D97-AF65-F5344CB8AC3E}">
        <p14:creationId xmlns:p14="http://schemas.microsoft.com/office/powerpoint/2010/main" val="74650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Nun wird die Tabelle ausgefüllt. Hierfür wird zunächst V berechnet, welches in diesem Beispiel 24 beträgt</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11</a:t>
            </a:fld>
            <a:endParaRPr lang="de-DE"/>
          </a:p>
        </p:txBody>
      </p:sp>
    </p:spTree>
    <p:extLst>
      <p:ext uri="{BB962C8B-B14F-4D97-AF65-F5344CB8AC3E}">
        <p14:creationId xmlns:p14="http://schemas.microsoft.com/office/powerpoint/2010/main" val="4258553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-Erste Zeile: Mit Objekt eins lässt sich nur der Wert 2 erreichen. Diesen Wert erreichen wir indem wir das Gewicht drei an der Stelle (1,2) eintragen, also das Gewicht drei von    Objekt 1 mitnehmen. Alle anderen Felder der ersten Zeile bekommen einen Strich, da sie mit Objekt 1 nicht erreicht werden können.</a:t>
            </a:r>
          </a:p>
          <a:p>
            <a:pPr marL="171450" indent="-171450">
              <a:buFontTx/>
              <a:buChar char="-"/>
            </a:pPr>
            <a:r>
              <a:rPr lang="de-DE" dirty="0"/>
              <a:t>In Zeile zwei stehen zwei Objekte zur Auswahl: Eins und Zwei. Möchte man den Wert drei von Objekt 2 erreichen, muss man das Gewicht 2 einpacken, für den Wert 2 von Objekt  1 muss das Gewicht 3 eingepackt werden.</a:t>
            </a:r>
          </a:p>
          <a:p>
            <a:pPr marL="171450" indent="-171450">
              <a:buFontTx/>
              <a:buChar char="-"/>
            </a:pPr>
            <a:r>
              <a:rPr lang="de-DE" dirty="0"/>
              <a:t>- Achtung: Man kann natürlich auch Objekt 1 und 2 einpacken! Dann ergibt sich ein Wert von 5, für welchen das Gewicht 5 eingepackt werden muss. Alle anderen Werte in Zeile zwei sind nicht möglich.</a:t>
            </a:r>
          </a:p>
          <a:p>
            <a:pPr marL="171450" indent="-171450">
              <a:buFontTx/>
              <a:buChar char="-"/>
            </a:pPr>
            <a:r>
              <a:rPr lang="de-DE" dirty="0"/>
              <a:t>Ab hier erkennt man, warum das Aufbauen der Tabelle sehr einfach ist.</a:t>
            </a:r>
          </a:p>
          <a:p>
            <a:pPr marL="171450" indent="-171450">
              <a:buFontTx/>
              <a:buChar char="-"/>
            </a:pPr>
            <a:r>
              <a:rPr lang="de-DE" dirty="0"/>
              <a:t>-Dritte Zeile: Um den Wert 2 zu erreichen, steht nach wie vor nur Objekt 1 zur Verfügung. Selbiges gilt für Wert 3 durch Objekt 2. Vier lässt sich nach wie vor nicht durch Kombination der Objekte 1 bis 3 erreichen.</a:t>
            </a:r>
          </a:p>
          <a:p>
            <a:pPr marL="628650" lvl="1" indent="-171450">
              <a:buFontTx/>
              <a:buChar char="-"/>
            </a:pPr>
            <a:r>
              <a:rPr lang="de-DE" dirty="0"/>
              <a:t>Der Wert 5 lässt sich nun durch die Kombination von Objekt 1 und 2 erreichen, das benötigte Gewicht sinkt hierbei auf 4.</a:t>
            </a:r>
          </a:p>
          <a:p>
            <a:pPr marL="171450" lvl="0" indent="-171450">
              <a:buFontTx/>
              <a:buChar char="-"/>
            </a:pPr>
            <a:r>
              <a:rPr lang="de-DE" dirty="0"/>
              <a:t>Die Tabelle wird nun entsprechend ausgefüllt, das Prinzip sollte jetzt klar sein, alle Fälle sind abgedeckt (vor allem Wert lässt   sich im Vergleich zu den vorigen Zeilen durch weniger Gewicht erreichen)</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12</a:t>
            </a:fld>
            <a:endParaRPr lang="de-DE"/>
          </a:p>
        </p:txBody>
      </p:sp>
    </p:spTree>
    <p:extLst>
      <p:ext uri="{BB962C8B-B14F-4D97-AF65-F5344CB8AC3E}">
        <p14:creationId xmlns:p14="http://schemas.microsoft.com/office/powerpoint/2010/main" val="10147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Zeitkomplexität dieses Algorithmus? Innen O(n) und n </a:t>
            </a:r>
            <a:r>
              <a:rPr lang="de-DE" dirty="0" err="1"/>
              <a:t>mod</a:t>
            </a:r>
            <a:r>
              <a:rPr lang="de-DE" dirty="0"/>
              <a:t> i, grober </a:t>
            </a:r>
            <a:r>
              <a:rPr lang="de-DE" dirty="0" err="1"/>
              <a:t>worst</a:t>
            </a:r>
            <a:r>
              <a:rPr lang="de-DE" dirty="0"/>
              <a:t> </a:t>
            </a:r>
            <a:r>
              <a:rPr lang="de-DE" dirty="0" err="1"/>
              <a:t>case</a:t>
            </a:r>
            <a:r>
              <a:rPr lang="de-DE" dirty="0"/>
              <a:t>: O(n^4)</a:t>
            </a:r>
          </a:p>
          <a:p>
            <a:r>
              <a:rPr lang="de-DE" dirty="0"/>
              <a:t>Zahl n benötigt O(n-log(n)), damit hätte dieser Algorithmus ein Laufzeit von O(2^4x) -&gt; definitiv nicht polynomiell</a:t>
            </a:r>
          </a:p>
          <a:p>
            <a:r>
              <a:rPr lang="de-DE" dirty="0"/>
              <a:t>Hier liegt der Unterschied: Der Algorithmus sieht polynomiell aus, ist aber unter Betrachtung der formalen Definition nicht polynomiell</a:t>
            </a:r>
          </a:p>
        </p:txBody>
      </p:sp>
      <p:sp>
        <p:nvSpPr>
          <p:cNvPr id="4" name="Foliennummernplatzhalter 3"/>
          <p:cNvSpPr>
            <a:spLocks noGrp="1"/>
          </p:cNvSpPr>
          <p:nvPr>
            <p:ph type="sldNum" sz="quarter" idx="5"/>
          </p:nvPr>
        </p:nvSpPr>
        <p:spPr/>
        <p:txBody>
          <a:bodyPr/>
          <a:lstStyle/>
          <a:p>
            <a:fld id="{D15B9CCF-FFA2-46F4-AE87-49E1E1368883}" type="slidenum">
              <a:rPr lang="de-DE" smtClean="0"/>
              <a:t>3</a:t>
            </a:fld>
            <a:endParaRPr lang="de-DE"/>
          </a:p>
        </p:txBody>
      </p:sp>
    </p:spTree>
    <p:extLst>
      <p:ext uri="{BB962C8B-B14F-4D97-AF65-F5344CB8AC3E}">
        <p14:creationId xmlns:p14="http://schemas.microsoft.com/office/powerpoint/2010/main" val="3149479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wir den Algorithmus arbeiten, mit der ersten Eingabe und nehmen ein </a:t>
            </a:r>
            <a:r>
              <a:rPr lang="de-DE" dirty="0" err="1"/>
              <a:t>worst</a:t>
            </a:r>
            <a:r>
              <a:rPr lang="de-DE" dirty="0"/>
              <a:t> </a:t>
            </a:r>
            <a:r>
              <a:rPr lang="de-DE" dirty="0" err="1"/>
              <a:t>case</a:t>
            </a:r>
            <a:r>
              <a:rPr lang="de-DE" dirty="0"/>
              <a:t> von einer Laufzeit L an.</a:t>
            </a:r>
          </a:p>
          <a:p>
            <a:r>
              <a:rPr lang="de-DE" dirty="0"/>
              <a:t>Fügen wir nun ein Bit dazu: Nun benötigt der Algorithmus doppelt solange (2L), obwohl nur ein einziges Bit hinzugefügt wurde. </a:t>
            </a:r>
            <a:r>
              <a:rPr lang="de-DE" dirty="0">
                <a:sym typeface="Wingdings" panose="05000000000000000000" pitchFamily="2" charset="2"/>
              </a:rPr>
              <a:t> Laufzeit steigt exponentiell</a:t>
            </a:r>
            <a:endParaRPr lang="de-DE" dirty="0"/>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4</a:t>
            </a:fld>
            <a:endParaRPr lang="de-DE"/>
          </a:p>
        </p:txBody>
      </p:sp>
    </p:spTree>
    <p:extLst>
      <p:ext uri="{BB962C8B-B14F-4D97-AF65-F5344CB8AC3E}">
        <p14:creationId xmlns:p14="http://schemas.microsoft.com/office/powerpoint/2010/main" val="2165732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Konkretes Beispiel am Algorithmus der Primzahlentests: beliebige Zahl (am besten etwas größer damit der Unterschied binär-&gt; Basis 10 klar wird)</a:t>
            </a:r>
          </a:p>
          <a:p>
            <a:r>
              <a:rPr lang="de-DE" dirty="0"/>
              <a:t>Die Laufzeit ist wie schon gesagt O(N) Schleifendurchläufe plus die Arbeit, die die Division und Der Vergleich kostet</a:t>
            </a:r>
          </a:p>
        </p:txBody>
      </p:sp>
      <p:sp>
        <p:nvSpPr>
          <p:cNvPr id="4" name="Foliennummernplatzhalter 3"/>
          <p:cNvSpPr>
            <a:spLocks noGrp="1"/>
          </p:cNvSpPr>
          <p:nvPr>
            <p:ph type="sldNum" sz="quarter" idx="5"/>
          </p:nvPr>
        </p:nvSpPr>
        <p:spPr/>
        <p:txBody>
          <a:bodyPr/>
          <a:lstStyle/>
          <a:p>
            <a:fld id="{D15B9CCF-FFA2-46F4-AE87-49E1E1368883}" type="slidenum">
              <a:rPr lang="de-DE" smtClean="0"/>
              <a:t>5</a:t>
            </a:fld>
            <a:endParaRPr lang="de-DE"/>
          </a:p>
        </p:txBody>
      </p:sp>
    </p:spTree>
    <p:extLst>
      <p:ext uri="{BB962C8B-B14F-4D97-AF65-F5344CB8AC3E}">
        <p14:creationId xmlns:p14="http://schemas.microsoft.com/office/powerpoint/2010/main" val="294334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-Knappsackproblem, auch Rucksackproblem genannt ist ein Optimierungsproblem der Kombinatorik.</a:t>
            </a:r>
          </a:p>
          <a:p>
            <a:endParaRPr lang="de-DE" dirty="0"/>
          </a:p>
          <a:p>
            <a:r>
              <a:rPr lang="de-DE" dirty="0"/>
              <a:t>- Kann auch Container, LKW etc. sein, Problemstellung bleibt ja immer gleich</a:t>
            </a:r>
          </a:p>
          <a:p>
            <a:endParaRPr lang="de-DE" dirty="0"/>
          </a:p>
          <a:p>
            <a:r>
              <a:rPr lang="de-DE" dirty="0"/>
              <a:t>-Aus einer Menge von Objekten, die einen Wert und ein Gewicht haben (hier </a:t>
            </a:r>
            <a:r>
              <a:rPr lang="de-DE" dirty="0" err="1"/>
              <a:t>Wi</a:t>
            </a:r>
            <a:r>
              <a:rPr lang="de-DE" dirty="0"/>
              <a:t> und </a:t>
            </a:r>
            <a:r>
              <a:rPr lang="de-DE" dirty="0" err="1"/>
              <a:t>Vi</a:t>
            </a:r>
            <a:r>
              <a:rPr lang="de-DE" dirty="0"/>
              <a:t> für </a:t>
            </a:r>
            <a:r>
              <a:rPr lang="de-DE" dirty="0" err="1"/>
              <a:t>Weight</a:t>
            </a:r>
            <a:r>
              <a:rPr lang="de-DE" dirty="0"/>
              <a:t>/Value) soll eine Teilmenge gewählt werden,</a:t>
            </a:r>
          </a:p>
          <a:p>
            <a:r>
              <a:rPr lang="de-DE" dirty="0"/>
              <a:t> sodass die Summe der Gewichte eine gegebene Grenze nicht überschreitet bzw. ein Volumen nicht überschritten wird (bei LKW, Containern etc.)</a:t>
            </a:r>
          </a:p>
          <a:p>
            <a:endParaRPr lang="de-DE" dirty="0"/>
          </a:p>
          <a:p>
            <a:r>
              <a:rPr lang="de-DE" dirty="0"/>
              <a:t>-Grenze muss nicht unbedingt ausgefüllt werden</a:t>
            </a:r>
          </a:p>
        </p:txBody>
      </p:sp>
      <p:sp>
        <p:nvSpPr>
          <p:cNvPr id="4" name="Foliennummernplatzhalter 3"/>
          <p:cNvSpPr>
            <a:spLocks noGrp="1"/>
          </p:cNvSpPr>
          <p:nvPr>
            <p:ph type="sldNum" sz="quarter" idx="5"/>
          </p:nvPr>
        </p:nvSpPr>
        <p:spPr/>
        <p:txBody>
          <a:bodyPr/>
          <a:lstStyle/>
          <a:p>
            <a:fld id="{D15B9CCF-FFA2-46F4-AE87-49E1E1368883}" type="slidenum">
              <a:rPr lang="de-DE" smtClean="0"/>
              <a:t>6</a:t>
            </a:fld>
            <a:endParaRPr lang="de-DE"/>
          </a:p>
        </p:txBody>
      </p:sp>
    </p:spTree>
    <p:extLst>
      <p:ext uri="{BB962C8B-B14F-4D97-AF65-F5344CB8AC3E}">
        <p14:creationId xmlns:p14="http://schemas.microsoft.com/office/powerpoint/2010/main" val="268510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kleines Beispiel am maximalen Gewicht von 5</a:t>
            </a:r>
          </a:p>
          <a:p>
            <a:r>
              <a:rPr lang="de-DE" dirty="0"/>
              <a:t>-Mögliche Lösungen:</a:t>
            </a:r>
          </a:p>
          <a:p>
            <a:r>
              <a:rPr lang="de-DE" dirty="0"/>
              <a:t>	- Objekt 4 -&gt; Wert 4</a:t>
            </a:r>
          </a:p>
          <a:p>
            <a:r>
              <a:rPr lang="de-DE" dirty="0"/>
              <a:t>	- 1 und 2 -&gt; Wert 5 (mehr als 4)</a:t>
            </a:r>
          </a:p>
          <a:p>
            <a:r>
              <a:rPr lang="de-DE" dirty="0"/>
              <a:t>	- 3 und 7 -&gt; Wert 7</a:t>
            </a:r>
          </a:p>
          <a:p>
            <a:endParaRPr lang="de-DE" dirty="0"/>
          </a:p>
          <a:p>
            <a:r>
              <a:rPr lang="de-DE" dirty="0"/>
              <a:t>- Wie bereits erwähnt muss die Gewichtsgrenze nicht ausgeschöpft werden, d.h. gäbe es ein Element mit Wert 50 und Gewicht 4 müsste man nicht unbedingt noch Gewicht 1 mitnehmen (sollte man natürlich trotzdem tun)</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7</a:t>
            </a:fld>
            <a:endParaRPr lang="de-DE"/>
          </a:p>
        </p:txBody>
      </p:sp>
    </p:spTree>
    <p:extLst>
      <p:ext uri="{BB962C8B-B14F-4D97-AF65-F5344CB8AC3E}">
        <p14:creationId xmlns:p14="http://schemas.microsoft.com/office/powerpoint/2010/main" val="1507815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Mechanismus sollte jetzt klar sein : )</a:t>
            </a:r>
          </a:p>
          <a:p>
            <a:pPr marL="628650" lvl="1" indent="-171450">
              <a:buFontTx/>
              <a:buChar char="-"/>
            </a:pPr>
            <a:r>
              <a:rPr lang="de-DE" dirty="0"/>
              <a:t>Problem: Wie bei allen NP-vollständigen Problemen, bleibt als naive Vorgehensweise nur alle Möglichkeiten ausprobieren (Brute-Force), indem man alle Möglichen Teilmengen probiert und auswertet, wo der meiste Wert erzielt wird</a:t>
            </a:r>
          </a:p>
          <a:p>
            <a:pPr marL="628650" lvl="1" indent="-171450">
              <a:buFontTx/>
              <a:buChar char="-"/>
            </a:pPr>
            <a:r>
              <a:rPr lang="de-DE" dirty="0"/>
              <a:t>Laufzeit bei naivem Vorgehen beträgt somit mindestens 2^n -&gt; nicht polynomial/exponentielle Laufzeit</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8</a:t>
            </a:fld>
            <a:endParaRPr lang="de-DE"/>
          </a:p>
        </p:txBody>
      </p:sp>
    </p:spTree>
    <p:extLst>
      <p:ext uri="{BB962C8B-B14F-4D97-AF65-F5344CB8AC3E}">
        <p14:creationId xmlns:p14="http://schemas.microsoft.com/office/powerpoint/2010/main" val="2439314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-Algorithmus ist natürlich nicht polynomial, sonst wäre ja P=NP :D</a:t>
            </a:r>
          </a:p>
          <a:p>
            <a:endParaRPr lang="de-DE" dirty="0"/>
          </a:p>
          <a:p>
            <a:r>
              <a:rPr lang="de-DE" dirty="0"/>
              <a:t>(Algorithmus wird jetzt auf Basis der Tabelle aus Folie 7 durchgearbeitet)</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9</a:t>
            </a:fld>
            <a:endParaRPr lang="de-DE"/>
          </a:p>
        </p:txBody>
      </p:sp>
    </p:spTree>
    <p:extLst>
      <p:ext uri="{BB962C8B-B14F-4D97-AF65-F5344CB8AC3E}">
        <p14:creationId xmlns:p14="http://schemas.microsoft.com/office/powerpoint/2010/main" val="274747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-Links stehen alle Objekte, also Objekt 1 bis N.</a:t>
            </a:r>
          </a:p>
          <a:p>
            <a:endParaRPr lang="de-DE" dirty="0"/>
          </a:p>
          <a:p>
            <a:r>
              <a:rPr lang="de-DE" dirty="0"/>
              <a:t>-Oben stehen die Werte von 1 bis V, wobei V die Summe der erreichbaren Werte beschreibt ( V = SUM(</a:t>
            </a:r>
            <a:r>
              <a:rPr lang="de-DE" dirty="0" err="1"/>
              <a:t>Vi</a:t>
            </a:r>
            <a:r>
              <a:rPr lang="de-DE" dirty="0"/>
              <a:t>) für i = 1 bis n )</a:t>
            </a:r>
          </a:p>
          <a:p>
            <a:endParaRPr lang="de-DE" dirty="0"/>
          </a:p>
          <a:p>
            <a:pPr marL="171450" indent="-171450">
              <a:buFontTx/>
              <a:buChar char="-"/>
            </a:pPr>
            <a:r>
              <a:rPr lang="de-DE" dirty="0"/>
              <a:t>Wie ist die Tabelle zu lesen? </a:t>
            </a:r>
          </a:p>
          <a:p>
            <a:pPr marL="628650" lvl="1" indent="-171450">
              <a:buFontTx/>
              <a:buChar char="-"/>
            </a:pPr>
            <a:r>
              <a:rPr lang="de-DE" dirty="0">
                <a:sym typeface="Wingdings" panose="05000000000000000000" pitchFamily="2" charset="2"/>
              </a:rPr>
              <a:t> i-</a:t>
            </a:r>
            <a:r>
              <a:rPr lang="de-DE" dirty="0" err="1">
                <a:sym typeface="Wingdings" panose="05000000000000000000" pitchFamily="2" charset="2"/>
              </a:rPr>
              <a:t>te</a:t>
            </a:r>
            <a:r>
              <a:rPr lang="de-DE" dirty="0">
                <a:sym typeface="Wingdings" panose="05000000000000000000" pitchFamily="2" charset="2"/>
              </a:rPr>
              <a:t> Zeile = Objekt von 1 bis i</a:t>
            </a:r>
          </a:p>
          <a:p>
            <a:pPr marL="628650" lvl="1" indent="-171450">
              <a:buFontTx/>
              <a:buChar char="-"/>
            </a:pPr>
            <a:r>
              <a:rPr lang="de-DE" dirty="0">
                <a:sym typeface="Wingdings" panose="05000000000000000000" pitchFamily="2" charset="2"/>
              </a:rPr>
              <a:t> Eine solches Tupel gibt das Mindestgewicht an das nötig ist, um exakt den Wert j zu erreichen wenn nur die Objekte 1 bis i zur Verfügung stehen, falls dies möglich ist. Die Tabelle geht ja bis zum Maximalwert V und den wird man </a:t>
            </a:r>
            <a:r>
              <a:rPr lang="de-DE" dirty="0" err="1">
                <a:sym typeface="Wingdings" panose="05000000000000000000" pitchFamily="2" charset="2"/>
              </a:rPr>
              <a:t>idR</a:t>
            </a:r>
            <a:r>
              <a:rPr lang="de-DE" dirty="0">
                <a:sym typeface="Wingdings" panose="05000000000000000000" pitchFamily="2" charset="2"/>
              </a:rPr>
              <a:t> nicht mit ein oder zwei Objekten erreichen.</a:t>
            </a:r>
          </a:p>
          <a:p>
            <a:pPr marL="1085850" lvl="2" indent="-171450">
              <a:buFontTx/>
              <a:buChar char="-"/>
            </a:pPr>
            <a:r>
              <a:rPr lang="de-DE" dirty="0">
                <a:sym typeface="Wingdings" panose="05000000000000000000" pitchFamily="2" charset="2"/>
              </a:rPr>
              <a:t> Diese Einschränkung erleichtert das Aufbauen der Tabelle, vor allem wenn dies automatisiert geschieht</a:t>
            </a:r>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10</a:t>
            </a:fld>
            <a:endParaRPr lang="de-DE"/>
          </a:p>
        </p:txBody>
      </p:sp>
    </p:spTree>
    <p:extLst>
      <p:ext uri="{BB962C8B-B14F-4D97-AF65-F5344CB8AC3E}">
        <p14:creationId xmlns:p14="http://schemas.microsoft.com/office/powerpoint/2010/main" val="2017540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101AA-466A-4E15-8F89-39B08111CFF4}"/>
              </a:ext>
            </a:extLst>
          </p:cNvPr>
          <p:cNvSpPr>
            <a:spLocks noGrp="1"/>
          </p:cNvSpPr>
          <p:nvPr>
            <p:ph type="ctrTitle"/>
          </p:nvPr>
        </p:nvSpPr>
        <p:spPr/>
        <p:txBody>
          <a:bodyPr/>
          <a:lstStyle/>
          <a:p>
            <a:r>
              <a:rPr lang="de-DE" dirty="0" err="1"/>
              <a:t>Pseudopolynomielle</a:t>
            </a:r>
            <a:r>
              <a:rPr lang="de-DE" dirty="0"/>
              <a:t> Algorithmen</a:t>
            </a:r>
          </a:p>
        </p:txBody>
      </p:sp>
      <p:sp>
        <p:nvSpPr>
          <p:cNvPr id="3" name="Untertitel 2">
            <a:extLst>
              <a:ext uri="{FF2B5EF4-FFF2-40B4-BE49-F238E27FC236}">
                <a16:creationId xmlns:a16="http://schemas.microsoft.com/office/drawing/2014/main" id="{82DFA362-FC98-4D18-B3FF-DED8AFB11C7D}"/>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70182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592E97-C56B-490E-8D81-6E21437E12B6}"/>
              </a:ext>
            </a:extLst>
          </p:cNvPr>
          <p:cNvSpPr>
            <a:spLocks noGrp="1"/>
          </p:cNvSpPr>
          <p:nvPr>
            <p:ph type="title"/>
          </p:nvPr>
        </p:nvSpPr>
        <p:spPr/>
        <p:txBody>
          <a:bodyPr/>
          <a:lstStyle/>
          <a:p>
            <a:r>
              <a:rPr lang="de-DE" dirty="0" err="1"/>
              <a:t>KNappsackproblem</a:t>
            </a:r>
            <a:endParaRPr lang="de-DE" dirty="0"/>
          </a:p>
        </p:txBody>
      </p:sp>
      <p:graphicFrame>
        <p:nvGraphicFramePr>
          <p:cNvPr id="4" name="Inhaltsplatzhalter 3">
            <a:extLst>
              <a:ext uri="{FF2B5EF4-FFF2-40B4-BE49-F238E27FC236}">
                <a16:creationId xmlns:a16="http://schemas.microsoft.com/office/drawing/2014/main" id="{1C288C61-19A8-43BC-8425-03EF4B2F93FD}"/>
              </a:ext>
            </a:extLst>
          </p:cNvPr>
          <p:cNvGraphicFramePr>
            <a:graphicFrameLocks noGrp="1"/>
          </p:cNvGraphicFramePr>
          <p:nvPr>
            <p:ph idx="1"/>
            <p:extLst>
              <p:ext uri="{D42A27DB-BD31-4B8C-83A1-F6EECF244321}">
                <p14:modId xmlns:p14="http://schemas.microsoft.com/office/powerpoint/2010/main" val="2420330665"/>
              </p:ext>
            </p:extLst>
          </p:nvPr>
        </p:nvGraphicFramePr>
        <p:xfrm>
          <a:off x="1141413" y="2249488"/>
          <a:ext cx="9906000" cy="32359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936800028"/>
                    </a:ext>
                  </a:extLst>
                </a:gridCol>
                <a:gridCol w="990600">
                  <a:extLst>
                    <a:ext uri="{9D8B030D-6E8A-4147-A177-3AD203B41FA5}">
                      <a16:colId xmlns:a16="http://schemas.microsoft.com/office/drawing/2014/main" val="3225175888"/>
                    </a:ext>
                  </a:extLst>
                </a:gridCol>
                <a:gridCol w="990600">
                  <a:extLst>
                    <a:ext uri="{9D8B030D-6E8A-4147-A177-3AD203B41FA5}">
                      <a16:colId xmlns:a16="http://schemas.microsoft.com/office/drawing/2014/main" val="2896008952"/>
                    </a:ext>
                  </a:extLst>
                </a:gridCol>
                <a:gridCol w="990600">
                  <a:extLst>
                    <a:ext uri="{9D8B030D-6E8A-4147-A177-3AD203B41FA5}">
                      <a16:colId xmlns:a16="http://schemas.microsoft.com/office/drawing/2014/main" val="2286771900"/>
                    </a:ext>
                  </a:extLst>
                </a:gridCol>
                <a:gridCol w="990600">
                  <a:extLst>
                    <a:ext uri="{9D8B030D-6E8A-4147-A177-3AD203B41FA5}">
                      <a16:colId xmlns:a16="http://schemas.microsoft.com/office/drawing/2014/main" val="1383450218"/>
                    </a:ext>
                  </a:extLst>
                </a:gridCol>
                <a:gridCol w="990600">
                  <a:extLst>
                    <a:ext uri="{9D8B030D-6E8A-4147-A177-3AD203B41FA5}">
                      <a16:colId xmlns:a16="http://schemas.microsoft.com/office/drawing/2014/main" val="2407413786"/>
                    </a:ext>
                  </a:extLst>
                </a:gridCol>
                <a:gridCol w="990600">
                  <a:extLst>
                    <a:ext uri="{9D8B030D-6E8A-4147-A177-3AD203B41FA5}">
                      <a16:colId xmlns:a16="http://schemas.microsoft.com/office/drawing/2014/main" val="1218682210"/>
                    </a:ext>
                  </a:extLst>
                </a:gridCol>
                <a:gridCol w="990600">
                  <a:extLst>
                    <a:ext uri="{9D8B030D-6E8A-4147-A177-3AD203B41FA5}">
                      <a16:colId xmlns:a16="http://schemas.microsoft.com/office/drawing/2014/main" val="629281325"/>
                    </a:ext>
                  </a:extLst>
                </a:gridCol>
                <a:gridCol w="990600">
                  <a:extLst>
                    <a:ext uri="{9D8B030D-6E8A-4147-A177-3AD203B41FA5}">
                      <a16:colId xmlns:a16="http://schemas.microsoft.com/office/drawing/2014/main" val="518004451"/>
                    </a:ext>
                  </a:extLst>
                </a:gridCol>
                <a:gridCol w="990600">
                  <a:extLst>
                    <a:ext uri="{9D8B030D-6E8A-4147-A177-3AD203B41FA5}">
                      <a16:colId xmlns:a16="http://schemas.microsoft.com/office/drawing/2014/main" val="1167589294"/>
                    </a:ext>
                  </a:extLst>
                </a:gridCol>
              </a:tblGrid>
              <a:tr h="370840">
                <a:tc>
                  <a:txBody>
                    <a:bodyPr/>
                    <a:lstStyle/>
                    <a:p>
                      <a:r>
                        <a:rPr lang="de-DE" dirty="0"/>
                        <a:t>Wert</a:t>
                      </a:r>
                    </a:p>
                    <a:p>
                      <a:r>
                        <a:rPr lang="de-DE" dirty="0"/>
                        <a:t>Objekt</a:t>
                      </a:r>
                    </a:p>
                  </a:txBody>
                  <a:tcPr/>
                </a:tc>
                <a:tc>
                  <a:txBody>
                    <a:bodyPr/>
                    <a:lstStyle/>
                    <a:p>
                      <a:r>
                        <a:rPr lang="de-DE" dirty="0"/>
                        <a:t>1</a:t>
                      </a:r>
                    </a:p>
                  </a:txBody>
                  <a:tcPr/>
                </a:tc>
                <a:tc>
                  <a:txBody>
                    <a:bodyPr/>
                    <a:lstStyle/>
                    <a:p>
                      <a:r>
                        <a:rPr lang="de-DE" dirty="0"/>
                        <a:t>2</a:t>
                      </a:r>
                    </a:p>
                  </a:txBody>
                  <a:tcPr/>
                </a:tc>
                <a:tc>
                  <a:txBody>
                    <a:bodyPr/>
                    <a:lstStyle/>
                    <a:p>
                      <a:r>
                        <a:rPr lang="de-DE" dirty="0"/>
                        <a:t>3</a:t>
                      </a:r>
                    </a:p>
                  </a:txBody>
                  <a:tcPr/>
                </a:tc>
                <a:tc>
                  <a:txBody>
                    <a:bodyPr/>
                    <a:lstStyle/>
                    <a:p>
                      <a:r>
                        <a:rPr lang="de-DE" dirty="0"/>
                        <a:t>4</a:t>
                      </a:r>
                    </a:p>
                  </a:txBody>
                  <a:tcPr/>
                </a:tc>
                <a:tc>
                  <a:txBody>
                    <a:bodyPr/>
                    <a:lstStyle/>
                    <a:p>
                      <a:r>
                        <a:rPr lang="de-DE" dirty="0"/>
                        <a:t>5</a:t>
                      </a:r>
                    </a:p>
                  </a:txBody>
                  <a:tcPr/>
                </a:tc>
                <a:tc>
                  <a:txBody>
                    <a:bodyPr/>
                    <a:lstStyle/>
                    <a:p>
                      <a:r>
                        <a:rPr lang="de-DE" dirty="0"/>
                        <a:t>6</a:t>
                      </a:r>
                    </a:p>
                  </a:txBody>
                  <a:tcPr/>
                </a:tc>
                <a:tc>
                  <a:txBody>
                    <a:bodyPr/>
                    <a:lstStyle/>
                    <a:p>
                      <a:r>
                        <a:rPr lang="de-DE" dirty="0"/>
                        <a:t>7</a:t>
                      </a:r>
                    </a:p>
                  </a:txBody>
                  <a:tcPr/>
                </a:tc>
                <a:tc>
                  <a:txBody>
                    <a:bodyPr/>
                    <a:lstStyle/>
                    <a:p>
                      <a:r>
                        <a:rPr lang="de-DE" dirty="0"/>
                        <a:t>…</a:t>
                      </a:r>
                    </a:p>
                  </a:txBody>
                  <a:tcPr/>
                </a:tc>
                <a:tc>
                  <a:txBody>
                    <a:bodyPr/>
                    <a:lstStyle/>
                    <a:p>
                      <a:r>
                        <a:rPr lang="de-DE" dirty="0"/>
                        <a:t>V</a:t>
                      </a:r>
                    </a:p>
                  </a:txBody>
                  <a:tcPr/>
                </a:tc>
                <a:extLst>
                  <a:ext uri="{0D108BD9-81ED-4DB2-BD59-A6C34878D82A}">
                    <a16:rowId xmlns:a16="http://schemas.microsoft.com/office/drawing/2014/main" val="4130192565"/>
                  </a:ext>
                </a:extLst>
              </a:tr>
              <a:tr h="370840">
                <a:tc>
                  <a:txBody>
                    <a:bodyPr/>
                    <a:lstStyle/>
                    <a:p>
                      <a:r>
                        <a:rPr lang="de-DE" dirty="0"/>
                        <a:t>1</a:t>
                      </a:r>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456105666"/>
                  </a:ext>
                </a:extLst>
              </a:tr>
              <a:tr h="370840">
                <a:tc>
                  <a:txBody>
                    <a:bodyPr/>
                    <a:lstStyle/>
                    <a:p>
                      <a:r>
                        <a:rPr lang="de-DE" dirty="0"/>
                        <a:t>2</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546265104"/>
                  </a:ext>
                </a:extLst>
              </a:tr>
              <a:tr h="370840">
                <a:tc>
                  <a:txBody>
                    <a:bodyPr/>
                    <a:lstStyle/>
                    <a:p>
                      <a:r>
                        <a:rPr lang="de-DE" dirty="0"/>
                        <a:t>3</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64318788"/>
                  </a:ext>
                </a:extLst>
              </a:tr>
              <a:tr h="370840">
                <a:tc>
                  <a:txBody>
                    <a:bodyPr/>
                    <a:lstStyle/>
                    <a:p>
                      <a:r>
                        <a:rPr lang="de-DE" dirty="0"/>
                        <a:t>4</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pPr algn="ctr"/>
                      <a:r>
                        <a:rPr lang="de-DE" dirty="0">
                          <a:latin typeface="Arial" panose="020B0604020202020204" pitchFamily="34" charset="0"/>
                          <a:cs typeface="Arial" panose="020B0604020202020204" pitchFamily="34" charset="0"/>
                        </a:rPr>
                        <a:t>i, j</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710724498"/>
                  </a:ext>
                </a:extLst>
              </a:tr>
              <a:tr h="370840">
                <a:tc>
                  <a:txBody>
                    <a:bodyPr/>
                    <a:lstStyle/>
                    <a:p>
                      <a:r>
                        <a:rPr lang="de-DE" dirty="0"/>
                        <a:t>5</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718963024"/>
                  </a:ext>
                </a:extLst>
              </a:tr>
              <a:tr h="370840">
                <a:tc>
                  <a:txBody>
                    <a:bodyPr/>
                    <a:lstStyle/>
                    <a:p>
                      <a:r>
                        <a:rPr lang="de-DE" dirty="0"/>
                        <a:t>6</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2032139009"/>
                  </a:ext>
                </a:extLst>
              </a:tr>
              <a:tr h="370840">
                <a:tc>
                  <a:txBody>
                    <a:bodyPr/>
                    <a:lstStyle/>
                    <a:p>
                      <a:r>
                        <a:rPr lang="de-DE" dirty="0"/>
                        <a:t>7</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2031630237"/>
                  </a:ext>
                </a:extLst>
              </a:tr>
            </a:tbl>
          </a:graphicData>
        </a:graphic>
      </p:graphicFrame>
      <p:cxnSp>
        <p:nvCxnSpPr>
          <p:cNvPr id="6" name="Gerade Verbindung mit Pfeil 5">
            <a:extLst>
              <a:ext uri="{FF2B5EF4-FFF2-40B4-BE49-F238E27FC236}">
                <a16:creationId xmlns:a16="http://schemas.microsoft.com/office/drawing/2014/main" id="{8E2DA2B7-24CE-4203-9C9F-6F965E04EEEA}"/>
              </a:ext>
            </a:extLst>
          </p:cNvPr>
          <p:cNvCxnSpPr>
            <a:cxnSpLocks/>
          </p:cNvCxnSpPr>
          <p:nvPr/>
        </p:nvCxnSpPr>
        <p:spPr>
          <a:xfrm>
            <a:off x="2141316" y="4178461"/>
            <a:ext cx="2928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7">
            <a:extLst>
              <a:ext uri="{FF2B5EF4-FFF2-40B4-BE49-F238E27FC236}">
                <a16:creationId xmlns:a16="http://schemas.microsoft.com/office/drawing/2014/main" id="{75DF927F-776B-4E9E-9727-5F6A9298760D}"/>
              </a:ext>
            </a:extLst>
          </p:cNvPr>
          <p:cNvCxnSpPr>
            <a:cxnSpLocks/>
          </p:cNvCxnSpPr>
          <p:nvPr/>
        </p:nvCxnSpPr>
        <p:spPr>
          <a:xfrm>
            <a:off x="5509549" y="2916820"/>
            <a:ext cx="0" cy="10995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416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A4B03-5F5F-4EE1-BED9-B374C6372805}"/>
              </a:ext>
            </a:extLst>
          </p:cNvPr>
          <p:cNvSpPr>
            <a:spLocks noGrp="1"/>
          </p:cNvSpPr>
          <p:nvPr>
            <p:ph type="title"/>
          </p:nvPr>
        </p:nvSpPr>
        <p:spPr/>
        <p:txBody>
          <a:bodyPr/>
          <a:lstStyle/>
          <a:p>
            <a:r>
              <a:rPr lang="de-DE" dirty="0" err="1"/>
              <a:t>KNappsackproblem</a:t>
            </a:r>
            <a:endParaRPr lang="de-DE" dirty="0"/>
          </a:p>
        </p:txBody>
      </p:sp>
      <mc:AlternateContent xmlns:mc="http://schemas.openxmlformats.org/markup-compatibility/2006">
        <mc:Choice xmlns:a14="http://schemas.microsoft.com/office/drawing/2010/main" Requires="a14">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1315734060"/>
                  </p:ext>
                </p:extLst>
              </p:nvPr>
            </p:nvGraphicFramePr>
            <p:xfrm>
              <a:off x="732657" y="1807984"/>
              <a:ext cx="10723509" cy="4348608"/>
            </p:xfrm>
            <a:graphic>
              <a:graphicData uri="http://schemas.openxmlformats.org/drawingml/2006/table">
                <a:tbl>
                  <a:tblPr firstRow="1" bandRow="1">
                    <a:tableStyleId>{35758FB7-9AC5-4552-8A53-C91805E547FA}</a:tableStyleId>
                  </a:tblPr>
                  <a:tblGrid>
                    <a:gridCol w="1191501">
                      <a:extLst>
                        <a:ext uri="{9D8B030D-6E8A-4147-A177-3AD203B41FA5}">
                          <a16:colId xmlns:a16="http://schemas.microsoft.com/office/drawing/2014/main" val="1127475254"/>
                        </a:ext>
                      </a:extLst>
                    </a:gridCol>
                    <a:gridCol w="1191501">
                      <a:extLst>
                        <a:ext uri="{9D8B030D-6E8A-4147-A177-3AD203B41FA5}">
                          <a16:colId xmlns:a16="http://schemas.microsoft.com/office/drawing/2014/main" val="381900089"/>
                        </a:ext>
                      </a:extLst>
                    </a:gridCol>
                    <a:gridCol w="1191501">
                      <a:extLst>
                        <a:ext uri="{9D8B030D-6E8A-4147-A177-3AD203B41FA5}">
                          <a16:colId xmlns:a16="http://schemas.microsoft.com/office/drawing/2014/main" val="2069735287"/>
                        </a:ext>
                      </a:extLst>
                    </a:gridCol>
                    <a:gridCol w="1191501">
                      <a:extLst>
                        <a:ext uri="{9D8B030D-6E8A-4147-A177-3AD203B41FA5}">
                          <a16:colId xmlns:a16="http://schemas.microsoft.com/office/drawing/2014/main" val="2504964690"/>
                        </a:ext>
                      </a:extLst>
                    </a:gridCol>
                    <a:gridCol w="1191501">
                      <a:extLst>
                        <a:ext uri="{9D8B030D-6E8A-4147-A177-3AD203B41FA5}">
                          <a16:colId xmlns:a16="http://schemas.microsoft.com/office/drawing/2014/main" val="2022115714"/>
                        </a:ext>
                      </a:extLst>
                    </a:gridCol>
                    <a:gridCol w="1191501">
                      <a:extLst>
                        <a:ext uri="{9D8B030D-6E8A-4147-A177-3AD203B41FA5}">
                          <a16:colId xmlns:a16="http://schemas.microsoft.com/office/drawing/2014/main" val="3123604951"/>
                        </a:ext>
                      </a:extLst>
                    </a:gridCol>
                    <a:gridCol w="1191501">
                      <a:extLst>
                        <a:ext uri="{9D8B030D-6E8A-4147-A177-3AD203B41FA5}">
                          <a16:colId xmlns:a16="http://schemas.microsoft.com/office/drawing/2014/main" val="3956698517"/>
                        </a:ext>
                      </a:extLst>
                    </a:gridCol>
                    <a:gridCol w="1191501">
                      <a:extLst>
                        <a:ext uri="{9D8B030D-6E8A-4147-A177-3AD203B41FA5}">
                          <a16:colId xmlns:a16="http://schemas.microsoft.com/office/drawing/2014/main" val="2531966024"/>
                        </a:ext>
                      </a:extLst>
                    </a:gridCol>
                    <a:gridCol w="1191501">
                      <a:extLst>
                        <a:ext uri="{9D8B030D-6E8A-4147-A177-3AD203B41FA5}">
                          <a16:colId xmlns:a16="http://schemas.microsoft.com/office/drawing/2014/main" val="4060121901"/>
                        </a:ext>
                      </a:extLst>
                    </a:gridCol>
                  </a:tblGrid>
                  <a:tr h="953639">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tc>
                      <a:txBody>
                        <a:bodyPr/>
                        <a:lstStyle/>
                        <a:p>
                          <a:pPr algn="ctr">
                            <a:lnSpc>
                              <a:spcPct val="300000"/>
                            </a:lnSpc>
                          </a:pPr>
                          <a:r>
                            <a:rPr lang="de-DE" sz="2400" dirty="0"/>
                            <a:t>∑</a:t>
                          </a:r>
                        </a:p>
                      </a:txBody>
                      <a:tcPr/>
                    </a:tc>
                    <a:extLst>
                      <a:ext uri="{0D108BD9-81ED-4DB2-BD59-A6C34878D82A}">
                        <a16:rowId xmlns:a16="http://schemas.microsoft.com/office/drawing/2014/main" val="3678733884"/>
                      </a:ext>
                    </a:extLst>
                  </a:tr>
                  <a:tr h="953347">
                    <a:tc>
                      <a:txBody>
                        <a:bodyPr/>
                        <a:lstStyle/>
                        <a:p>
                          <a:pPr algn="ctr">
                            <a:lnSpc>
                              <a:spcPct val="200000"/>
                            </a:lnSpc>
                          </a:pPr>
                          <a:r>
                            <a:rPr lang="de-DE" sz="2400" dirty="0"/>
                            <a:t>Gewicht (</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𝑊</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23</a:t>
                          </a:r>
                        </a:p>
                      </a:txBody>
                      <a:tcPr/>
                    </a:tc>
                    <a:extLst>
                      <a:ext uri="{0D108BD9-81ED-4DB2-BD59-A6C34878D82A}">
                        <a16:rowId xmlns:a16="http://schemas.microsoft.com/office/drawing/2014/main" val="3028341507"/>
                      </a:ext>
                    </a:extLst>
                  </a:tr>
                  <a:tr h="953347">
                    <a:tc>
                      <a:txBody>
                        <a:bodyPr/>
                        <a:lstStyle/>
                        <a:p>
                          <a:pPr algn="ctr">
                            <a:lnSpc>
                              <a:spcPct val="200000"/>
                            </a:lnSpc>
                          </a:pPr>
                          <a:r>
                            <a:rPr lang="de-DE" sz="2400" dirty="0"/>
                            <a:t>Wert</a:t>
                          </a:r>
                        </a:p>
                        <a:p>
                          <a:pPr algn="ctr">
                            <a:lnSpc>
                              <a:spcPct val="200000"/>
                            </a:lnSpc>
                          </a:pPr>
                          <a:r>
                            <a:rPr lang="de-DE" sz="2400" dirty="0"/>
                            <a:t>(</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𝑉</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solidFill>
                                <a:srgbClr val="FF0000"/>
                              </a:solidFill>
                            </a:rPr>
                            <a:t>24 </a:t>
                          </a:r>
                          <a:r>
                            <a:rPr lang="de-DE" sz="2400" dirty="0">
                              <a:solidFill>
                                <a:schemeClr val="bg1"/>
                              </a:solidFill>
                            </a:rPr>
                            <a:t>(=V)</a:t>
                          </a:r>
                        </a:p>
                      </a:txBody>
                      <a:tcPr/>
                    </a:tc>
                    <a:extLst>
                      <a:ext uri="{0D108BD9-81ED-4DB2-BD59-A6C34878D82A}">
                        <a16:rowId xmlns:a16="http://schemas.microsoft.com/office/drawing/2014/main" val="625799614"/>
                      </a:ext>
                    </a:extLst>
                  </a:tr>
                </a:tbl>
              </a:graphicData>
            </a:graphic>
          </p:graphicFrame>
        </mc:Choice>
        <mc:Fallback>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1315734060"/>
                  </p:ext>
                </p:extLst>
              </p:nvPr>
            </p:nvGraphicFramePr>
            <p:xfrm>
              <a:off x="732657" y="1807984"/>
              <a:ext cx="10723509" cy="4348608"/>
            </p:xfrm>
            <a:graphic>
              <a:graphicData uri="http://schemas.openxmlformats.org/drawingml/2006/table">
                <a:tbl>
                  <a:tblPr firstRow="1" bandRow="1">
                    <a:tableStyleId>{35758FB7-9AC5-4552-8A53-C91805E547FA}</a:tableStyleId>
                  </a:tblPr>
                  <a:tblGrid>
                    <a:gridCol w="1191501">
                      <a:extLst>
                        <a:ext uri="{9D8B030D-6E8A-4147-A177-3AD203B41FA5}">
                          <a16:colId xmlns:a16="http://schemas.microsoft.com/office/drawing/2014/main" val="1127475254"/>
                        </a:ext>
                      </a:extLst>
                    </a:gridCol>
                    <a:gridCol w="1191501">
                      <a:extLst>
                        <a:ext uri="{9D8B030D-6E8A-4147-A177-3AD203B41FA5}">
                          <a16:colId xmlns:a16="http://schemas.microsoft.com/office/drawing/2014/main" val="381900089"/>
                        </a:ext>
                      </a:extLst>
                    </a:gridCol>
                    <a:gridCol w="1191501">
                      <a:extLst>
                        <a:ext uri="{9D8B030D-6E8A-4147-A177-3AD203B41FA5}">
                          <a16:colId xmlns:a16="http://schemas.microsoft.com/office/drawing/2014/main" val="2069735287"/>
                        </a:ext>
                      </a:extLst>
                    </a:gridCol>
                    <a:gridCol w="1191501">
                      <a:extLst>
                        <a:ext uri="{9D8B030D-6E8A-4147-A177-3AD203B41FA5}">
                          <a16:colId xmlns:a16="http://schemas.microsoft.com/office/drawing/2014/main" val="2504964690"/>
                        </a:ext>
                      </a:extLst>
                    </a:gridCol>
                    <a:gridCol w="1191501">
                      <a:extLst>
                        <a:ext uri="{9D8B030D-6E8A-4147-A177-3AD203B41FA5}">
                          <a16:colId xmlns:a16="http://schemas.microsoft.com/office/drawing/2014/main" val="2022115714"/>
                        </a:ext>
                      </a:extLst>
                    </a:gridCol>
                    <a:gridCol w="1191501">
                      <a:extLst>
                        <a:ext uri="{9D8B030D-6E8A-4147-A177-3AD203B41FA5}">
                          <a16:colId xmlns:a16="http://schemas.microsoft.com/office/drawing/2014/main" val="3123604951"/>
                        </a:ext>
                      </a:extLst>
                    </a:gridCol>
                    <a:gridCol w="1191501">
                      <a:extLst>
                        <a:ext uri="{9D8B030D-6E8A-4147-A177-3AD203B41FA5}">
                          <a16:colId xmlns:a16="http://schemas.microsoft.com/office/drawing/2014/main" val="3956698517"/>
                        </a:ext>
                      </a:extLst>
                    </a:gridCol>
                    <a:gridCol w="1191501">
                      <a:extLst>
                        <a:ext uri="{9D8B030D-6E8A-4147-A177-3AD203B41FA5}">
                          <a16:colId xmlns:a16="http://schemas.microsoft.com/office/drawing/2014/main" val="2531966024"/>
                        </a:ext>
                      </a:extLst>
                    </a:gridCol>
                    <a:gridCol w="1191501">
                      <a:extLst>
                        <a:ext uri="{9D8B030D-6E8A-4147-A177-3AD203B41FA5}">
                          <a16:colId xmlns:a16="http://schemas.microsoft.com/office/drawing/2014/main" val="4060121901"/>
                        </a:ext>
                      </a:extLst>
                    </a:gridCol>
                  </a:tblGrid>
                  <a:tr h="1449832">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tc>
                      <a:txBody>
                        <a:bodyPr/>
                        <a:lstStyle/>
                        <a:p>
                          <a:pPr algn="ctr">
                            <a:lnSpc>
                              <a:spcPct val="300000"/>
                            </a:lnSpc>
                          </a:pPr>
                          <a:r>
                            <a:rPr lang="de-DE" sz="2400" dirty="0"/>
                            <a:t>∑</a:t>
                          </a:r>
                        </a:p>
                      </a:txBody>
                      <a:tcPr/>
                    </a:tc>
                    <a:extLst>
                      <a:ext uri="{0D108BD9-81ED-4DB2-BD59-A6C34878D82A}">
                        <a16:rowId xmlns:a16="http://schemas.microsoft.com/office/drawing/2014/main" val="3678733884"/>
                      </a:ext>
                    </a:extLst>
                  </a:tr>
                  <a:tr h="1449388">
                    <a:tc>
                      <a:txBody>
                        <a:bodyPr/>
                        <a:lstStyle/>
                        <a:p>
                          <a:endParaRPr lang="de-DE"/>
                        </a:p>
                      </a:txBody>
                      <a:tcPr>
                        <a:blipFill>
                          <a:blip r:embed="rId3"/>
                          <a:stretch>
                            <a:fillRect l="-510" t="-100420" r="-798980" b="-109664"/>
                          </a:stretch>
                        </a:blipFill>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23</a:t>
                          </a:r>
                        </a:p>
                      </a:txBody>
                      <a:tcPr/>
                    </a:tc>
                    <a:extLst>
                      <a:ext uri="{0D108BD9-81ED-4DB2-BD59-A6C34878D82A}">
                        <a16:rowId xmlns:a16="http://schemas.microsoft.com/office/drawing/2014/main" val="3028341507"/>
                      </a:ext>
                    </a:extLst>
                  </a:tr>
                  <a:tr h="1449388">
                    <a:tc>
                      <a:txBody>
                        <a:bodyPr/>
                        <a:lstStyle/>
                        <a:p>
                          <a:endParaRPr lang="de-DE"/>
                        </a:p>
                      </a:txBody>
                      <a:tcPr>
                        <a:blipFill>
                          <a:blip r:embed="rId3"/>
                          <a:stretch>
                            <a:fillRect l="-510" t="-200420" r="-798980" b="-9664"/>
                          </a:stretch>
                        </a:blipFill>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solidFill>
                                <a:srgbClr val="FF0000"/>
                              </a:solidFill>
                            </a:rPr>
                            <a:t>24 </a:t>
                          </a:r>
                          <a:r>
                            <a:rPr lang="de-DE" sz="2400" dirty="0">
                              <a:solidFill>
                                <a:schemeClr val="bg1"/>
                              </a:solidFill>
                            </a:rPr>
                            <a:t>(=V)</a:t>
                          </a:r>
                        </a:p>
                      </a:txBody>
                      <a:tcPr/>
                    </a:tc>
                    <a:extLst>
                      <a:ext uri="{0D108BD9-81ED-4DB2-BD59-A6C34878D82A}">
                        <a16:rowId xmlns:a16="http://schemas.microsoft.com/office/drawing/2014/main" val="625799614"/>
                      </a:ext>
                    </a:extLst>
                  </a:tr>
                </a:tbl>
              </a:graphicData>
            </a:graphic>
          </p:graphicFrame>
        </mc:Fallback>
      </mc:AlternateContent>
    </p:spTree>
    <p:extLst>
      <p:ext uri="{BB962C8B-B14F-4D97-AF65-F5344CB8AC3E}">
        <p14:creationId xmlns:p14="http://schemas.microsoft.com/office/powerpoint/2010/main" val="117769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E4566A-7549-428B-8068-B3A40087947B}"/>
              </a:ext>
            </a:extLst>
          </p:cNvPr>
          <p:cNvSpPr>
            <a:spLocks noGrp="1"/>
          </p:cNvSpPr>
          <p:nvPr>
            <p:ph type="title"/>
          </p:nvPr>
        </p:nvSpPr>
        <p:spPr/>
        <p:txBody>
          <a:bodyPr/>
          <a:lstStyle/>
          <a:p>
            <a:endParaRPr lang="de-DE" dirty="0"/>
          </a:p>
        </p:txBody>
      </p:sp>
      <p:graphicFrame>
        <p:nvGraphicFramePr>
          <p:cNvPr id="4" name="Inhaltsplatzhalter 3">
            <a:extLst>
              <a:ext uri="{FF2B5EF4-FFF2-40B4-BE49-F238E27FC236}">
                <a16:creationId xmlns:a16="http://schemas.microsoft.com/office/drawing/2014/main" id="{135F48D9-6AE4-4BB3-9F48-DD504F0C5C4A}"/>
              </a:ext>
            </a:extLst>
          </p:cNvPr>
          <p:cNvGraphicFramePr>
            <a:graphicFrameLocks noGrp="1"/>
          </p:cNvGraphicFramePr>
          <p:nvPr>
            <p:ph idx="1"/>
            <p:extLst>
              <p:ext uri="{D42A27DB-BD31-4B8C-83A1-F6EECF244321}">
                <p14:modId xmlns:p14="http://schemas.microsoft.com/office/powerpoint/2010/main" val="1280333287"/>
              </p:ext>
            </p:extLst>
          </p:nvPr>
        </p:nvGraphicFramePr>
        <p:xfrm>
          <a:off x="-81023" y="0"/>
          <a:ext cx="12273025" cy="6857999"/>
        </p:xfrm>
        <a:graphic>
          <a:graphicData uri="http://schemas.openxmlformats.org/drawingml/2006/table">
            <a:tbl>
              <a:tblPr firstRow="1" bandRow="1">
                <a:tableStyleId>{5C22544A-7EE6-4342-B048-85BDC9FD1C3A}</a:tableStyleId>
              </a:tblPr>
              <a:tblGrid>
                <a:gridCol w="810228">
                  <a:extLst>
                    <a:ext uri="{9D8B030D-6E8A-4147-A177-3AD203B41FA5}">
                      <a16:colId xmlns:a16="http://schemas.microsoft.com/office/drawing/2014/main" val="538606705"/>
                    </a:ext>
                  </a:extLst>
                </a:gridCol>
                <a:gridCol w="347241">
                  <a:extLst>
                    <a:ext uri="{9D8B030D-6E8A-4147-A177-3AD203B41FA5}">
                      <a16:colId xmlns:a16="http://schemas.microsoft.com/office/drawing/2014/main" val="2060433124"/>
                    </a:ext>
                  </a:extLst>
                </a:gridCol>
                <a:gridCol w="428263">
                  <a:extLst>
                    <a:ext uri="{9D8B030D-6E8A-4147-A177-3AD203B41FA5}">
                      <a16:colId xmlns:a16="http://schemas.microsoft.com/office/drawing/2014/main" val="613841612"/>
                    </a:ext>
                  </a:extLst>
                </a:gridCol>
                <a:gridCol w="377952">
                  <a:extLst>
                    <a:ext uri="{9D8B030D-6E8A-4147-A177-3AD203B41FA5}">
                      <a16:colId xmlns:a16="http://schemas.microsoft.com/office/drawing/2014/main" val="2882551484"/>
                    </a:ext>
                  </a:extLst>
                </a:gridCol>
                <a:gridCol w="490921">
                  <a:extLst>
                    <a:ext uri="{9D8B030D-6E8A-4147-A177-3AD203B41FA5}">
                      <a16:colId xmlns:a16="http://schemas.microsoft.com/office/drawing/2014/main" val="1307482156"/>
                    </a:ext>
                  </a:extLst>
                </a:gridCol>
                <a:gridCol w="490921">
                  <a:extLst>
                    <a:ext uri="{9D8B030D-6E8A-4147-A177-3AD203B41FA5}">
                      <a16:colId xmlns:a16="http://schemas.microsoft.com/office/drawing/2014/main" val="433164820"/>
                    </a:ext>
                  </a:extLst>
                </a:gridCol>
                <a:gridCol w="490921">
                  <a:extLst>
                    <a:ext uri="{9D8B030D-6E8A-4147-A177-3AD203B41FA5}">
                      <a16:colId xmlns:a16="http://schemas.microsoft.com/office/drawing/2014/main" val="2676037442"/>
                    </a:ext>
                  </a:extLst>
                </a:gridCol>
                <a:gridCol w="490921">
                  <a:extLst>
                    <a:ext uri="{9D8B030D-6E8A-4147-A177-3AD203B41FA5}">
                      <a16:colId xmlns:a16="http://schemas.microsoft.com/office/drawing/2014/main" val="1646013555"/>
                    </a:ext>
                  </a:extLst>
                </a:gridCol>
                <a:gridCol w="490921">
                  <a:extLst>
                    <a:ext uri="{9D8B030D-6E8A-4147-A177-3AD203B41FA5}">
                      <a16:colId xmlns:a16="http://schemas.microsoft.com/office/drawing/2014/main" val="1920552437"/>
                    </a:ext>
                  </a:extLst>
                </a:gridCol>
                <a:gridCol w="490921">
                  <a:extLst>
                    <a:ext uri="{9D8B030D-6E8A-4147-A177-3AD203B41FA5}">
                      <a16:colId xmlns:a16="http://schemas.microsoft.com/office/drawing/2014/main" val="847244191"/>
                    </a:ext>
                  </a:extLst>
                </a:gridCol>
                <a:gridCol w="490921">
                  <a:extLst>
                    <a:ext uri="{9D8B030D-6E8A-4147-A177-3AD203B41FA5}">
                      <a16:colId xmlns:a16="http://schemas.microsoft.com/office/drawing/2014/main" val="431728917"/>
                    </a:ext>
                  </a:extLst>
                </a:gridCol>
                <a:gridCol w="490921">
                  <a:extLst>
                    <a:ext uri="{9D8B030D-6E8A-4147-A177-3AD203B41FA5}">
                      <a16:colId xmlns:a16="http://schemas.microsoft.com/office/drawing/2014/main" val="4292605923"/>
                    </a:ext>
                  </a:extLst>
                </a:gridCol>
                <a:gridCol w="490921">
                  <a:extLst>
                    <a:ext uri="{9D8B030D-6E8A-4147-A177-3AD203B41FA5}">
                      <a16:colId xmlns:a16="http://schemas.microsoft.com/office/drawing/2014/main" val="3570629316"/>
                    </a:ext>
                  </a:extLst>
                </a:gridCol>
                <a:gridCol w="490921">
                  <a:extLst>
                    <a:ext uri="{9D8B030D-6E8A-4147-A177-3AD203B41FA5}">
                      <a16:colId xmlns:a16="http://schemas.microsoft.com/office/drawing/2014/main" val="1561569449"/>
                    </a:ext>
                  </a:extLst>
                </a:gridCol>
                <a:gridCol w="490921">
                  <a:extLst>
                    <a:ext uri="{9D8B030D-6E8A-4147-A177-3AD203B41FA5}">
                      <a16:colId xmlns:a16="http://schemas.microsoft.com/office/drawing/2014/main" val="2689839486"/>
                    </a:ext>
                  </a:extLst>
                </a:gridCol>
                <a:gridCol w="490921">
                  <a:extLst>
                    <a:ext uri="{9D8B030D-6E8A-4147-A177-3AD203B41FA5}">
                      <a16:colId xmlns:a16="http://schemas.microsoft.com/office/drawing/2014/main" val="2607527956"/>
                    </a:ext>
                  </a:extLst>
                </a:gridCol>
                <a:gridCol w="490921">
                  <a:extLst>
                    <a:ext uri="{9D8B030D-6E8A-4147-A177-3AD203B41FA5}">
                      <a16:colId xmlns:a16="http://schemas.microsoft.com/office/drawing/2014/main" val="1809925629"/>
                    </a:ext>
                  </a:extLst>
                </a:gridCol>
                <a:gridCol w="490921">
                  <a:extLst>
                    <a:ext uri="{9D8B030D-6E8A-4147-A177-3AD203B41FA5}">
                      <a16:colId xmlns:a16="http://schemas.microsoft.com/office/drawing/2014/main" val="3397742490"/>
                    </a:ext>
                  </a:extLst>
                </a:gridCol>
                <a:gridCol w="490921">
                  <a:extLst>
                    <a:ext uri="{9D8B030D-6E8A-4147-A177-3AD203B41FA5}">
                      <a16:colId xmlns:a16="http://schemas.microsoft.com/office/drawing/2014/main" val="1230870487"/>
                    </a:ext>
                  </a:extLst>
                </a:gridCol>
                <a:gridCol w="490921">
                  <a:extLst>
                    <a:ext uri="{9D8B030D-6E8A-4147-A177-3AD203B41FA5}">
                      <a16:colId xmlns:a16="http://schemas.microsoft.com/office/drawing/2014/main" val="2662270841"/>
                    </a:ext>
                  </a:extLst>
                </a:gridCol>
                <a:gridCol w="490921">
                  <a:extLst>
                    <a:ext uri="{9D8B030D-6E8A-4147-A177-3AD203B41FA5}">
                      <a16:colId xmlns:a16="http://schemas.microsoft.com/office/drawing/2014/main" val="954323057"/>
                    </a:ext>
                  </a:extLst>
                </a:gridCol>
                <a:gridCol w="490921">
                  <a:extLst>
                    <a:ext uri="{9D8B030D-6E8A-4147-A177-3AD203B41FA5}">
                      <a16:colId xmlns:a16="http://schemas.microsoft.com/office/drawing/2014/main" val="1372127671"/>
                    </a:ext>
                  </a:extLst>
                </a:gridCol>
                <a:gridCol w="490921">
                  <a:extLst>
                    <a:ext uri="{9D8B030D-6E8A-4147-A177-3AD203B41FA5}">
                      <a16:colId xmlns:a16="http://schemas.microsoft.com/office/drawing/2014/main" val="1449354387"/>
                    </a:ext>
                  </a:extLst>
                </a:gridCol>
                <a:gridCol w="490921">
                  <a:extLst>
                    <a:ext uri="{9D8B030D-6E8A-4147-A177-3AD203B41FA5}">
                      <a16:colId xmlns:a16="http://schemas.microsoft.com/office/drawing/2014/main" val="1993311216"/>
                    </a:ext>
                  </a:extLst>
                </a:gridCol>
                <a:gridCol w="490921">
                  <a:extLst>
                    <a:ext uri="{9D8B030D-6E8A-4147-A177-3AD203B41FA5}">
                      <a16:colId xmlns:a16="http://schemas.microsoft.com/office/drawing/2014/main" val="606895040"/>
                    </a:ext>
                  </a:extLst>
                </a:gridCol>
              </a:tblGrid>
              <a:tr h="1312564">
                <a:tc>
                  <a:txBody>
                    <a:bodyPr/>
                    <a:lstStyle/>
                    <a:p>
                      <a:pPr algn="ctr">
                        <a:lnSpc>
                          <a:spcPct val="200000"/>
                        </a:lnSpc>
                      </a:pPr>
                      <a:r>
                        <a:rPr lang="de-DE" dirty="0"/>
                        <a:t>Wert/Objekt</a:t>
                      </a:r>
                    </a:p>
                  </a:txBody>
                  <a:tcPr/>
                </a:tc>
                <a:tc>
                  <a:txBody>
                    <a:bodyPr/>
                    <a:lstStyle/>
                    <a:p>
                      <a:pPr algn="ctr">
                        <a:lnSpc>
                          <a:spcPct val="200000"/>
                        </a:lnSpc>
                      </a:pPr>
                      <a:r>
                        <a:rPr lang="de-DE" dirty="0"/>
                        <a:t>1</a:t>
                      </a:r>
                    </a:p>
                  </a:txBody>
                  <a:tcPr/>
                </a:tc>
                <a:tc>
                  <a:txBody>
                    <a:bodyPr/>
                    <a:lstStyle/>
                    <a:p>
                      <a:pPr algn="ctr">
                        <a:lnSpc>
                          <a:spcPct val="200000"/>
                        </a:lnSpc>
                      </a:pPr>
                      <a:r>
                        <a:rPr lang="de-DE" dirty="0"/>
                        <a:t>2</a:t>
                      </a:r>
                    </a:p>
                  </a:txBody>
                  <a:tcPr/>
                </a:tc>
                <a:tc>
                  <a:txBody>
                    <a:bodyPr/>
                    <a:lstStyle/>
                    <a:p>
                      <a:pPr algn="ctr">
                        <a:lnSpc>
                          <a:spcPct val="200000"/>
                        </a:lnSpc>
                      </a:pPr>
                      <a:r>
                        <a:rPr lang="de-DE" dirty="0"/>
                        <a:t>3</a:t>
                      </a:r>
                    </a:p>
                  </a:txBody>
                  <a:tcPr/>
                </a:tc>
                <a:tc>
                  <a:txBody>
                    <a:bodyPr/>
                    <a:lstStyle/>
                    <a:p>
                      <a:pPr algn="ctr">
                        <a:lnSpc>
                          <a:spcPct val="200000"/>
                        </a:lnSpc>
                      </a:pPr>
                      <a:r>
                        <a:rPr lang="de-DE" dirty="0"/>
                        <a:t>4</a:t>
                      </a:r>
                    </a:p>
                  </a:txBody>
                  <a:tcPr/>
                </a:tc>
                <a:tc>
                  <a:txBody>
                    <a:bodyPr/>
                    <a:lstStyle/>
                    <a:p>
                      <a:pPr algn="ctr">
                        <a:lnSpc>
                          <a:spcPct val="200000"/>
                        </a:lnSpc>
                      </a:pPr>
                      <a:r>
                        <a:rPr lang="de-DE" dirty="0"/>
                        <a:t>5</a:t>
                      </a:r>
                    </a:p>
                  </a:txBody>
                  <a:tcPr/>
                </a:tc>
                <a:tc>
                  <a:txBody>
                    <a:bodyPr/>
                    <a:lstStyle/>
                    <a:p>
                      <a:pPr algn="ctr">
                        <a:lnSpc>
                          <a:spcPct val="200000"/>
                        </a:lnSpc>
                      </a:pPr>
                      <a:r>
                        <a:rPr lang="de-DE" dirty="0"/>
                        <a:t>6</a:t>
                      </a:r>
                    </a:p>
                  </a:txBody>
                  <a:tcPr/>
                </a:tc>
                <a:tc>
                  <a:txBody>
                    <a:bodyPr/>
                    <a:lstStyle/>
                    <a:p>
                      <a:pPr algn="ctr">
                        <a:lnSpc>
                          <a:spcPct val="200000"/>
                        </a:lnSpc>
                      </a:pPr>
                      <a:r>
                        <a:rPr lang="de-DE" dirty="0"/>
                        <a:t>7</a:t>
                      </a:r>
                    </a:p>
                  </a:txBody>
                  <a:tcPr/>
                </a:tc>
                <a:tc>
                  <a:txBody>
                    <a:bodyPr/>
                    <a:lstStyle/>
                    <a:p>
                      <a:pPr algn="ctr">
                        <a:lnSpc>
                          <a:spcPct val="200000"/>
                        </a:lnSpc>
                      </a:pPr>
                      <a:r>
                        <a:rPr lang="de-DE" dirty="0"/>
                        <a:t>8</a:t>
                      </a:r>
                    </a:p>
                  </a:txBody>
                  <a:tcPr/>
                </a:tc>
                <a:tc>
                  <a:txBody>
                    <a:bodyPr/>
                    <a:lstStyle/>
                    <a:p>
                      <a:pPr algn="ctr">
                        <a:lnSpc>
                          <a:spcPct val="200000"/>
                        </a:lnSpc>
                      </a:pPr>
                      <a:r>
                        <a:rPr lang="de-DE" dirty="0"/>
                        <a:t>9</a:t>
                      </a:r>
                    </a:p>
                  </a:txBody>
                  <a:tcPr/>
                </a:tc>
                <a:tc>
                  <a:txBody>
                    <a:bodyPr/>
                    <a:lstStyle/>
                    <a:p>
                      <a:pPr algn="ctr">
                        <a:lnSpc>
                          <a:spcPct val="200000"/>
                        </a:lnSpc>
                      </a:pPr>
                      <a:r>
                        <a:rPr lang="de-DE" dirty="0"/>
                        <a:t>10</a:t>
                      </a:r>
                    </a:p>
                  </a:txBody>
                  <a:tcPr/>
                </a:tc>
                <a:tc>
                  <a:txBody>
                    <a:bodyPr/>
                    <a:lstStyle/>
                    <a:p>
                      <a:pPr algn="ctr">
                        <a:lnSpc>
                          <a:spcPct val="200000"/>
                        </a:lnSpc>
                      </a:pPr>
                      <a:r>
                        <a:rPr lang="de-DE" dirty="0"/>
                        <a:t>11</a:t>
                      </a:r>
                    </a:p>
                  </a:txBody>
                  <a:tcPr/>
                </a:tc>
                <a:tc>
                  <a:txBody>
                    <a:bodyPr/>
                    <a:lstStyle/>
                    <a:p>
                      <a:pPr algn="ctr">
                        <a:lnSpc>
                          <a:spcPct val="200000"/>
                        </a:lnSpc>
                      </a:pPr>
                      <a:r>
                        <a:rPr lang="de-DE" dirty="0"/>
                        <a:t>12</a:t>
                      </a:r>
                    </a:p>
                  </a:txBody>
                  <a:tcPr/>
                </a:tc>
                <a:tc>
                  <a:txBody>
                    <a:bodyPr/>
                    <a:lstStyle/>
                    <a:p>
                      <a:pPr algn="ctr">
                        <a:lnSpc>
                          <a:spcPct val="200000"/>
                        </a:lnSpc>
                      </a:pPr>
                      <a:r>
                        <a:rPr lang="de-DE" dirty="0"/>
                        <a:t>13</a:t>
                      </a:r>
                    </a:p>
                  </a:txBody>
                  <a:tcPr/>
                </a:tc>
                <a:tc>
                  <a:txBody>
                    <a:bodyPr/>
                    <a:lstStyle/>
                    <a:p>
                      <a:pPr algn="ctr">
                        <a:lnSpc>
                          <a:spcPct val="200000"/>
                        </a:lnSpc>
                      </a:pPr>
                      <a:r>
                        <a:rPr lang="de-DE" dirty="0"/>
                        <a:t>14</a:t>
                      </a:r>
                    </a:p>
                  </a:txBody>
                  <a:tcPr/>
                </a:tc>
                <a:tc>
                  <a:txBody>
                    <a:bodyPr/>
                    <a:lstStyle/>
                    <a:p>
                      <a:pPr algn="ctr">
                        <a:lnSpc>
                          <a:spcPct val="200000"/>
                        </a:lnSpc>
                      </a:pPr>
                      <a:r>
                        <a:rPr lang="de-DE" dirty="0"/>
                        <a:t>15</a:t>
                      </a:r>
                    </a:p>
                  </a:txBody>
                  <a:tcPr/>
                </a:tc>
                <a:tc>
                  <a:txBody>
                    <a:bodyPr/>
                    <a:lstStyle/>
                    <a:p>
                      <a:pPr algn="ctr">
                        <a:lnSpc>
                          <a:spcPct val="200000"/>
                        </a:lnSpc>
                      </a:pPr>
                      <a:r>
                        <a:rPr lang="de-DE" dirty="0"/>
                        <a:t>16</a:t>
                      </a:r>
                    </a:p>
                  </a:txBody>
                  <a:tcPr/>
                </a:tc>
                <a:tc>
                  <a:txBody>
                    <a:bodyPr/>
                    <a:lstStyle/>
                    <a:p>
                      <a:pPr algn="ctr">
                        <a:lnSpc>
                          <a:spcPct val="200000"/>
                        </a:lnSpc>
                      </a:pPr>
                      <a:r>
                        <a:rPr lang="de-DE" dirty="0"/>
                        <a:t>17</a:t>
                      </a:r>
                    </a:p>
                  </a:txBody>
                  <a:tcPr/>
                </a:tc>
                <a:tc>
                  <a:txBody>
                    <a:bodyPr/>
                    <a:lstStyle/>
                    <a:p>
                      <a:pPr algn="ctr">
                        <a:lnSpc>
                          <a:spcPct val="200000"/>
                        </a:lnSpc>
                      </a:pPr>
                      <a:r>
                        <a:rPr lang="de-DE" dirty="0"/>
                        <a:t>18</a:t>
                      </a:r>
                    </a:p>
                  </a:txBody>
                  <a:tcPr/>
                </a:tc>
                <a:tc>
                  <a:txBody>
                    <a:bodyPr/>
                    <a:lstStyle/>
                    <a:p>
                      <a:pPr algn="ctr">
                        <a:lnSpc>
                          <a:spcPct val="200000"/>
                        </a:lnSpc>
                      </a:pPr>
                      <a:r>
                        <a:rPr lang="de-DE" dirty="0"/>
                        <a:t>19</a:t>
                      </a:r>
                    </a:p>
                  </a:txBody>
                  <a:tcPr/>
                </a:tc>
                <a:tc>
                  <a:txBody>
                    <a:bodyPr/>
                    <a:lstStyle/>
                    <a:p>
                      <a:pPr algn="ctr">
                        <a:lnSpc>
                          <a:spcPct val="200000"/>
                        </a:lnSpc>
                      </a:pPr>
                      <a:r>
                        <a:rPr lang="de-DE" dirty="0"/>
                        <a:t>20</a:t>
                      </a:r>
                    </a:p>
                  </a:txBody>
                  <a:tcPr/>
                </a:tc>
                <a:tc>
                  <a:txBody>
                    <a:bodyPr/>
                    <a:lstStyle/>
                    <a:p>
                      <a:pPr algn="ctr">
                        <a:lnSpc>
                          <a:spcPct val="200000"/>
                        </a:lnSpc>
                      </a:pPr>
                      <a:r>
                        <a:rPr lang="de-DE" dirty="0"/>
                        <a:t>21</a:t>
                      </a:r>
                    </a:p>
                  </a:txBody>
                  <a:tcPr/>
                </a:tc>
                <a:tc>
                  <a:txBody>
                    <a:bodyPr/>
                    <a:lstStyle/>
                    <a:p>
                      <a:pPr algn="ctr">
                        <a:lnSpc>
                          <a:spcPct val="200000"/>
                        </a:lnSpc>
                      </a:pPr>
                      <a:r>
                        <a:rPr lang="de-DE" dirty="0"/>
                        <a:t>22</a:t>
                      </a:r>
                    </a:p>
                  </a:txBody>
                  <a:tcPr/>
                </a:tc>
                <a:tc>
                  <a:txBody>
                    <a:bodyPr/>
                    <a:lstStyle/>
                    <a:p>
                      <a:pPr algn="ctr">
                        <a:lnSpc>
                          <a:spcPct val="200000"/>
                        </a:lnSpc>
                      </a:pPr>
                      <a:r>
                        <a:rPr lang="de-DE" dirty="0"/>
                        <a:t>23</a:t>
                      </a:r>
                    </a:p>
                  </a:txBody>
                  <a:tcPr/>
                </a:tc>
                <a:tc>
                  <a:txBody>
                    <a:bodyPr/>
                    <a:lstStyle/>
                    <a:p>
                      <a:pPr algn="ctr">
                        <a:lnSpc>
                          <a:spcPct val="200000"/>
                        </a:lnSpc>
                      </a:pPr>
                      <a:r>
                        <a:rPr lang="de-DE" dirty="0"/>
                        <a:t>24</a:t>
                      </a:r>
                    </a:p>
                  </a:txBody>
                  <a:tcPr/>
                </a:tc>
                <a:extLst>
                  <a:ext uri="{0D108BD9-81ED-4DB2-BD59-A6C34878D82A}">
                    <a16:rowId xmlns:a16="http://schemas.microsoft.com/office/drawing/2014/main" val="2450434086"/>
                  </a:ext>
                </a:extLst>
              </a:tr>
              <a:tr h="792205">
                <a:tc>
                  <a:txBody>
                    <a:bodyPr/>
                    <a:lstStyle/>
                    <a:p>
                      <a:pPr algn="ctr">
                        <a:lnSpc>
                          <a:spcPct val="200000"/>
                        </a:lnSpc>
                      </a:pPr>
                      <a:r>
                        <a:rPr lang="de-DE" dirty="0"/>
                        <a:t>1</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159584393"/>
                  </a:ext>
                </a:extLst>
              </a:tr>
              <a:tr h="792205">
                <a:tc>
                  <a:txBody>
                    <a:bodyPr/>
                    <a:lstStyle/>
                    <a:p>
                      <a:pPr algn="ctr">
                        <a:lnSpc>
                          <a:spcPct val="200000"/>
                        </a:lnSpc>
                      </a:pPr>
                      <a:r>
                        <a:rPr lang="de-DE" dirty="0"/>
                        <a:t>2</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a:t>
                      </a:r>
                    </a:p>
                  </a:txBody>
                  <a:tcPr/>
                </a:tc>
                <a:tc>
                  <a:txBody>
                    <a:bodyPr/>
                    <a:lstStyle/>
                    <a:p>
                      <a:pPr algn="ctr">
                        <a:lnSpc>
                          <a:spcPct val="200000"/>
                        </a:lnSpc>
                      </a:pPr>
                      <a:r>
                        <a:rPr lang="de-DE" dirty="0"/>
                        <a:t>5</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858561146"/>
                  </a:ext>
                </a:extLst>
              </a:tr>
              <a:tr h="792205">
                <a:tc>
                  <a:txBody>
                    <a:bodyPr/>
                    <a:lstStyle/>
                    <a:p>
                      <a:pPr algn="ctr">
                        <a:lnSpc>
                          <a:spcPct val="200000"/>
                        </a:lnSpc>
                      </a:pPr>
                      <a:r>
                        <a:rPr lang="de-DE" dirty="0"/>
                        <a:t>3</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a:t>
                      </a:r>
                    </a:p>
                  </a:txBody>
                  <a:tcPr/>
                </a:tc>
                <a:tc>
                  <a:txBody>
                    <a:bodyPr/>
                    <a:lstStyle/>
                    <a:p>
                      <a:pPr algn="ctr">
                        <a:lnSpc>
                          <a:spcPct val="200000"/>
                        </a:lnSpc>
                      </a:pPr>
                      <a:r>
                        <a:rPr lang="de-DE" dirty="0"/>
                        <a:t>4</a:t>
                      </a:r>
                    </a:p>
                  </a:txBody>
                  <a:tcPr/>
                </a:tc>
                <a:tc>
                  <a:txBody>
                    <a:bodyPr/>
                    <a:lstStyle/>
                    <a:p>
                      <a:pPr algn="ctr">
                        <a:lnSpc>
                          <a:spcPct val="200000"/>
                        </a:lnSpc>
                      </a:pPr>
                      <a:endParaRPr lang="de-DE"/>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a:t>
                      </a:r>
                    </a:p>
                  </a:txBody>
                  <a:tcPr/>
                </a:tc>
                <a:tc>
                  <a:txBody>
                    <a:bodyPr/>
                    <a:lstStyle/>
                    <a:p>
                      <a:pPr algn="ctr">
                        <a:lnSpc>
                          <a:spcPct val="200000"/>
                        </a:lnSpc>
                      </a:pPr>
                      <a:r>
                        <a:rPr lang="de-DE" dirty="0"/>
                        <a:t>9</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2611828664"/>
                  </a:ext>
                </a:extLst>
              </a:tr>
              <a:tr h="792205">
                <a:tc>
                  <a:txBody>
                    <a:bodyPr/>
                    <a:lstStyle/>
                    <a:p>
                      <a:pPr algn="ctr">
                        <a:lnSpc>
                          <a:spcPct val="200000"/>
                        </a:lnSpc>
                      </a:pPr>
                      <a:r>
                        <a:rPr lang="de-DE" dirty="0"/>
                        <a:t>4</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8</a:t>
                      </a:r>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9</a:t>
                      </a:r>
                    </a:p>
                  </a:txBody>
                  <a:tcPr/>
                </a:tc>
                <a:tc>
                  <a:txBody>
                    <a:bodyPr/>
                    <a:lstStyle/>
                    <a:p>
                      <a:pPr algn="ctr">
                        <a:lnSpc>
                          <a:spcPct val="200000"/>
                        </a:lnSpc>
                      </a:pPr>
                      <a:r>
                        <a:rPr lang="de-DE" dirty="0"/>
                        <a:t>9</a:t>
                      </a:r>
                    </a:p>
                  </a:txBody>
                  <a:tcPr/>
                </a:tc>
                <a:tc>
                  <a:txBody>
                    <a:bodyPr/>
                    <a:lstStyle/>
                    <a:p>
                      <a:pPr algn="ctr">
                        <a:lnSpc>
                          <a:spcPct val="200000"/>
                        </a:lnSpc>
                      </a:pPr>
                      <a:r>
                        <a:rPr lang="de-DE" dirty="0"/>
                        <a:t>12</a:t>
                      </a:r>
                    </a:p>
                  </a:txBody>
                  <a:tcPr/>
                </a:tc>
                <a:tc>
                  <a:txBody>
                    <a:bodyPr/>
                    <a:lstStyle/>
                    <a:p>
                      <a:pPr algn="ctr">
                        <a:lnSpc>
                          <a:spcPct val="200000"/>
                        </a:lnSpc>
                      </a:pPr>
                      <a:r>
                        <a:rPr lang="de-DE" dirty="0"/>
                        <a:t>11</a:t>
                      </a:r>
                    </a:p>
                  </a:txBody>
                  <a:tcPr/>
                </a:tc>
                <a:tc>
                  <a:txBody>
                    <a:bodyPr/>
                    <a:lstStyle/>
                    <a:p>
                      <a:pPr algn="ctr">
                        <a:lnSpc>
                          <a:spcPct val="200000"/>
                        </a:lnSpc>
                      </a:pPr>
                      <a:r>
                        <a:rPr lang="de-DE" dirty="0"/>
                        <a:t>-</a:t>
                      </a:r>
                    </a:p>
                  </a:txBody>
                  <a:tcPr/>
                </a:tc>
                <a:tc>
                  <a:txBody>
                    <a:bodyPr/>
                    <a:lstStyle/>
                    <a:p>
                      <a:pPr algn="ctr">
                        <a:lnSpc>
                          <a:spcPct val="200000"/>
                        </a:lnSpc>
                      </a:pPr>
                      <a:r>
                        <a:rPr lang="de-DE" dirty="0"/>
                        <a:t>14</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2529552712"/>
                  </a:ext>
                </a:extLst>
              </a:tr>
              <a:tr h="792205">
                <a:tc>
                  <a:txBody>
                    <a:bodyPr/>
                    <a:lstStyle/>
                    <a:p>
                      <a:pPr algn="ctr">
                        <a:lnSpc>
                          <a:spcPct val="200000"/>
                        </a:lnSpc>
                      </a:pPr>
                      <a:r>
                        <a:rPr lang="de-DE" dirty="0"/>
                        <a:t>5</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8</a:t>
                      </a:r>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9</a:t>
                      </a:r>
                    </a:p>
                  </a:txBody>
                  <a:tcPr/>
                </a:tc>
                <a:tc>
                  <a:txBody>
                    <a:bodyPr/>
                    <a:lstStyle/>
                    <a:p>
                      <a:pPr algn="ctr">
                        <a:lnSpc>
                          <a:spcPct val="200000"/>
                        </a:lnSpc>
                      </a:pPr>
                      <a:r>
                        <a:rPr lang="de-DE" dirty="0"/>
                        <a:t>9</a:t>
                      </a:r>
                    </a:p>
                  </a:txBody>
                  <a:tcPr/>
                </a:tc>
                <a:tc>
                  <a:txBody>
                    <a:bodyPr/>
                    <a:lstStyle/>
                    <a:p>
                      <a:pPr algn="ctr">
                        <a:lnSpc>
                          <a:spcPct val="200000"/>
                        </a:lnSpc>
                      </a:pPr>
                      <a:r>
                        <a:rPr lang="de-DE" dirty="0"/>
                        <a:t>12</a:t>
                      </a:r>
                    </a:p>
                  </a:txBody>
                  <a:tcPr/>
                </a:tc>
                <a:tc>
                  <a:txBody>
                    <a:bodyPr/>
                    <a:lstStyle/>
                    <a:p>
                      <a:pPr algn="ctr">
                        <a:lnSpc>
                          <a:spcPct val="200000"/>
                        </a:lnSpc>
                      </a:pPr>
                      <a:r>
                        <a:rPr lang="de-DE" dirty="0"/>
                        <a:t>11</a:t>
                      </a:r>
                    </a:p>
                  </a:txBody>
                  <a:tcPr/>
                </a:tc>
                <a:tc>
                  <a:txBody>
                    <a:bodyPr/>
                    <a:lstStyle/>
                    <a:p>
                      <a:pPr algn="ctr">
                        <a:lnSpc>
                          <a:spcPct val="200000"/>
                        </a:lnSpc>
                      </a:pPr>
                      <a:r>
                        <a:rPr lang="de-DE" dirty="0"/>
                        <a:t>15</a:t>
                      </a:r>
                    </a:p>
                  </a:txBody>
                  <a:tcPr/>
                </a:tc>
                <a:tc>
                  <a:txBody>
                    <a:bodyPr/>
                    <a:lstStyle/>
                    <a:p>
                      <a:pPr algn="ctr">
                        <a:lnSpc>
                          <a:spcPct val="200000"/>
                        </a:lnSpc>
                      </a:pPr>
                      <a:r>
                        <a:rPr lang="de-DE" dirty="0"/>
                        <a:t>14</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20</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219461181"/>
                  </a:ext>
                </a:extLst>
              </a:tr>
              <a:tr h="792205">
                <a:tc>
                  <a:txBody>
                    <a:bodyPr/>
                    <a:lstStyle/>
                    <a:p>
                      <a:pPr algn="ctr">
                        <a:lnSpc>
                          <a:spcPct val="200000"/>
                        </a:lnSpc>
                      </a:pPr>
                      <a:r>
                        <a:rPr lang="de-DE" dirty="0"/>
                        <a:t>6</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2</a:t>
                      </a:r>
                    </a:p>
                  </a:txBody>
                  <a:tcPr/>
                </a:tc>
                <a:tc>
                  <a:txBody>
                    <a:bodyPr/>
                    <a:lstStyle/>
                    <a:p>
                      <a:pPr algn="ctr">
                        <a:lnSpc>
                          <a:spcPct val="200000"/>
                        </a:lnSpc>
                      </a:pPr>
                      <a:r>
                        <a:rPr lang="de-DE" dirty="0"/>
                        <a:t>8</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10</a:t>
                      </a:r>
                    </a:p>
                  </a:txBody>
                  <a:tcPr/>
                </a:tc>
                <a:tc>
                  <a:txBody>
                    <a:bodyPr/>
                    <a:lstStyle/>
                    <a:p>
                      <a:pPr algn="ctr">
                        <a:lnSpc>
                          <a:spcPct val="200000"/>
                        </a:lnSpc>
                      </a:pPr>
                      <a:r>
                        <a:rPr lang="de-DE" dirty="0"/>
                        <a:t>9</a:t>
                      </a:r>
                    </a:p>
                  </a:txBody>
                  <a:tcPr/>
                </a:tc>
                <a:tc>
                  <a:txBody>
                    <a:bodyPr/>
                    <a:lstStyle/>
                    <a:p>
                      <a:pPr algn="ctr">
                        <a:lnSpc>
                          <a:spcPct val="200000"/>
                        </a:lnSpc>
                      </a:pPr>
                      <a:r>
                        <a:rPr lang="de-DE" dirty="0"/>
                        <a:t>8</a:t>
                      </a:r>
                    </a:p>
                  </a:txBody>
                  <a:tcPr/>
                </a:tc>
                <a:tc>
                  <a:txBody>
                    <a:bodyPr/>
                    <a:lstStyle/>
                    <a:p>
                      <a:pPr algn="ctr">
                        <a:lnSpc>
                          <a:spcPct val="200000"/>
                        </a:lnSpc>
                      </a:pPr>
                      <a:r>
                        <a:rPr lang="de-DE" dirty="0"/>
                        <a:t>11</a:t>
                      </a:r>
                    </a:p>
                  </a:txBody>
                  <a:tcPr/>
                </a:tc>
                <a:tc>
                  <a:txBody>
                    <a:bodyPr/>
                    <a:lstStyle/>
                    <a:p>
                      <a:pPr algn="ctr">
                        <a:lnSpc>
                          <a:spcPct val="200000"/>
                        </a:lnSpc>
                      </a:pPr>
                      <a:r>
                        <a:rPr lang="de-DE" dirty="0"/>
                        <a:t>11</a:t>
                      </a:r>
                    </a:p>
                  </a:txBody>
                  <a:tcPr/>
                </a:tc>
                <a:tc>
                  <a:txBody>
                    <a:bodyPr/>
                    <a:lstStyle/>
                    <a:p>
                      <a:pPr algn="ctr">
                        <a:lnSpc>
                          <a:spcPct val="200000"/>
                        </a:lnSpc>
                      </a:pPr>
                      <a:r>
                        <a:rPr lang="de-DE" dirty="0"/>
                        <a:t>18</a:t>
                      </a:r>
                    </a:p>
                  </a:txBody>
                  <a:tcPr/>
                </a:tc>
                <a:tc>
                  <a:txBody>
                    <a:bodyPr/>
                    <a:lstStyle/>
                    <a:p>
                      <a:pPr algn="ctr">
                        <a:lnSpc>
                          <a:spcPct val="200000"/>
                        </a:lnSpc>
                      </a:pPr>
                      <a:r>
                        <a:rPr lang="de-DE" dirty="0"/>
                        <a:t>13</a:t>
                      </a:r>
                    </a:p>
                  </a:txBody>
                  <a:tcPr/>
                </a:tc>
                <a:tc>
                  <a:txBody>
                    <a:bodyPr/>
                    <a:lstStyle/>
                    <a:p>
                      <a:pPr algn="ctr">
                        <a:lnSpc>
                          <a:spcPct val="200000"/>
                        </a:lnSpc>
                      </a:pPr>
                      <a:r>
                        <a:rPr lang="de-DE" dirty="0"/>
                        <a:t>17</a:t>
                      </a:r>
                    </a:p>
                  </a:txBody>
                  <a:tcPr/>
                </a:tc>
                <a:tc>
                  <a:txBody>
                    <a:bodyPr/>
                    <a:lstStyle/>
                    <a:p>
                      <a:pPr algn="ctr">
                        <a:lnSpc>
                          <a:spcPct val="200000"/>
                        </a:lnSpc>
                      </a:pPr>
                      <a:r>
                        <a:rPr lang="de-DE" dirty="0"/>
                        <a:t>16</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22</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4123911121"/>
                  </a:ext>
                </a:extLst>
              </a:tr>
              <a:tr h="792205">
                <a:tc>
                  <a:txBody>
                    <a:bodyPr/>
                    <a:lstStyle/>
                    <a:p>
                      <a:pPr algn="ctr">
                        <a:lnSpc>
                          <a:spcPct val="200000"/>
                        </a:lnSpc>
                      </a:pPr>
                      <a:r>
                        <a:rPr lang="de-DE" dirty="0"/>
                        <a:t>7</a:t>
                      </a:r>
                    </a:p>
                  </a:txBody>
                  <a:tcPr/>
                </a:tc>
                <a:tc>
                  <a:txBody>
                    <a:bodyPr/>
                    <a:lstStyle/>
                    <a:p>
                      <a:pPr algn="ctr">
                        <a:lnSpc>
                          <a:spcPct val="200000"/>
                        </a:lnSpc>
                      </a:pPr>
                      <a:r>
                        <a:rPr lang="de-DE" dirty="0"/>
                        <a:t>-</a:t>
                      </a:r>
                    </a:p>
                  </a:txBody>
                  <a:tcPr/>
                </a:tc>
                <a:tc>
                  <a:txBody>
                    <a:bodyPr/>
                    <a:lstStyle/>
                    <a:p>
                      <a:pPr algn="ctr">
                        <a:lnSpc>
                          <a:spcPct val="200000"/>
                        </a:lnSpc>
                      </a:pPr>
                      <a:r>
                        <a:rPr lang="de-DE" dirty="0"/>
                        <a:t>1</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2</a:t>
                      </a:r>
                    </a:p>
                  </a:txBody>
                  <a:tcPr/>
                </a:tc>
                <a:tc>
                  <a:txBody>
                    <a:bodyPr/>
                    <a:lstStyle/>
                    <a:p>
                      <a:pPr algn="ctr">
                        <a:lnSpc>
                          <a:spcPct val="200000"/>
                        </a:lnSpc>
                      </a:pPr>
                      <a:r>
                        <a:rPr lang="de-DE" dirty="0"/>
                        <a:t>8</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6</a:t>
                      </a:r>
                    </a:p>
                  </a:txBody>
                  <a:tcPr/>
                </a:tc>
                <a:tc>
                  <a:txBody>
                    <a:bodyPr/>
                    <a:lstStyle/>
                    <a:p>
                      <a:pPr algn="ctr">
                        <a:lnSpc>
                          <a:spcPct val="200000"/>
                        </a:lnSpc>
                      </a:pPr>
                      <a:r>
                        <a:rPr lang="de-DE" dirty="0"/>
                        <a:t>5</a:t>
                      </a:r>
                    </a:p>
                  </a:txBody>
                  <a:tcPr/>
                </a:tc>
                <a:tc>
                  <a:txBody>
                    <a:bodyPr/>
                    <a:lstStyle/>
                    <a:p>
                      <a:pPr algn="ctr">
                        <a:lnSpc>
                          <a:spcPct val="200000"/>
                        </a:lnSpc>
                      </a:pPr>
                      <a:r>
                        <a:rPr lang="de-DE" dirty="0"/>
                        <a:t>8</a:t>
                      </a:r>
                    </a:p>
                  </a:txBody>
                  <a:tcPr/>
                </a:tc>
                <a:tc>
                  <a:txBody>
                    <a:bodyPr/>
                    <a:lstStyle/>
                    <a:p>
                      <a:pPr algn="ctr">
                        <a:lnSpc>
                          <a:spcPct val="200000"/>
                        </a:lnSpc>
                      </a:pPr>
                      <a:r>
                        <a:rPr lang="de-DE" dirty="0"/>
                        <a:t>7</a:t>
                      </a:r>
                    </a:p>
                  </a:txBody>
                  <a:tcPr/>
                </a:tc>
                <a:tc>
                  <a:txBody>
                    <a:bodyPr/>
                    <a:lstStyle/>
                    <a:p>
                      <a:pPr algn="ctr">
                        <a:lnSpc>
                          <a:spcPct val="200000"/>
                        </a:lnSpc>
                      </a:pPr>
                      <a:r>
                        <a:rPr lang="de-DE" dirty="0"/>
                        <a:t>8</a:t>
                      </a:r>
                    </a:p>
                  </a:txBody>
                  <a:tcPr/>
                </a:tc>
                <a:tc>
                  <a:txBody>
                    <a:bodyPr/>
                    <a:lstStyle/>
                    <a:p>
                      <a:pPr algn="ctr">
                        <a:lnSpc>
                          <a:spcPct val="200000"/>
                        </a:lnSpc>
                      </a:pPr>
                      <a:r>
                        <a:rPr lang="de-DE" dirty="0"/>
                        <a:t>10</a:t>
                      </a:r>
                    </a:p>
                  </a:txBody>
                  <a:tcPr/>
                </a:tc>
                <a:tc>
                  <a:txBody>
                    <a:bodyPr/>
                    <a:lstStyle/>
                    <a:p>
                      <a:pPr algn="ctr">
                        <a:lnSpc>
                          <a:spcPct val="200000"/>
                        </a:lnSpc>
                      </a:pPr>
                      <a:r>
                        <a:rPr lang="de-DE" dirty="0"/>
                        <a:t>9</a:t>
                      </a:r>
                    </a:p>
                  </a:txBody>
                  <a:tcPr/>
                </a:tc>
                <a:tc>
                  <a:txBody>
                    <a:bodyPr/>
                    <a:lstStyle/>
                    <a:p>
                      <a:pPr algn="ctr">
                        <a:lnSpc>
                          <a:spcPct val="200000"/>
                        </a:lnSpc>
                      </a:pPr>
                      <a:r>
                        <a:rPr lang="de-DE" dirty="0"/>
                        <a:t>12</a:t>
                      </a:r>
                    </a:p>
                  </a:txBody>
                  <a:tcPr/>
                </a:tc>
                <a:tc>
                  <a:txBody>
                    <a:bodyPr/>
                    <a:lstStyle/>
                    <a:p>
                      <a:pPr algn="ctr">
                        <a:lnSpc>
                          <a:spcPct val="200000"/>
                        </a:lnSpc>
                      </a:pPr>
                      <a:r>
                        <a:rPr lang="de-DE" dirty="0"/>
                        <a:t>12</a:t>
                      </a:r>
                    </a:p>
                  </a:txBody>
                  <a:tcPr/>
                </a:tc>
                <a:tc>
                  <a:txBody>
                    <a:bodyPr/>
                    <a:lstStyle/>
                    <a:p>
                      <a:pPr algn="ctr">
                        <a:lnSpc>
                          <a:spcPct val="200000"/>
                        </a:lnSpc>
                      </a:pPr>
                      <a:r>
                        <a:rPr lang="de-DE" dirty="0"/>
                        <a:t>14</a:t>
                      </a:r>
                    </a:p>
                  </a:txBody>
                  <a:tcPr/>
                </a:tc>
                <a:tc>
                  <a:txBody>
                    <a:bodyPr/>
                    <a:lstStyle/>
                    <a:p>
                      <a:pPr algn="ctr">
                        <a:lnSpc>
                          <a:spcPct val="200000"/>
                        </a:lnSpc>
                      </a:pPr>
                      <a:r>
                        <a:rPr lang="de-DE" dirty="0"/>
                        <a:t>14</a:t>
                      </a:r>
                    </a:p>
                  </a:txBody>
                  <a:tcPr/>
                </a:tc>
                <a:tc>
                  <a:txBody>
                    <a:bodyPr/>
                    <a:lstStyle/>
                    <a:p>
                      <a:pPr algn="ctr">
                        <a:lnSpc>
                          <a:spcPct val="200000"/>
                        </a:lnSpc>
                      </a:pPr>
                      <a:r>
                        <a:rPr lang="de-DE" dirty="0"/>
                        <a:t>-</a:t>
                      </a:r>
                    </a:p>
                  </a:txBody>
                  <a:tcPr/>
                </a:tc>
                <a:tc>
                  <a:txBody>
                    <a:bodyPr/>
                    <a:lstStyle/>
                    <a:p>
                      <a:pPr algn="ctr">
                        <a:lnSpc>
                          <a:spcPct val="200000"/>
                        </a:lnSpc>
                      </a:pPr>
                      <a:r>
                        <a:rPr lang="de-DE" dirty="0"/>
                        <a:t>12</a:t>
                      </a:r>
                    </a:p>
                  </a:txBody>
                  <a:tcPr/>
                </a:tc>
                <a:tc>
                  <a:txBody>
                    <a:bodyPr/>
                    <a:lstStyle/>
                    <a:p>
                      <a:pPr algn="ctr">
                        <a:lnSpc>
                          <a:spcPct val="200000"/>
                        </a:lnSpc>
                      </a:pPr>
                      <a:r>
                        <a:rPr lang="de-DE" dirty="0"/>
                        <a:t>22</a:t>
                      </a:r>
                    </a:p>
                  </a:txBody>
                  <a:tcPr/>
                </a:tc>
                <a:tc>
                  <a:txBody>
                    <a:bodyPr/>
                    <a:lstStyle/>
                    <a:p>
                      <a:pPr algn="ctr">
                        <a:lnSpc>
                          <a:spcPct val="200000"/>
                        </a:lnSpc>
                      </a:pPr>
                      <a:r>
                        <a:rPr lang="de-DE" dirty="0"/>
                        <a:t>-</a:t>
                      </a:r>
                    </a:p>
                  </a:txBody>
                  <a:tcPr/>
                </a:tc>
                <a:tc>
                  <a:txBody>
                    <a:bodyPr/>
                    <a:lstStyle/>
                    <a:p>
                      <a:pPr algn="ctr">
                        <a:lnSpc>
                          <a:spcPct val="200000"/>
                        </a:lnSpc>
                      </a:pPr>
                      <a:r>
                        <a:rPr lang="de-DE" dirty="0"/>
                        <a:t>23</a:t>
                      </a:r>
                    </a:p>
                  </a:txBody>
                  <a:tcPr/>
                </a:tc>
                <a:extLst>
                  <a:ext uri="{0D108BD9-81ED-4DB2-BD59-A6C34878D82A}">
                    <a16:rowId xmlns:a16="http://schemas.microsoft.com/office/drawing/2014/main" val="4276819881"/>
                  </a:ext>
                </a:extLst>
              </a:tr>
            </a:tbl>
          </a:graphicData>
        </a:graphic>
      </p:graphicFrame>
    </p:spTree>
    <p:extLst>
      <p:ext uri="{BB962C8B-B14F-4D97-AF65-F5344CB8AC3E}">
        <p14:creationId xmlns:p14="http://schemas.microsoft.com/office/powerpoint/2010/main" val="265647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41314-ED6E-42F2-894A-59908E941D78}"/>
              </a:ext>
            </a:extLst>
          </p:cNvPr>
          <p:cNvSpPr>
            <a:spLocks noGrp="1"/>
          </p:cNvSpPr>
          <p:nvPr>
            <p:ph type="title"/>
          </p:nvPr>
        </p:nvSpPr>
        <p:spPr/>
        <p:txBody>
          <a:bodyPr/>
          <a:lstStyle/>
          <a:p>
            <a:r>
              <a:rPr lang="de-DE" dirty="0"/>
              <a:t>Polynomiell </a:t>
            </a:r>
            <a:r>
              <a:rPr lang="de-DE" dirty="0" err="1"/>
              <a:t>vs</a:t>
            </a:r>
            <a:r>
              <a:rPr lang="de-DE" dirty="0"/>
              <a:t> </a:t>
            </a:r>
            <a:r>
              <a:rPr lang="de-DE" dirty="0" err="1"/>
              <a:t>Pseudopolynomiell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092AADEA-831F-475B-8E98-848D16BCD673}"/>
                  </a:ext>
                </a:extLst>
              </p:cNvPr>
              <p:cNvSpPr>
                <a:spLocks noGrp="1"/>
              </p:cNvSpPr>
              <p:nvPr>
                <p:ph idx="1"/>
              </p:nvPr>
            </p:nvSpPr>
            <p:spPr/>
            <p:txBody>
              <a:bodyPr>
                <a:normAutofit fontScale="85000" lnSpcReduction="20000"/>
              </a:bodyPr>
              <a:lstStyle/>
              <a:p>
                <a:r>
                  <a:rPr lang="de-DE" dirty="0"/>
                  <a:t>Polynomiell: Zeitaufwand kleiner O(</a:t>
                </a:r>
                <a14:m>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𝑛</m:t>
                        </m:r>
                      </m:e>
                      <m:sup>
                        <m:r>
                          <a:rPr lang="de-DE" b="0" i="1" smtClean="0">
                            <a:latin typeface="Cambria Math" panose="02040503050406030204" pitchFamily="18" charset="0"/>
                          </a:rPr>
                          <m:t>𝑘</m:t>
                        </m:r>
                      </m:sup>
                    </m:sSup>
                  </m:oMath>
                </a14:m>
                <a:r>
                  <a:rPr lang="de-DE" dirty="0"/>
                  <a:t>)</a:t>
                </a:r>
              </a:p>
              <a:p>
                <a:pPr lvl="1"/>
                <a:r>
                  <a:rPr lang="de-DE" dirty="0"/>
                  <a:t>z.B. </a:t>
                </a:r>
                <a:r>
                  <a:rPr lang="de-DE" dirty="0" err="1"/>
                  <a:t>Selection</a:t>
                </a:r>
                <a:r>
                  <a:rPr lang="de-DE" dirty="0"/>
                  <a:t> </a:t>
                </a:r>
                <a:r>
                  <a:rPr lang="de-DE" dirty="0" err="1"/>
                  <a:t>Sort</a:t>
                </a:r>
                <a:r>
                  <a:rPr lang="de-DE" dirty="0"/>
                  <a:t>: O(</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𝑛</m:t>
                        </m:r>
                      </m:e>
                      <m:sup>
                        <m:r>
                          <a:rPr lang="de-DE" b="0" i="1" smtClean="0">
                            <a:latin typeface="Cambria Math" panose="02040503050406030204" pitchFamily="18" charset="0"/>
                          </a:rPr>
                          <m:t>2</m:t>
                        </m:r>
                      </m:sup>
                    </m:sSup>
                  </m:oMath>
                </a14:m>
                <a:r>
                  <a:rPr lang="de-DE" dirty="0"/>
                  <a:t>)</a:t>
                </a:r>
              </a:p>
              <a:p>
                <a:r>
                  <a:rPr lang="de-DE" dirty="0"/>
                  <a:t>Brute-Force TSP: O(</a:t>
                </a:r>
                <a14:m>
                  <m:oMath xmlns:m="http://schemas.openxmlformats.org/officeDocument/2006/math">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oMath>
                </a14:m>
                <a:r>
                  <a:rPr lang="de-DE" dirty="0"/>
                  <a:t>)</a:t>
                </a:r>
              </a:p>
              <a:p>
                <a:endParaRPr lang="de-DE" dirty="0"/>
              </a:p>
              <a:p>
                <a:r>
                  <a:rPr lang="de-DE" dirty="0"/>
                  <a:t>Allgemeine Definition für n:</a:t>
                </a:r>
              </a:p>
              <a:p>
                <a:pPr lvl="1"/>
                <a:r>
                  <a:rPr lang="en-US" dirty="0"/>
                  <a:t>The size of the input to a problem is the number of bits required to write out that input</a:t>
                </a:r>
              </a:p>
              <a:p>
                <a:pPr lvl="1"/>
                <a:endParaRPr lang="en-US" dirty="0"/>
              </a:p>
              <a:p>
                <a:r>
                  <a:rPr lang="en-US" dirty="0"/>
                  <a:t>An algorithm runs in polynomial time if its runtime is O(</a:t>
                </a:r>
                <a:r>
                  <a:rPr lang="en-US" dirty="0" err="1"/>
                  <a:t>x</a:t>
                </a:r>
                <a:r>
                  <a:rPr lang="en-US" baseline="30000" dirty="0" err="1"/>
                  <a:t>k</a:t>
                </a:r>
                <a:r>
                  <a:rPr lang="en-US" dirty="0"/>
                  <a:t>) for some constant k, where x denotes the number of bits of input given to the algorithm.</a:t>
                </a:r>
                <a:endParaRPr lang="de-DE" dirty="0"/>
              </a:p>
              <a:p>
                <a:pPr lvl="1"/>
                <a:endParaRPr lang="de-DE" dirty="0"/>
              </a:p>
            </p:txBody>
          </p:sp>
        </mc:Choice>
        <mc:Fallback xmlns="">
          <p:sp>
            <p:nvSpPr>
              <p:cNvPr id="3" name="Inhaltsplatzhalter 2">
                <a:extLst>
                  <a:ext uri="{FF2B5EF4-FFF2-40B4-BE49-F238E27FC236}">
                    <a16:creationId xmlns:a16="http://schemas.microsoft.com/office/drawing/2014/main" id="{092AADEA-831F-475B-8E98-848D16BCD673}"/>
                  </a:ext>
                </a:extLst>
              </p:cNvPr>
              <p:cNvSpPr>
                <a:spLocks noGrp="1" noRot="1" noChangeAspect="1" noMove="1" noResize="1" noEditPoints="1" noAdjustHandles="1" noChangeArrowheads="1" noChangeShapeType="1" noTextEdit="1"/>
              </p:cNvSpPr>
              <p:nvPr>
                <p:ph idx="1"/>
              </p:nvPr>
            </p:nvSpPr>
            <p:spPr>
              <a:blipFill>
                <a:blip r:embed="rId3"/>
                <a:stretch>
                  <a:fillRect l="-862" t="-2410"/>
                </a:stretch>
              </a:blipFill>
            </p:spPr>
            <p:txBody>
              <a:bodyPr/>
              <a:lstStyle/>
              <a:p>
                <a:r>
                  <a:rPr lang="de-DE">
                    <a:noFill/>
                  </a:rPr>
                  <a:t> </a:t>
                </a:r>
              </a:p>
            </p:txBody>
          </p:sp>
        </mc:Fallback>
      </mc:AlternateContent>
    </p:spTree>
    <p:extLst>
      <p:ext uri="{BB962C8B-B14F-4D97-AF65-F5344CB8AC3E}">
        <p14:creationId xmlns:p14="http://schemas.microsoft.com/office/powerpoint/2010/main" val="330907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0892C-439A-4F7C-9801-73E10DEAD89E}"/>
              </a:ext>
            </a:extLst>
          </p:cNvPr>
          <p:cNvSpPr>
            <a:spLocks noGrp="1"/>
          </p:cNvSpPr>
          <p:nvPr>
            <p:ph type="title"/>
          </p:nvPr>
        </p:nvSpPr>
        <p:spPr/>
        <p:txBody>
          <a:bodyPr/>
          <a:lstStyle/>
          <a:p>
            <a:r>
              <a:rPr lang="de-DE" dirty="0"/>
              <a:t>Polynomiell </a:t>
            </a:r>
            <a:r>
              <a:rPr lang="de-DE" dirty="0" err="1"/>
              <a:t>vs</a:t>
            </a:r>
            <a:r>
              <a:rPr lang="de-DE" dirty="0"/>
              <a:t> </a:t>
            </a:r>
            <a:r>
              <a:rPr lang="de-DE" dirty="0" err="1"/>
              <a:t>Pseudopolynomiell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D43FD1C0-26CC-4AD8-B264-C44ED136D4E7}"/>
                  </a:ext>
                </a:extLst>
              </p:cNvPr>
              <p:cNvSpPr>
                <a:spLocks noGrp="1"/>
              </p:cNvSpPr>
              <p:nvPr>
                <p:ph idx="1"/>
              </p:nvPr>
            </p:nvSpPr>
            <p:spPr/>
            <p:txBody>
              <a:bodyPr>
                <a:normAutofit lnSpcReduction="10000"/>
              </a:bodyPr>
              <a:lstStyle/>
              <a:p>
                <a:r>
                  <a:rPr lang="en-US" dirty="0"/>
                  <a:t>function </a:t>
                </a:r>
                <a:r>
                  <a:rPr lang="en-US" dirty="0" err="1"/>
                  <a:t>isPrime</a:t>
                </a:r>
                <a:r>
                  <a:rPr lang="en-US" dirty="0"/>
                  <a:t>(n):</a:t>
                </a:r>
              </a:p>
              <a:p>
                <a:r>
                  <a:rPr lang="en-US" dirty="0"/>
                  <a:t>    for </a:t>
                </a:r>
                <a:r>
                  <a:rPr lang="en-US" dirty="0" err="1"/>
                  <a:t>i</a:t>
                </a:r>
                <a:r>
                  <a:rPr lang="en-US" dirty="0"/>
                  <a:t> from 2 to n - 1:</a:t>
                </a:r>
              </a:p>
              <a:p>
                <a:r>
                  <a:rPr lang="en-US" dirty="0"/>
                  <a:t>        if (n mod </a:t>
                </a:r>
                <a:r>
                  <a:rPr lang="en-US" dirty="0" err="1"/>
                  <a:t>i</a:t>
                </a:r>
                <a:r>
                  <a:rPr lang="en-US" dirty="0"/>
                  <a:t>) = 0, return false</a:t>
                </a:r>
              </a:p>
              <a:p>
                <a:r>
                  <a:rPr lang="en-US" dirty="0"/>
                  <a:t>    return true</a:t>
                </a:r>
              </a:p>
              <a:p>
                <a:r>
                  <a:rPr lang="en-US" dirty="0" err="1"/>
                  <a:t>Sieht</a:t>
                </a:r>
                <a:r>
                  <a:rPr lang="en-US" dirty="0"/>
                  <a:t> </a:t>
                </a:r>
                <a:r>
                  <a:rPr lang="en-US" dirty="0" err="1"/>
                  <a:t>nach</a:t>
                </a:r>
                <a:r>
                  <a:rPr lang="en-US" dirty="0"/>
                  <a:t> O(n^4) </a:t>
                </a:r>
                <a:r>
                  <a:rPr lang="en-US" dirty="0" err="1"/>
                  <a:t>aus</a:t>
                </a:r>
                <a:r>
                  <a:rPr lang="en-US" dirty="0"/>
                  <a:t>, </a:t>
                </a:r>
                <a:r>
                  <a:rPr lang="en-US" dirty="0" err="1"/>
                  <a:t>aber</a:t>
                </a:r>
                <a:r>
                  <a:rPr lang="en-US" dirty="0"/>
                  <a:t>:</a:t>
                </a:r>
              </a:p>
              <a:p>
                <a:pPr lvl="1"/>
                <a:r>
                  <a:rPr lang="en-US" dirty="0" err="1"/>
                  <a:t>Formale</a:t>
                </a:r>
                <a:r>
                  <a:rPr lang="en-US" dirty="0"/>
                  <a:t> Definition </a:t>
                </a:r>
                <a:r>
                  <a:rPr lang="en-US" dirty="0" err="1"/>
                  <a:t>spricht</a:t>
                </a:r>
                <a:r>
                  <a:rPr lang="en-US" dirty="0"/>
                  <a:t> von Bits </a:t>
                </a:r>
                <a:r>
                  <a:rPr lang="en-US" dirty="0" err="1"/>
                  <a:t>als</a:t>
                </a:r>
                <a:r>
                  <a:rPr lang="en-US" dirty="0"/>
                  <a:t> Input!</a:t>
                </a:r>
              </a:p>
              <a:p>
                <a:pPr lvl="1"/>
                <a:r>
                  <a:rPr lang="en-US" dirty="0" err="1"/>
                  <a:t>Tatsächliche</a:t>
                </a:r>
                <a:r>
                  <a:rPr lang="en-US" dirty="0"/>
                  <a:t> </a:t>
                </a:r>
                <a:r>
                  <a:rPr lang="en-US" dirty="0" err="1"/>
                  <a:t>Laufzeit</a:t>
                </a:r>
                <a:r>
                  <a:rPr lang="en-US" dirty="0"/>
                  <a:t>: O(</a:t>
                </a:r>
                <a14:m>
                  <m:oMath xmlns:m="http://schemas.openxmlformats.org/officeDocument/2006/math">
                    <m:sSup>
                      <m:sSupPr>
                        <m:ctrlPr>
                          <a:rPr lang="en-US" i="1" smtClean="0">
                            <a:latin typeface="Cambria Math" panose="02040503050406030204" pitchFamily="18" charset="0"/>
                          </a:rPr>
                        </m:ctrlPr>
                      </m:sSupPr>
                      <m:e>
                        <m:r>
                          <a:rPr lang="de-DE" b="0" i="1" smtClean="0">
                            <a:latin typeface="Cambria Math" panose="02040503050406030204" pitchFamily="18" charset="0"/>
                          </a:rPr>
                          <m:t>2</m:t>
                        </m:r>
                      </m:e>
                      <m:sup>
                        <m:r>
                          <a:rPr lang="de-DE" b="0" i="1" smtClean="0">
                            <a:latin typeface="Cambria Math" panose="02040503050406030204" pitchFamily="18" charset="0"/>
                          </a:rPr>
                          <m:t>4</m:t>
                        </m:r>
                        <m:r>
                          <a:rPr lang="de-DE" b="0" i="1" smtClean="0">
                            <a:latin typeface="Cambria Math" panose="02040503050406030204" pitchFamily="18" charset="0"/>
                          </a:rPr>
                          <m:t>𝑥</m:t>
                        </m:r>
                      </m:sup>
                    </m:sSup>
                  </m:oMath>
                </a14:m>
                <a:r>
                  <a:rPr lang="en-US" dirty="0"/>
                  <a:t>)</a:t>
                </a:r>
              </a:p>
            </p:txBody>
          </p:sp>
        </mc:Choice>
        <mc:Fallback xmlns="">
          <p:sp>
            <p:nvSpPr>
              <p:cNvPr id="3" name="Inhaltsplatzhalter 2">
                <a:extLst>
                  <a:ext uri="{FF2B5EF4-FFF2-40B4-BE49-F238E27FC236}">
                    <a16:creationId xmlns:a16="http://schemas.microsoft.com/office/drawing/2014/main" id="{D43FD1C0-26CC-4AD8-B264-C44ED136D4E7}"/>
                  </a:ext>
                </a:extLst>
              </p:cNvPr>
              <p:cNvSpPr>
                <a:spLocks noGrp="1" noRot="1" noChangeAspect="1" noMove="1" noResize="1" noEditPoints="1" noAdjustHandles="1" noChangeArrowheads="1" noChangeShapeType="1" noTextEdit="1"/>
              </p:cNvSpPr>
              <p:nvPr>
                <p:ph idx="1"/>
              </p:nvPr>
            </p:nvSpPr>
            <p:spPr>
              <a:blipFill>
                <a:blip r:embed="rId3"/>
                <a:stretch>
                  <a:fillRect l="-1231" t="-2926"/>
                </a:stretch>
              </a:blipFill>
            </p:spPr>
            <p:txBody>
              <a:bodyPr/>
              <a:lstStyle/>
              <a:p>
                <a:r>
                  <a:rPr lang="de-DE">
                    <a:noFill/>
                  </a:rPr>
                  <a:t> </a:t>
                </a:r>
              </a:p>
            </p:txBody>
          </p:sp>
        </mc:Fallback>
      </mc:AlternateContent>
    </p:spTree>
    <p:extLst>
      <p:ext uri="{BB962C8B-B14F-4D97-AF65-F5344CB8AC3E}">
        <p14:creationId xmlns:p14="http://schemas.microsoft.com/office/powerpoint/2010/main" val="170529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1D0963-7FDC-461C-8F8B-8E19F3C0365C}"/>
              </a:ext>
            </a:extLst>
          </p:cNvPr>
          <p:cNvSpPr>
            <a:spLocks noGrp="1"/>
          </p:cNvSpPr>
          <p:nvPr>
            <p:ph type="title"/>
          </p:nvPr>
        </p:nvSpPr>
        <p:spPr/>
        <p:txBody>
          <a:bodyPr/>
          <a:lstStyle/>
          <a:p>
            <a:r>
              <a:rPr lang="de-DE" dirty="0"/>
              <a:t>Polynomiell </a:t>
            </a:r>
            <a:r>
              <a:rPr lang="de-DE" dirty="0" err="1"/>
              <a:t>vs</a:t>
            </a:r>
            <a:r>
              <a:rPr lang="de-DE" dirty="0"/>
              <a:t> </a:t>
            </a:r>
            <a:r>
              <a:rPr lang="de-DE" dirty="0" err="1"/>
              <a:t>Pseudopolynomiell</a:t>
            </a:r>
            <a:endParaRPr lang="de-DE" dirty="0"/>
          </a:p>
        </p:txBody>
      </p:sp>
      <p:sp>
        <p:nvSpPr>
          <p:cNvPr id="3" name="Inhaltsplatzhalter 2">
            <a:extLst>
              <a:ext uri="{FF2B5EF4-FFF2-40B4-BE49-F238E27FC236}">
                <a16:creationId xmlns:a16="http://schemas.microsoft.com/office/drawing/2014/main" id="{9205EBEC-2DDF-42D3-84A2-C8BD6AC1BB6A}"/>
              </a:ext>
            </a:extLst>
          </p:cNvPr>
          <p:cNvSpPr>
            <a:spLocks noGrp="1"/>
          </p:cNvSpPr>
          <p:nvPr>
            <p:ph idx="1"/>
          </p:nvPr>
        </p:nvSpPr>
        <p:spPr/>
        <p:txBody>
          <a:bodyPr>
            <a:normAutofit fontScale="92500" lnSpcReduction="10000"/>
          </a:bodyPr>
          <a:lstStyle/>
          <a:p>
            <a:r>
              <a:rPr lang="de-DE" dirty="0"/>
              <a:t>10001010101011</a:t>
            </a:r>
          </a:p>
          <a:p>
            <a:r>
              <a:rPr lang="de-DE" dirty="0"/>
              <a:t>Ein Bit hinzufügen:</a:t>
            </a:r>
          </a:p>
          <a:p>
            <a:pPr lvl="1"/>
            <a:r>
              <a:rPr lang="de-DE" dirty="0"/>
              <a:t>100010101010111</a:t>
            </a:r>
          </a:p>
          <a:p>
            <a:pPr lvl="1"/>
            <a:endParaRPr lang="de-DE" dirty="0"/>
          </a:p>
          <a:p>
            <a:pPr lvl="1"/>
            <a:endParaRPr lang="de-DE" dirty="0"/>
          </a:p>
          <a:p>
            <a:r>
              <a:rPr lang="de-DE" dirty="0">
                <a:sym typeface="Wingdings" panose="05000000000000000000" pitchFamily="2" charset="2"/>
              </a:rPr>
              <a:t> </a:t>
            </a:r>
            <a:r>
              <a:rPr lang="en-US" dirty="0"/>
              <a:t>An algorithm runs in </a:t>
            </a:r>
            <a:r>
              <a:rPr lang="en-US" b="1" dirty="0" err="1"/>
              <a:t>pseudopolynomial</a:t>
            </a:r>
            <a:r>
              <a:rPr lang="en-US" b="1" dirty="0"/>
              <a:t> time</a:t>
            </a:r>
            <a:r>
              <a:rPr lang="en-US" dirty="0"/>
              <a:t> if the runtime is some polynomial </a:t>
            </a:r>
            <a:r>
              <a:rPr lang="en-US" i="1" dirty="0"/>
              <a:t>in the numeric value of the input</a:t>
            </a:r>
            <a:r>
              <a:rPr lang="en-US" dirty="0"/>
              <a:t>, rather than in the number of bits required to represent it</a:t>
            </a:r>
            <a:endParaRPr lang="de-DE" dirty="0"/>
          </a:p>
          <a:p>
            <a:endParaRPr lang="de-DE" dirty="0"/>
          </a:p>
        </p:txBody>
      </p:sp>
    </p:spTree>
    <p:extLst>
      <p:ext uri="{BB962C8B-B14F-4D97-AF65-F5344CB8AC3E}">
        <p14:creationId xmlns:p14="http://schemas.microsoft.com/office/powerpoint/2010/main" val="302189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FAC7BC-A45B-4127-A740-F3E3081002E6}"/>
              </a:ext>
            </a:extLst>
          </p:cNvPr>
          <p:cNvSpPr>
            <a:spLocks noGrp="1"/>
          </p:cNvSpPr>
          <p:nvPr>
            <p:ph type="title"/>
          </p:nvPr>
        </p:nvSpPr>
        <p:spPr/>
        <p:txBody>
          <a:bodyPr/>
          <a:lstStyle/>
          <a:p>
            <a:r>
              <a:rPr lang="de-DE" dirty="0"/>
              <a:t>Polynomiell </a:t>
            </a:r>
            <a:r>
              <a:rPr lang="de-DE" dirty="0" err="1"/>
              <a:t>vs</a:t>
            </a:r>
            <a:r>
              <a:rPr lang="de-DE" dirty="0"/>
              <a:t> Pseudopolynomiell</a:t>
            </a:r>
          </a:p>
        </p:txBody>
      </p:sp>
      <p:sp>
        <p:nvSpPr>
          <p:cNvPr id="3" name="Inhaltsplatzhalter 2">
            <a:extLst>
              <a:ext uri="{FF2B5EF4-FFF2-40B4-BE49-F238E27FC236}">
                <a16:creationId xmlns:a16="http://schemas.microsoft.com/office/drawing/2014/main" id="{315C188A-44C4-4167-A428-8A345ED3C10D}"/>
              </a:ext>
            </a:extLst>
          </p:cNvPr>
          <p:cNvSpPr>
            <a:spLocks noGrp="1"/>
          </p:cNvSpPr>
          <p:nvPr>
            <p:ph idx="1"/>
          </p:nvPr>
        </p:nvSpPr>
        <p:spPr/>
        <p:txBody>
          <a:bodyPr/>
          <a:lstStyle/>
          <a:p>
            <a:r>
              <a:rPr lang="de-DE" dirty="0"/>
              <a:t>Konkretes Beispiel:</a:t>
            </a:r>
          </a:p>
          <a:p>
            <a:r>
              <a:rPr lang="de-DE" dirty="0"/>
              <a:t>N= 3185, in binär: 110001110001 </a:t>
            </a:r>
            <a:r>
              <a:rPr lang="de-DE" dirty="0">
                <a:sym typeface="Wingdings" panose="05000000000000000000" pitchFamily="2" charset="2"/>
              </a:rPr>
              <a:t> ‚Echter‘ Input</a:t>
            </a:r>
            <a:endParaRPr lang="de-DE" dirty="0"/>
          </a:p>
          <a:p>
            <a:r>
              <a:rPr lang="de-DE" dirty="0"/>
              <a:t>Länge 4 vs. Länge 12</a:t>
            </a:r>
          </a:p>
        </p:txBody>
      </p:sp>
    </p:spTree>
    <p:extLst>
      <p:ext uri="{BB962C8B-B14F-4D97-AF65-F5344CB8AC3E}">
        <p14:creationId xmlns:p14="http://schemas.microsoft.com/office/powerpoint/2010/main" val="40654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D481CB-1DDE-4BD4-BAF9-723A8AB4E4CA}"/>
              </a:ext>
            </a:extLst>
          </p:cNvPr>
          <p:cNvSpPr>
            <a:spLocks noGrp="1"/>
          </p:cNvSpPr>
          <p:nvPr>
            <p:ph type="title"/>
          </p:nvPr>
        </p:nvSpPr>
        <p:spPr/>
        <p:txBody>
          <a:bodyPr/>
          <a:lstStyle/>
          <a:p>
            <a:r>
              <a:rPr lang="de-DE" dirty="0"/>
              <a:t>Knappsackproblem</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95457A5B-4F44-4ADB-B886-4D87BD0559CE}"/>
                  </a:ext>
                </a:extLst>
              </p:cNvPr>
              <p:cNvSpPr>
                <a:spLocks noGrp="1"/>
              </p:cNvSpPr>
              <p:nvPr>
                <p:ph idx="1"/>
              </p:nvPr>
            </p:nvSpPr>
            <p:spPr/>
            <p:txBody>
              <a:bodyPr/>
              <a:lstStyle/>
              <a:p>
                <a:r>
                  <a:rPr lang="de-DE" dirty="0"/>
                  <a:t>Anschauung: Verschiedene Gegenstände mit Gewicht und Wert</a:t>
                </a:r>
              </a:p>
              <a:p>
                <a:pPr lvl="1"/>
                <a:r>
                  <a:rPr lang="de-DE" dirty="0">
                    <a:sym typeface="Wingdings" panose="05000000000000000000" pitchFamily="2" charset="2"/>
                  </a:rPr>
                  <a:t> Rucksack mit Grenze muss gefüllt werden</a:t>
                </a:r>
              </a:p>
              <a:p>
                <a:pPr lvl="1"/>
                <a:endParaRPr lang="de-DE" dirty="0">
                  <a:sym typeface="Wingdings" panose="05000000000000000000" pitchFamily="2" charset="2"/>
                </a:endParaRPr>
              </a:p>
              <a:p>
                <a:r>
                  <a:rPr lang="de-DE" dirty="0">
                    <a:sym typeface="Wingdings" panose="05000000000000000000" pitchFamily="2" charset="2"/>
                  </a:rPr>
                  <a:t>Objekte mit Wert und Gewicht: </a:t>
                </a:r>
                <a14:m>
                  <m:oMath xmlns:m="http://schemas.openxmlformats.org/officeDocument/2006/math">
                    <m:sSub>
                      <m:sSubPr>
                        <m:ctrlPr>
                          <a:rPr lang="de-DE"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𝑖</m:t>
                        </m:r>
                      </m:sub>
                    </m:sSub>
                  </m:oMath>
                </a14:m>
                <a:r>
                  <a:rPr lang="de-DE" dirty="0"/>
                  <a:t> und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𝑊</m:t>
                        </m:r>
                      </m:e>
                      <m:sub>
                        <m:r>
                          <a:rPr lang="de-DE" b="0" i="1" smtClean="0">
                            <a:latin typeface="Cambria Math" panose="02040503050406030204" pitchFamily="18" charset="0"/>
                          </a:rPr>
                          <m:t>𝑖</m:t>
                        </m:r>
                      </m:sub>
                    </m:sSub>
                  </m:oMath>
                </a14:m>
                <a:endParaRPr lang="de-DE" dirty="0"/>
              </a:p>
              <a:p>
                <a:endParaRPr lang="de-DE" dirty="0"/>
              </a:p>
              <a:p>
                <a:r>
                  <a:rPr lang="de-DE" dirty="0"/>
                  <a:t>Gegebene Gewichtschranke darf nicht überschritten werden</a:t>
                </a:r>
              </a:p>
              <a:p>
                <a:endParaRPr lang="de-DE" dirty="0"/>
              </a:p>
            </p:txBody>
          </p:sp>
        </mc:Choice>
        <mc:Fallback>
          <p:sp>
            <p:nvSpPr>
              <p:cNvPr id="3" name="Inhaltsplatzhalter 2">
                <a:extLst>
                  <a:ext uri="{FF2B5EF4-FFF2-40B4-BE49-F238E27FC236}">
                    <a16:creationId xmlns:a16="http://schemas.microsoft.com/office/drawing/2014/main" id="{95457A5B-4F44-4ADB-B886-4D87BD0559CE}"/>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328490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A4B03-5F5F-4EE1-BED9-B374C6372805}"/>
              </a:ext>
            </a:extLst>
          </p:cNvPr>
          <p:cNvSpPr>
            <a:spLocks noGrp="1"/>
          </p:cNvSpPr>
          <p:nvPr>
            <p:ph type="title"/>
          </p:nvPr>
        </p:nvSpPr>
        <p:spPr/>
        <p:txBody>
          <a:bodyPr/>
          <a:lstStyle/>
          <a:p>
            <a:r>
              <a:rPr lang="de-DE" dirty="0" err="1"/>
              <a:t>KNappsackproblem</a:t>
            </a:r>
            <a:endParaRPr lang="de-DE" dirty="0"/>
          </a:p>
        </p:txBody>
      </p:sp>
      <mc:AlternateContent xmlns:mc="http://schemas.openxmlformats.org/markup-compatibility/2006">
        <mc:Choice xmlns:a14="http://schemas.microsoft.com/office/drawing/2010/main" Requires="a14">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2070573765"/>
                  </p:ext>
                </p:extLst>
              </p:nvPr>
            </p:nvGraphicFramePr>
            <p:xfrm>
              <a:off x="909048" y="1900580"/>
              <a:ext cx="10370728" cy="4348608"/>
            </p:xfrm>
            <a:graphic>
              <a:graphicData uri="http://schemas.openxmlformats.org/drawingml/2006/table">
                <a:tbl>
                  <a:tblPr firstRow="1" bandRow="1">
                    <a:tableStyleId>{35758FB7-9AC5-4552-8A53-C91805E547FA}</a:tableStyleId>
                  </a:tblPr>
                  <a:tblGrid>
                    <a:gridCol w="1296341">
                      <a:extLst>
                        <a:ext uri="{9D8B030D-6E8A-4147-A177-3AD203B41FA5}">
                          <a16:colId xmlns:a16="http://schemas.microsoft.com/office/drawing/2014/main" val="1127475254"/>
                        </a:ext>
                      </a:extLst>
                    </a:gridCol>
                    <a:gridCol w="1296341">
                      <a:extLst>
                        <a:ext uri="{9D8B030D-6E8A-4147-A177-3AD203B41FA5}">
                          <a16:colId xmlns:a16="http://schemas.microsoft.com/office/drawing/2014/main" val="381900089"/>
                        </a:ext>
                      </a:extLst>
                    </a:gridCol>
                    <a:gridCol w="1296341">
                      <a:extLst>
                        <a:ext uri="{9D8B030D-6E8A-4147-A177-3AD203B41FA5}">
                          <a16:colId xmlns:a16="http://schemas.microsoft.com/office/drawing/2014/main" val="2069735287"/>
                        </a:ext>
                      </a:extLst>
                    </a:gridCol>
                    <a:gridCol w="1296341">
                      <a:extLst>
                        <a:ext uri="{9D8B030D-6E8A-4147-A177-3AD203B41FA5}">
                          <a16:colId xmlns:a16="http://schemas.microsoft.com/office/drawing/2014/main" val="2504964690"/>
                        </a:ext>
                      </a:extLst>
                    </a:gridCol>
                    <a:gridCol w="1296341">
                      <a:extLst>
                        <a:ext uri="{9D8B030D-6E8A-4147-A177-3AD203B41FA5}">
                          <a16:colId xmlns:a16="http://schemas.microsoft.com/office/drawing/2014/main" val="2022115714"/>
                        </a:ext>
                      </a:extLst>
                    </a:gridCol>
                    <a:gridCol w="1296341">
                      <a:extLst>
                        <a:ext uri="{9D8B030D-6E8A-4147-A177-3AD203B41FA5}">
                          <a16:colId xmlns:a16="http://schemas.microsoft.com/office/drawing/2014/main" val="3123604951"/>
                        </a:ext>
                      </a:extLst>
                    </a:gridCol>
                    <a:gridCol w="1296341">
                      <a:extLst>
                        <a:ext uri="{9D8B030D-6E8A-4147-A177-3AD203B41FA5}">
                          <a16:colId xmlns:a16="http://schemas.microsoft.com/office/drawing/2014/main" val="3956698517"/>
                        </a:ext>
                      </a:extLst>
                    </a:gridCol>
                    <a:gridCol w="1296341">
                      <a:extLst>
                        <a:ext uri="{9D8B030D-6E8A-4147-A177-3AD203B41FA5}">
                          <a16:colId xmlns:a16="http://schemas.microsoft.com/office/drawing/2014/main" val="2531966024"/>
                        </a:ext>
                      </a:extLst>
                    </a:gridCol>
                  </a:tblGrid>
                  <a:tr h="813682">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extLst>
                      <a:ext uri="{0D108BD9-81ED-4DB2-BD59-A6C34878D82A}">
                        <a16:rowId xmlns:a16="http://schemas.microsoft.com/office/drawing/2014/main" val="3678733884"/>
                      </a:ext>
                    </a:extLst>
                  </a:tr>
                  <a:tr h="813682">
                    <a:tc>
                      <a:txBody>
                        <a:bodyPr/>
                        <a:lstStyle/>
                        <a:p>
                          <a:pPr algn="ctr">
                            <a:lnSpc>
                              <a:spcPct val="200000"/>
                            </a:lnSpc>
                          </a:pPr>
                          <a:r>
                            <a:rPr lang="de-DE" sz="2400" dirty="0"/>
                            <a:t>Gewicht (</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𝑊</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extLst>
                      <a:ext uri="{0D108BD9-81ED-4DB2-BD59-A6C34878D82A}">
                        <a16:rowId xmlns:a16="http://schemas.microsoft.com/office/drawing/2014/main" val="3028341507"/>
                      </a:ext>
                    </a:extLst>
                  </a:tr>
                  <a:tr h="813682">
                    <a:tc>
                      <a:txBody>
                        <a:bodyPr/>
                        <a:lstStyle/>
                        <a:p>
                          <a:pPr algn="ctr">
                            <a:lnSpc>
                              <a:spcPct val="200000"/>
                            </a:lnSpc>
                          </a:pPr>
                          <a:r>
                            <a:rPr lang="de-DE" sz="2400" dirty="0"/>
                            <a:t>Wert</a:t>
                          </a:r>
                        </a:p>
                        <a:p>
                          <a:pPr algn="ctr">
                            <a:lnSpc>
                              <a:spcPct val="200000"/>
                            </a:lnSpc>
                          </a:pPr>
                          <a:r>
                            <a:rPr lang="de-DE" sz="2400" dirty="0"/>
                            <a:t>(</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𝑉</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extLst>
                      <a:ext uri="{0D108BD9-81ED-4DB2-BD59-A6C34878D82A}">
                        <a16:rowId xmlns:a16="http://schemas.microsoft.com/office/drawing/2014/main" val="625799614"/>
                      </a:ext>
                    </a:extLst>
                  </a:tr>
                </a:tbl>
              </a:graphicData>
            </a:graphic>
          </p:graphicFrame>
        </mc:Choice>
        <mc:Fallback>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2070573765"/>
                  </p:ext>
                </p:extLst>
              </p:nvPr>
            </p:nvGraphicFramePr>
            <p:xfrm>
              <a:off x="909048" y="1900580"/>
              <a:ext cx="10370728" cy="4348608"/>
            </p:xfrm>
            <a:graphic>
              <a:graphicData uri="http://schemas.openxmlformats.org/drawingml/2006/table">
                <a:tbl>
                  <a:tblPr firstRow="1" bandRow="1">
                    <a:tableStyleId>{35758FB7-9AC5-4552-8A53-C91805E547FA}</a:tableStyleId>
                  </a:tblPr>
                  <a:tblGrid>
                    <a:gridCol w="1296341">
                      <a:extLst>
                        <a:ext uri="{9D8B030D-6E8A-4147-A177-3AD203B41FA5}">
                          <a16:colId xmlns:a16="http://schemas.microsoft.com/office/drawing/2014/main" val="1127475254"/>
                        </a:ext>
                      </a:extLst>
                    </a:gridCol>
                    <a:gridCol w="1296341">
                      <a:extLst>
                        <a:ext uri="{9D8B030D-6E8A-4147-A177-3AD203B41FA5}">
                          <a16:colId xmlns:a16="http://schemas.microsoft.com/office/drawing/2014/main" val="381900089"/>
                        </a:ext>
                      </a:extLst>
                    </a:gridCol>
                    <a:gridCol w="1296341">
                      <a:extLst>
                        <a:ext uri="{9D8B030D-6E8A-4147-A177-3AD203B41FA5}">
                          <a16:colId xmlns:a16="http://schemas.microsoft.com/office/drawing/2014/main" val="2069735287"/>
                        </a:ext>
                      </a:extLst>
                    </a:gridCol>
                    <a:gridCol w="1296341">
                      <a:extLst>
                        <a:ext uri="{9D8B030D-6E8A-4147-A177-3AD203B41FA5}">
                          <a16:colId xmlns:a16="http://schemas.microsoft.com/office/drawing/2014/main" val="2504964690"/>
                        </a:ext>
                      </a:extLst>
                    </a:gridCol>
                    <a:gridCol w="1296341">
                      <a:extLst>
                        <a:ext uri="{9D8B030D-6E8A-4147-A177-3AD203B41FA5}">
                          <a16:colId xmlns:a16="http://schemas.microsoft.com/office/drawing/2014/main" val="2022115714"/>
                        </a:ext>
                      </a:extLst>
                    </a:gridCol>
                    <a:gridCol w="1296341">
                      <a:extLst>
                        <a:ext uri="{9D8B030D-6E8A-4147-A177-3AD203B41FA5}">
                          <a16:colId xmlns:a16="http://schemas.microsoft.com/office/drawing/2014/main" val="3123604951"/>
                        </a:ext>
                      </a:extLst>
                    </a:gridCol>
                    <a:gridCol w="1296341">
                      <a:extLst>
                        <a:ext uri="{9D8B030D-6E8A-4147-A177-3AD203B41FA5}">
                          <a16:colId xmlns:a16="http://schemas.microsoft.com/office/drawing/2014/main" val="3956698517"/>
                        </a:ext>
                      </a:extLst>
                    </a:gridCol>
                    <a:gridCol w="1296341">
                      <a:extLst>
                        <a:ext uri="{9D8B030D-6E8A-4147-A177-3AD203B41FA5}">
                          <a16:colId xmlns:a16="http://schemas.microsoft.com/office/drawing/2014/main" val="2531966024"/>
                        </a:ext>
                      </a:extLst>
                    </a:gridCol>
                  </a:tblGrid>
                  <a:tr h="1449832">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extLst>
                      <a:ext uri="{0D108BD9-81ED-4DB2-BD59-A6C34878D82A}">
                        <a16:rowId xmlns:a16="http://schemas.microsoft.com/office/drawing/2014/main" val="3678733884"/>
                      </a:ext>
                    </a:extLst>
                  </a:tr>
                  <a:tr h="1449388">
                    <a:tc>
                      <a:txBody>
                        <a:bodyPr/>
                        <a:lstStyle/>
                        <a:p>
                          <a:endParaRPr lang="de-DE"/>
                        </a:p>
                      </a:txBody>
                      <a:tcPr>
                        <a:blipFill>
                          <a:blip r:embed="rId3"/>
                          <a:stretch>
                            <a:fillRect l="-469" t="-100000" r="-700000" b="-108787"/>
                          </a:stretch>
                        </a:blipFill>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extLst>
                      <a:ext uri="{0D108BD9-81ED-4DB2-BD59-A6C34878D82A}">
                        <a16:rowId xmlns:a16="http://schemas.microsoft.com/office/drawing/2014/main" val="3028341507"/>
                      </a:ext>
                    </a:extLst>
                  </a:tr>
                  <a:tr h="1449388">
                    <a:tc>
                      <a:txBody>
                        <a:bodyPr/>
                        <a:lstStyle/>
                        <a:p>
                          <a:endParaRPr lang="de-DE"/>
                        </a:p>
                      </a:txBody>
                      <a:tcPr>
                        <a:blipFill>
                          <a:blip r:embed="rId3"/>
                          <a:stretch>
                            <a:fillRect l="-469" t="-200840" r="-700000" b="-9244"/>
                          </a:stretch>
                        </a:blipFill>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extLst>
                      <a:ext uri="{0D108BD9-81ED-4DB2-BD59-A6C34878D82A}">
                        <a16:rowId xmlns:a16="http://schemas.microsoft.com/office/drawing/2014/main" val="625799614"/>
                      </a:ext>
                    </a:extLst>
                  </a:tr>
                </a:tbl>
              </a:graphicData>
            </a:graphic>
          </p:graphicFrame>
        </mc:Fallback>
      </mc:AlternateContent>
    </p:spTree>
    <p:extLst>
      <p:ext uri="{BB962C8B-B14F-4D97-AF65-F5344CB8AC3E}">
        <p14:creationId xmlns:p14="http://schemas.microsoft.com/office/powerpoint/2010/main" val="147401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7FBABC-61D5-4A53-AFA1-DC1B0E7B97A9}"/>
              </a:ext>
            </a:extLst>
          </p:cNvPr>
          <p:cNvSpPr>
            <a:spLocks noGrp="1"/>
          </p:cNvSpPr>
          <p:nvPr>
            <p:ph type="title"/>
          </p:nvPr>
        </p:nvSpPr>
        <p:spPr/>
        <p:txBody>
          <a:bodyPr/>
          <a:lstStyle/>
          <a:p>
            <a:r>
              <a:rPr lang="de-DE" dirty="0" err="1"/>
              <a:t>KnappsackProblem</a:t>
            </a:r>
            <a:endParaRPr lang="de-DE" dirty="0"/>
          </a:p>
        </p:txBody>
      </p:sp>
      <p:sp>
        <p:nvSpPr>
          <p:cNvPr id="4" name="Rectangle 1">
            <a:extLst>
              <a:ext uri="{FF2B5EF4-FFF2-40B4-BE49-F238E27FC236}">
                <a16:creationId xmlns:a16="http://schemas.microsoft.com/office/drawing/2014/main" id="{38AA92A8-5CAA-49E3-8F5D-ADE5DA0825F0}"/>
              </a:ext>
            </a:extLst>
          </p:cNvPr>
          <p:cNvSpPr>
            <a:spLocks noGrp="1" noChangeArrowheads="1"/>
          </p:cNvSpPr>
          <p:nvPr>
            <p:ph idx="1"/>
          </p:nvPr>
        </p:nvSpPr>
        <p:spPr bwMode="auto">
          <a:xfrm>
            <a:off x="502973" y="1591733"/>
            <a:ext cx="11182878" cy="5065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Knappsack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solveKnappsack</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generateRandomCombination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maxValue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while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allCombinations.size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de-DE" altLang="de-D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generateRandomCombination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allCombinations.remove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maxValue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weightRestriction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maxValue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398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B5DBA6-FD5A-4DF1-8D9D-86B5E5CFFB46}"/>
              </a:ext>
            </a:extLst>
          </p:cNvPr>
          <p:cNvSpPr>
            <a:spLocks noGrp="1"/>
          </p:cNvSpPr>
          <p:nvPr>
            <p:ph type="title"/>
          </p:nvPr>
        </p:nvSpPr>
        <p:spPr/>
        <p:txBody>
          <a:bodyPr/>
          <a:lstStyle/>
          <a:p>
            <a:r>
              <a:rPr lang="de-DE" dirty="0"/>
              <a:t>Knappsackproblem</a:t>
            </a:r>
          </a:p>
        </p:txBody>
      </p:sp>
      <p:sp>
        <p:nvSpPr>
          <p:cNvPr id="3" name="Inhaltsplatzhalter 2">
            <a:extLst>
              <a:ext uri="{FF2B5EF4-FFF2-40B4-BE49-F238E27FC236}">
                <a16:creationId xmlns:a16="http://schemas.microsoft.com/office/drawing/2014/main" id="{AB3E65A1-570D-4F89-8D00-16C5A689A7F8}"/>
              </a:ext>
            </a:extLst>
          </p:cNvPr>
          <p:cNvSpPr>
            <a:spLocks noGrp="1"/>
          </p:cNvSpPr>
          <p:nvPr>
            <p:ph idx="1"/>
          </p:nvPr>
        </p:nvSpPr>
        <p:spPr/>
        <p:txBody>
          <a:bodyPr/>
          <a:lstStyle/>
          <a:p>
            <a:r>
              <a:rPr lang="de-DE" dirty="0"/>
              <a:t>Ein polynomialer Algorithmus für das Knappsackproblem?</a:t>
            </a:r>
          </a:p>
        </p:txBody>
      </p:sp>
    </p:spTree>
    <p:extLst>
      <p:ext uri="{BB962C8B-B14F-4D97-AF65-F5344CB8AC3E}">
        <p14:creationId xmlns:p14="http://schemas.microsoft.com/office/powerpoint/2010/main" val="3263646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TM04033919[[fn=Schaltkreis]]</Template>
  <TotalTime>0</TotalTime>
  <Words>1444</Words>
  <Application>Microsoft Office PowerPoint</Application>
  <PresentationFormat>Breitbild</PresentationFormat>
  <Paragraphs>377</Paragraphs>
  <Slides>12</Slides>
  <Notes>11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Arial</vt:lpstr>
      <vt:lpstr>Calibri</vt:lpstr>
      <vt:lpstr>Cambria Math</vt:lpstr>
      <vt:lpstr>Courier New</vt:lpstr>
      <vt:lpstr>Tw Cen MT</vt:lpstr>
      <vt:lpstr>Schaltkreis</vt:lpstr>
      <vt:lpstr>Pseudopolynomielle Algorithmen</vt:lpstr>
      <vt:lpstr>Polynomiell vs Pseudopolynomiell</vt:lpstr>
      <vt:lpstr>Polynomiell vs Pseudopolynomiell</vt:lpstr>
      <vt:lpstr>Polynomiell vs Pseudopolynomiell</vt:lpstr>
      <vt:lpstr>Polynomiell vs Pseudopolynomiell</vt:lpstr>
      <vt:lpstr>Knappsackproblem</vt:lpstr>
      <vt:lpstr>KNappsackproblem</vt:lpstr>
      <vt:lpstr>KnappsackProblem</vt:lpstr>
      <vt:lpstr>Knappsackproblem</vt:lpstr>
      <vt:lpstr>KNappsackproblem</vt:lpstr>
      <vt:lpstr>KNappsackproblem</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Pseudopolynomielle Algorithmen</dc:title>
  <dc:creator>Sebastian Schwegler</dc:creator>
  <cp:lastModifiedBy>Sebastian Schwegler</cp:lastModifiedBy>
  <cp:revision>64</cp:revision>
  <dcterms:created xsi:type="dcterms:W3CDTF">2019-03-25T09:28:46Z</dcterms:created>
  <dcterms:modified xsi:type="dcterms:W3CDTF">2019-04-02T14:56:57Z</dcterms:modified>
</cp:coreProperties>
</file>