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8"/>
  </p:notesMasterIdLst>
  <p:sldIdLst>
    <p:sldId id="2597" r:id="rId2"/>
    <p:sldId id="2573" r:id="rId3"/>
    <p:sldId id="2553" r:id="rId4"/>
    <p:sldId id="2558" r:id="rId5"/>
    <p:sldId id="2599" r:id="rId6"/>
    <p:sldId id="2598" r:id="rId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E4746"/>
    <a:srgbClr val="EE4847"/>
    <a:srgbClr val="FFFFFF"/>
    <a:srgbClr val="041B31"/>
    <a:srgbClr val="FF5F90"/>
    <a:srgbClr val="494949"/>
    <a:srgbClr val="293039"/>
    <a:srgbClr val="00BDB1"/>
    <a:srgbClr val="FF3736"/>
    <a:srgbClr val="FFC73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8" autoAdjust="0"/>
    <p:restoredTop sz="99409" autoAdjust="0"/>
  </p:normalViewPr>
  <p:slideViewPr>
    <p:cSldViewPr snapToGrid="0" snapToObjects="1">
      <p:cViewPr varScale="1">
        <p:scale>
          <a:sx n="37" d="100"/>
          <a:sy n="37" d="100"/>
        </p:scale>
        <p:origin x="210" y="30"/>
      </p:cViewPr>
      <p:guideLst/>
    </p:cSldViewPr>
  </p:slideViewPr>
  <p:notesTextViewPr>
    <p:cViewPr>
      <p:scale>
        <a:sx n="100" d="100"/>
        <a:sy n="100" d="100"/>
      </p:scale>
      <p:origin x="0" y="0"/>
    </p:cViewPr>
  </p:notesTextViewPr>
  <p:sorterViewPr>
    <p:cViewPr>
      <p:scale>
        <a:sx n="65" d="100"/>
        <a:sy n="65"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Open Sans Light" panose="020B0306030504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Open Sans Light" panose="020B0306030504020204" pitchFamily="34" charset="0"/>
              </a:defRPr>
            </a:lvl1pPr>
          </a:lstStyle>
          <a:p>
            <a:fld id="{EFC10EE1-B198-C942-8235-326C972CBB30}" type="datetimeFigureOut">
              <a:rPr lang="en-US" smtClean="0"/>
              <a:pPr/>
              <a:t>7/9/2019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Open Sans Light" panose="020B03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Open Sans Light" panose="020B0306030504020204"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Open Sans Light" panose="020B0306030504020204" pitchFamily="34" charset="0"/>
        <a:ea typeface="+mn-ea"/>
        <a:cs typeface="+mn-cs"/>
      </a:defRPr>
    </a:lvl1pPr>
    <a:lvl2pPr marL="914217" algn="l" defTabSz="914217" rtl="0" eaLnBrk="1" latinLnBrk="0" hangingPunct="1">
      <a:defRPr sz="2400" b="0" i="0" kern="1200">
        <a:solidFill>
          <a:schemeClr val="tx1"/>
        </a:solidFill>
        <a:latin typeface="Open Sans Light" panose="020B0306030504020204" pitchFamily="34" charset="0"/>
        <a:ea typeface="+mn-ea"/>
        <a:cs typeface="+mn-cs"/>
      </a:defRPr>
    </a:lvl2pPr>
    <a:lvl3pPr marL="1828434" algn="l" defTabSz="914217" rtl="0" eaLnBrk="1" latinLnBrk="0" hangingPunct="1">
      <a:defRPr sz="2400" b="0" i="0" kern="1200">
        <a:solidFill>
          <a:schemeClr val="tx1"/>
        </a:solidFill>
        <a:latin typeface="Open Sans Light" panose="020B0306030504020204" pitchFamily="34" charset="0"/>
        <a:ea typeface="+mn-ea"/>
        <a:cs typeface="+mn-cs"/>
      </a:defRPr>
    </a:lvl3pPr>
    <a:lvl4pPr marL="2742651" algn="l" defTabSz="914217" rtl="0" eaLnBrk="1" latinLnBrk="0" hangingPunct="1">
      <a:defRPr sz="2400" b="0" i="0" kern="1200">
        <a:solidFill>
          <a:schemeClr val="tx1"/>
        </a:solidFill>
        <a:latin typeface="Open Sans Light" panose="020B0306030504020204" pitchFamily="34" charset="0"/>
        <a:ea typeface="+mn-ea"/>
        <a:cs typeface="+mn-cs"/>
      </a:defRPr>
    </a:lvl4pPr>
    <a:lvl5pPr marL="3656868" algn="l" defTabSz="914217" rtl="0" eaLnBrk="1" latinLnBrk="0" hangingPunct="1">
      <a:defRPr sz="2400" b="0" i="0" kern="1200">
        <a:solidFill>
          <a:schemeClr val="tx1"/>
        </a:solidFill>
        <a:latin typeface="Open Sans Light" panose="020B0306030504020204"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959165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73474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799672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AA739F-D335-4E0F-8FFF-65DD12BF8E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45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General Slide">
    <p:spTree>
      <p:nvGrpSpPr>
        <p:cNvPr id="1" name=""/>
        <p:cNvGrpSpPr/>
        <p:nvPr/>
      </p:nvGrpSpPr>
      <p:grpSpPr>
        <a:xfrm>
          <a:off x="0" y="0"/>
          <a:ext cx="0" cy="0"/>
          <a:chOff x="0" y="0"/>
          <a:chExt cx="0" cy="0"/>
        </a:xfrm>
      </p:grpSpPr>
      <p:sp>
        <p:nvSpPr>
          <p:cNvPr id="4" name="Picture Placeholder 13"/>
          <p:cNvSpPr>
            <a:spLocks noGrp="1"/>
          </p:cNvSpPr>
          <p:nvPr>
            <p:ph type="pic" sz="quarter" idx="22"/>
          </p:nvPr>
        </p:nvSpPr>
        <p:spPr>
          <a:xfrm>
            <a:off x="0" y="3426452"/>
            <a:ext cx="24377650" cy="5784455"/>
          </a:xfrm>
          <a:solidFill>
            <a:schemeClr val="bg1">
              <a:lumMod val="95000"/>
            </a:schemeClr>
          </a:solidFill>
          <a:effectLst/>
        </p:spPr>
        <p:txBody>
          <a:bodyPr>
            <a:normAutofit/>
          </a:bodyPr>
          <a:lstStyle>
            <a:lvl1pPr marL="0" indent="0">
              <a:buNone/>
              <a:defRPr sz="2800" b="1" i="0">
                <a:ln>
                  <a:noFill/>
                </a:ln>
                <a:solidFill>
                  <a:schemeClr val="tx2"/>
                </a:solidFill>
                <a:latin typeface="Poppins Bold" panose="02000000000000000000" pitchFamily="2" charset="77"/>
                <a:ea typeface="Roboto" charset="0"/>
                <a:cs typeface="Poppins Bold" panose="02000000000000000000" pitchFamily="2" charset="77"/>
              </a:defRPr>
            </a:lvl1pPr>
          </a:lstStyle>
          <a:p>
            <a:endParaRPr lang="en-US" dirty="0"/>
          </a:p>
        </p:txBody>
      </p:sp>
    </p:spTree>
    <p:extLst>
      <p:ext uri="{BB962C8B-B14F-4D97-AF65-F5344CB8AC3E}">
        <p14:creationId xmlns:p14="http://schemas.microsoft.com/office/powerpoint/2010/main" val="22318077"/>
      </p:ext>
    </p:extLst>
  </p:cSld>
  <p:clrMapOvr>
    <a:masterClrMapping/>
  </p:clrMapOvr>
  <p:transition spd="slow" advClick="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General Slide">
    <p:spTree>
      <p:nvGrpSpPr>
        <p:cNvPr id="1" name=""/>
        <p:cNvGrpSpPr/>
        <p:nvPr/>
      </p:nvGrpSpPr>
      <p:grpSpPr>
        <a:xfrm>
          <a:off x="0" y="0"/>
          <a:ext cx="0" cy="0"/>
          <a:chOff x="0" y="0"/>
          <a:chExt cx="0" cy="0"/>
        </a:xfrm>
      </p:grpSpPr>
      <p:sp>
        <p:nvSpPr>
          <p:cNvPr id="3" name="Picture Placeholder 13"/>
          <p:cNvSpPr>
            <a:spLocks noGrp="1"/>
          </p:cNvSpPr>
          <p:nvPr>
            <p:ph type="pic" sz="quarter" idx="23"/>
          </p:nvPr>
        </p:nvSpPr>
        <p:spPr>
          <a:xfrm>
            <a:off x="0" y="1"/>
            <a:ext cx="24377650" cy="7337502"/>
          </a:xfrm>
          <a:solidFill>
            <a:schemeClr val="bg1">
              <a:lumMod val="95000"/>
            </a:schemeClr>
          </a:solidFill>
          <a:effectLst/>
        </p:spPr>
        <p:txBody>
          <a:bodyPr>
            <a:normAutofit/>
          </a:bodyPr>
          <a:lstStyle>
            <a:lvl1pPr marL="0" indent="0">
              <a:buNone/>
              <a:defRPr sz="2800" b="1" i="0">
                <a:ln>
                  <a:noFill/>
                </a:ln>
                <a:solidFill>
                  <a:schemeClr val="tx2"/>
                </a:solidFill>
                <a:latin typeface="Poppins Bold" panose="02000000000000000000" pitchFamily="2" charset="77"/>
                <a:ea typeface="Roboto" charset="0"/>
                <a:cs typeface="Poppins Bold" panose="02000000000000000000" pitchFamily="2" charset="77"/>
              </a:defRPr>
            </a:lvl1pPr>
          </a:lstStyle>
          <a:p>
            <a:endParaRPr lang="en-US" dirty="0"/>
          </a:p>
        </p:txBody>
      </p:sp>
    </p:spTree>
    <p:extLst>
      <p:ext uri="{BB962C8B-B14F-4D97-AF65-F5344CB8AC3E}">
        <p14:creationId xmlns:p14="http://schemas.microsoft.com/office/powerpoint/2010/main" val="1471048060"/>
      </p:ext>
    </p:extLst>
  </p:cSld>
  <p:clrMapOvr>
    <a:masterClrMapping/>
  </p:clrMapOvr>
  <p:transition spd="slow" advClick="0">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Big Background with image">
    <p:spTree>
      <p:nvGrpSpPr>
        <p:cNvPr id="1" name=""/>
        <p:cNvGrpSpPr/>
        <p:nvPr/>
      </p:nvGrpSpPr>
      <p:grpSpPr>
        <a:xfrm>
          <a:off x="0" y="0"/>
          <a:ext cx="0" cy="0"/>
          <a:chOff x="0" y="0"/>
          <a:chExt cx="0" cy="0"/>
        </a:xfrm>
      </p:grpSpPr>
      <p:sp>
        <p:nvSpPr>
          <p:cNvPr id="12" name="Picture Placeholder 11"/>
          <p:cNvSpPr>
            <a:spLocks noGrp="1"/>
          </p:cNvSpPr>
          <p:nvPr>
            <p:ph type="pic" sz="quarter" idx="23"/>
          </p:nvPr>
        </p:nvSpPr>
        <p:spPr>
          <a:xfrm>
            <a:off x="1" y="0"/>
            <a:ext cx="19393999" cy="13715999"/>
          </a:xfrm>
          <a:custGeom>
            <a:avLst/>
            <a:gdLst>
              <a:gd name="connsiteX0" fmla="*/ 0 w 19393999"/>
              <a:gd name="connsiteY0" fmla="*/ 0 h 13715999"/>
              <a:gd name="connsiteX1" fmla="*/ 19393999 w 19393999"/>
              <a:gd name="connsiteY1" fmla="*/ 0 h 13715999"/>
              <a:gd name="connsiteX2" fmla="*/ 13782907 w 19393999"/>
              <a:gd name="connsiteY2" fmla="*/ 13715999 h 13715999"/>
              <a:gd name="connsiteX3" fmla="*/ 0 w 19393999"/>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9393999" h="13715999">
                <a:moveTo>
                  <a:pt x="0" y="0"/>
                </a:moveTo>
                <a:lnTo>
                  <a:pt x="19393999" y="0"/>
                </a:lnTo>
                <a:lnTo>
                  <a:pt x="13782907" y="13715999"/>
                </a:lnTo>
                <a:lnTo>
                  <a:pt x="0" y="13715999"/>
                </a:lnTo>
                <a:close/>
              </a:path>
            </a:pathLst>
          </a:custGeom>
          <a:solidFill>
            <a:schemeClr val="bg1">
              <a:lumMod val="95000"/>
            </a:schemeClr>
          </a:solidFill>
          <a:effectLst/>
        </p:spPr>
        <p:txBody>
          <a:bodyPr wrap="square">
            <a:noAutofit/>
          </a:bodyPr>
          <a:lstStyle>
            <a:lvl1pPr marL="0" indent="0">
              <a:buNone/>
              <a:defRPr sz="2800" b="1" i="0">
                <a:ln>
                  <a:noFill/>
                </a:ln>
                <a:solidFill>
                  <a:schemeClr val="tx2"/>
                </a:solidFill>
                <a:latin typeface="Poppins Bold" panose="02000000000000000000" pitchFamily="2" charset="77"/>
                <a:ea typeface="Roboto" charset="0"/>
                <a:cs typeface="Poppins Bold" panose="02000000000000000000" pitchFamily="2" charset="77"/>
              </a:defRPr>
            </a:lvl1pPr>
          </a:lstStyle>
          <a:p>
            <a:endParaRPr lang="en-US" dirty="0"/>
          </a:p>
        </p:txBody>
      </p:sp>
      <p:sp>
        <p:nvSpPr>
          <p:cNvPr id="13" name="Rectangle 12"/>
          <p:cNvSpPr/>
          <p:nvPr userDrawn="1"/>
        </p:nvSpPr>
        <p:spPr>
          <a:xfrm>
            <a:off x="21611063" y="669073"/>
            <a:ext cx="2721983" cy="8251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17229177" y="12489366"/>
            <a:ext cx="7103869" cy="7359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449025"/>
      </p:ext>
    </p:extLst>
  </p:cSld>
  <p:clrMapOvr>
    <a:masterClrMapping/>
  </p:clrMapOvr>
  <p:transition spd="slow" advClick="0">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AM OF 4">
    <p:spTree>
      <p:nvGrpSpPr>
        <p:cNvPr id="1" name=""/>
        <p:cNvGrpSpPr/>
        <p:nvPr/>
      </p:nvGrpSpPr>
      <p:grpSpPr>
        <a:xfrm>
          <a:off x="0" y="0"/>
          <a:ext cx="0" cy="0"/>
          <a:chOff x="0" y="0"/>
          <a:chExt cx="0" cy="0"/>
        </a:xfrm>
      </p:grpSpPr>
      <p:sp>
        <p:nvSpPr>
          <p:cNvPr id="15" name="Picture Placeholder 13"/>
          <p:cNvSpPr>
            <a:spLocks noGrp="1" noChangeAspect="1"/>
          </p:cNvSpPr>
          <p:nvPr>
            <p:ph type="pic" sz="quarter" idx="26"/>
          </p:nvPr>
        </p:nvSpPr>
        <p:spPr>
          <a:xfrm>
            <a:off x="16511013" y="3673220"/>
            <a:ext cx="3790152" cy="3790152"/>
          </a:xfrm>
          <a:prstGeom prst="ellipse">
            <a:avLst/>
          </a:prstGeom>
          <a:solidFill>
            <a:schemeClr val="bg1">
              <a:lumMod val="95000"/>
            </a:schemeClr>
          </a:solidFill>
          <a:effectLst/>
        </p:spPr>
        <p:txBody>
          <a:bodyPr>
            <a:normAutofit/>
          </a:bodyPr>
          <a:lstStyle>
            <a:lvl1pPr marL="0" indent="0">
              <a:buNone/>
              <a:defRPr sz="2600" b="1" i="0">
                <a:ln>
                  <a:noFill/>
                </a:ln>
                <a:solidFill>
                  <a:schemeClr val="tx2"/>
                </a:solidFill>
                <a:latin typeface="Poppins Bold" panose="02000000000000000000" pitchFamily="2" charset="77"/>
                <a:ea typeface="Roboto" charset="0"/>
                <a:cs typeface="Poppins Bold" panose="02000000000000000000" pitchFamily="2" charset="77"/>
              </a:defRPr>
            </a:lvl1pPr>
          </a:lstStyle>
          <a:p>
            <a:endParaRPr lang="en-US" dirty="0"/>
          </a:p>
        </p:txBody>
      </p:sp>
      <p:sp>
        <p:nvSpPr>
          <p:cNvPr id="20" name="Picture Placeholder 13"/>
          <p:cNvSpPr>
            <a:spLocks noGrp="1" noChangeAspect="1"/>
          </p:cNvSpPr>
          <p:nvPr>
            <p:ph type="pic" sz="quarter" idx="27"/>
          </p:nvPr>
        </p:nvSpPr>
        <p:spPr>
          <a:xfrm>
            <a:off x="10335178" y="3673220"/>
            <a:ext cx="3790152" cy="3790152"/>
          </a:xfrm>
          <a:prstGeom prst="ellipse">
            <a:avLst/>
          </a:prstGeom>
          <a:solidFill>
            <a:schemeClr val="bg1">
              <a:lumMod val="95000"/>
            </a:schemeClr>
          </a:solidFill>
          <a:effectLst/>
        </p:spPr>
        <p:txBody>
          <a:bodyPr>
            <a:normAutofit/>
          </a:bodyPr>
          <a:lstStyle>
            <a:lvl1pPr marL="0" indent="0">
              <a:buNone/>
              <a:defRPr sz="2600" b="1" i="0">
                <a:ln>
                  <a:noFill/>
                </a:ln>
                <a:solidFill>
                  <a:schemeClr val="tx2"/>
                </a:solidFill>
                <a:latin typeface="Poppins Bold" panose="02000000000000000000" pitchFamily="2" charset="77"/>
                <a:ea typeface="Roboto" charset="0"/>
                <a:cs typeface="Poppins Bold" panose="02000000000000000000" pitchFamily="2" charset="77"/>
              </a:defRPr>
            </a:lvl1pPr>
          </a:lstStyle>
          <a:p>
            <a:endParaRPr lang="en-US" dirty="0"/>
          </a:p>
        </p:txBody>
      </p:sp>
      <p:sp>
        <p:nvSpPr>
          <p:cNvPr id="21" name="Picture Placeholder 13"/>
          <p:cNvSpPr>
            <a:spLocks noGrp="1" noChangeAspect="1"/>
          </p:cNvSpPr>
          <p:nvPr>
            <p:ph type="pic" sz="quarter" idx="28"/>
          </p:nvPr>
        </p:nvSpPr>
        <p:spPr>
          <a:xfrm>
            <a:off x="4159343" y="3673220"/>
            <a:ext cx="3790152" cy="3790152"/>
          </a:xfrm>
          <a:prstGeom prst="ellipse">
            <a:avLst/>
          </a:prstGeom>
          <a:solidFill>
            <a:schemeClr val="bg1">
              <a:lumMod val="95000"/>
            </a:schemeClr>
          </a:solidFill>
          <a:effectLst/>
        </p:spPr>
        <p:txBody>
          <a:bodyPr>
            <a:normAutofit/>
          </a:bodyPr>
          <a:lstStyle>
            <a:lvl1pPr marL="0" indent="0">
              <a:buNone/>
              <a:defRPr sz="2600" b="1" i="0">
                <a:ln>
                  <a:noFill/>
                </a:ln>
                <a:solidFill>
                  <a:schemeClr val="tx2"/>
                </a:solidFill>
                <a:latin typeface="Poppins Bold" panose="02000000000000000000" pitchFamily="2" charset="77"/>
                <a:ea typeface="Roboto" charset="0"/>
                <a:cs typeface="Poppins Bold" panose="02000000000000000000" pitchFamily="2" charset="77"/>
              </a:defRPr>
            </a:lvl1pPr>
          </a:lstStyle>
          <a:p>
            <a:endParaRPr lang="en-US" dirty="0"/>
          </a:p>
        </p:txBody>
      </p:sp>
    </p:spTree>
    <p:extLst>
      <p:ext uri="{BB962C8B-B14F-4D97-AF65-F5344CB8AC3E}">
        <p14:creationId xmlns:p14="http://schemas.microsoft.com/office/powerpoint/2010/main" val="568924931"/>
      </p:ext>
    </p:extLst>
  </p:cSld>
  <p:clrMapOvr>
    <a:masterClrMapping/>
  </p:clrMapOvr>
  <p:transition spd="slow" advClick="0">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rojects 2">
    <p:spTree>
      <p:nvGrpSpPr>
        <p:cNvPr id="1" name=""/>
        <p:cNvGrpSpPr/>
        <p:nvPr/>
      </p:nvGrpSpPr>
      <p:grpSpPr>
        <a:xfrm>
          <a:off x="0" y="0"/>
          <a:ext cx="0" cy="0"/>
          <a:chOff x="0" y="0"/>
          <a:chExt cx="0" cy="0"/>
        </a:xfrm>
      </p:grpSpPr>
      <p:sp>
        <p:nvSpPr>
          <p:cNvPr id="8" name="Picture Placeholder 13"/>
          <p:cNvSpPr>
            <a:spLocks noGrp="1"/>
          </p:cNvSpPr>
          <p:nvPr>
            <p:ph type="pic" sz="quarter" idx="22"/>
          </p:nvPr>
        </p:nvSpPr>
        <p:spPr>
          <a:xfrm>
            <a:off x="2638493" y="3277730"/>
            <a:ext cx="7848601" cy="8280400"/>
          </a:xfrm>
          <a:solidFill>
            <a:schemeClr val="bg1">
              <a:lumMod val="95000"/>
            </a:schemeClr>
          </a:solidFill>
          <a:effectLst/>
        </p:spPr>
        <p:txBody>
          <a:bodyPr>
            <a:normAutofit/>
          </a:bodyPr>
          <a:lstStyle>
            <a:lvl1pPr marL="0" indent="0">
              <a:buNone/>
              <a:defRPr sz="2800" b="1" i="0">
                <a:ln>
                  <a:noFill/>
                </a:ln>
                <a:solidFill>
                  <a:schemeClr val="tx2"/>
                </a:solidFill>
                <a:latin typeface="Poppins Bold" panose="02000000000000000000" pitchFamily="2" charset="77"/>
                <a:ea typeface="Roboto" charset="0"/>
                <a:cs typeface="Poppins Bold" panose="02000000000000000000" pitchFamily="2" charset="77"/>
              </a:defRPr>
            </a:lvl1pPr>
          </a:lstStyle>
          <a:p>
            <a:endParaRPr lang="en-US" dirty="0"/>
          </a:p>
        </p:txBody>
      </p:sp>
    </p:spTree>
    <p:extLst>
      <p:ext uri="{BB962C8B-B14F-4D97-AF65-F5344CB8AC3E}">
        <p14:creationId xmlns:p14="http://schemas.microsoft.com/office/powerpoint/2010/main" val="1924064593"/>
      </p:ext>
    </p:extLst>
  </p:cSld>
  <p:clrMapOvr>
    <a:masterClrMapping/>
  </p:clrMapOvr>
  <p:transition spd="slow" advClick="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who we ar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597160" y="0"/>
            <a:ext cx="8661961" cy="14212497"/>
          </a:xfrm>
          <a:custGeom>
            <a:avLst/>
            <a:gdLst>
              <a:gd name="connsiteX0" fmla="*/ 3814104 w 4946852"/>
              <a:gd name="connsiteY0" fmla="*/ 11540901 h 13716000"/>
              <a:gd name="connsiteX1" fmla="*/ 3832578 w 4946852"/>
              <a:gd name="connsiteY1" fmla="*/ 11577834 h 13716000"/>
              <a:gd name="connsiteX2" fmla="*/ 3872728 w 4946852"/>
              <a:gd name="connsiteY2" fmla="*/ 11698239 h 13716000"/>
              <a:gd name="connsiteX3" fmla="*/ 3698782 w 4946852"/>
              <a:gd name="connsiteY3" fmla="*/ 11214745 h 13716000"/>
              <a:gd name="connsiteX4" fmla="*/ 3774362 w 4946852"/>
              <a:gd name="connsiteY4" fmla="*/ 11434240 h 13716000"/>
              <a:gd name="connsiteX5" fmla="*/ 3814104 w 4946852"/>
              <a:gd name="connsiteY5" fmla="*/ 11540901 h 13716000"/>
              <a:gd name="connsiteX6" fmla="*/ 3772352 w 4946852"/>
              <a:gd name="connsiteY6" fmla="*/ 11457429 h 13716000"/>
              <a:gd name="connsiteX7" fmla="*/ 3692052 w 4946852"/>
              <a:gd name="connsiteY7" fmla="*/ 11217531 h 13716000"/>
              <a:gd name="connsiteX8" fmla="*/ 514535 w 4946852"/>
              <a:gd name="connsiteY8" fmla="*/ 0 h 13716000"/>
              <a:gd name="connsiteX9" fmla="*/ 4946852 w 4946852"/>
              <a:gd name="connsiteY9" fmla="*/ 0 h 13716000"/>
              <a:gd name="connsiteX10" fmla="*/ 4935802 w 4946852"/>
              <a:gd name="connsiteY10" fmla="*/ 488713 h 13716000"/>
              <a:gd name="connsiteX11" fmla="*/ 4756038 w 4946852"/>
              <a:gd name="connsiteY11" fmla="*/ 2012931 h 13716000"/>
              <a:gd name="connsiteX12" fmla="*/ 4515134 w 4946852"/>
              <a:gd name="connsiteY12" fmla="*/ 2474484 h 13716000"/>
              <a:gd name="connsiteX13" fmla="*/ 4333546 w 4946852"/>
              <a:gd name="connsiteY13" fmla="*/ 3938500 h 13716000"/>
              <a:gd name="connsiteX14" fmla="*/ 4294308 w 4946852"/>
              <a:gd name="connsiteY14" fmla="*/ 5442650 h 13716000"/>
              <a:gd name="connsiteX15" fmla="*/ 4374608 w 4946852"/>
              <a:gd name="connsiteY15" fmla="*/ 6965956 h 13716000"/>
              <a:gd name="connsiteX16" fmla="*/ 4493326 w 4946852"/>
              <a:gd name="connsiteY16" fmla="*/ 8459773 h 13716000"/>
              <a:gd name="connsiteX17" fmla="*/ 4484794 w 4946852"/>
              <a:gd name="connsiteY17" fmla="*/ 8421990 h 13716000"/>
              <a:gd name="connsiteX18" fmla="*/ 4413846 w 4946852"/>
              <a:gd name="connsiteY18" fmla="*/ 8128959 h 13716000"/>
              <a:gd name="connsiteX19" fmla="*/ 4494148 w 4946852"/>
              <a:gd name="connsiteY19" fmla="*/ 8470107 h 13716000"/>
              <a:gd name="connsiteX20" fmla="*/ 4493326 w 4946852"/>
              <a:gd name="connsiteY20" fmla="*/ 8459773 h 13716000"/>
              <a:gd name="connsiteX21" fmla="*/ 4554372 w 4946852"/>
              <a:gd name="connsiteY21" fmla="*/ 8730073 h 13716000"/>
              <a:gd name="connsiteX22" fmla="*/ 4595436 w 4946852"/>
              <a:gd name="connsiteY22" fmla="*/ 8990950 h 13716000"/>
              <a:gd name="connsiteX23" fmla="*/ 4595436 w 4946852"/>
              <a:gd name="connsiteY23" fmla="*/ 9151490 h 13716000"/>
              <a:gd name="connsiteX24" fmla="*/ 4474984 w 4946852"/>
              <a:gd name="connsiteY24" fmla="*/ 9492638 h 13716000"/>
              <a:gd name="connsiteX25" fmla="*/ 4434834 w 4946852"/>
              <a:gd name="connsiteY25" fmla="*/ 9833785 h 13716000"/>
              <a:gd name="connsiteX26" fmla="*/ 4474984 w 4946852"/>
              <a:gd name="connsiteY26" fmla="*/ 10214156 h 13716000"/>
              <a:gd name="connsiteX27" fmla="*/ 4515134 w 4946852"/>
              <a:gd name="connsiteY27" fmla="*/ 10414831 h 13716000"/>
              <a:gd name="connsiteX28" fmla="*/ 4595436 w 4946852"/>
              <a:gd name="connsiteY28" fmla="*/ 10615506 h 13716000"/>
              <a:gd name="connsiteX29" fmla="*/ 4474984 w 4946852"/>
              <a:gd name="connsiteY29" fmla="*/ 10916519 h 13716000"/>
              <a:gd name="connsiteX30" fmla="*/ 4654748 w 4946852"/>
              <a:gd name="connsiteY30" fmla="*/ 11477497 h 13716000"/>
              <a:gd name="connsiteX31" fmla="*/ 4776112 w 4946852"/>
              <a:gd name="connsiteY31" fmla="*/ 11738374 h 13716000"/>
              <a:gd name="connsiteX32" fmla="*/ 4836338 w 4946852"/>
              <a:gd name="connsiteY32" fmla="*/ 11878847 h 13716000"/>
              <a:gd name="connsiteX33" fmla="*/ 4895652 w 4946852"/>
              <a:gd name="connsiteY33" fmla="*/ 11999252 h 13716000"/>
              <a:gd name="connsiteX34" fmla="*/ 4776112 w 4946852"/>
              <a:gd name="connsiteY34" fmla="*/ 11858779 h 13716000"/>
              <a:gd name="connsiteX35" fmla="*/ 4714974 w 4946852"/>
              <a:gd name="connsiteY35" fmla="*/ 11698239 h 13716000"/>
              <a:gd name="connsiteX36" fmla="*/ 4634674 w 4946852"/>
              <a:gd name="connsiteY36" fmla="*/ 11798577 h 13716000"/>
              <a:gd name="connsiteX37" fmla="*/ 4554372 w 4946852"/>
              <a:gd name="connsiteY37" fmla="*/ 11898914 h 13716000"/>
              <a:gd name="connsiteX38" fmla="*/ 4374608 w 4946852"/>
              <a:gd name="connsiteY38" fmla="*/ 11537699 h 13716000"/>
              <a:gd name="connsiteX39" fmla="*/ 4254158 w 4946852"/>
              <a:gd name="connsiteY39" fmla="*/ 11137261 h 13716000"/>
              <a:gd name="connsiteX40" fmla="*/ 4153782 w 4946852"/>
              <a:gd name="connsiteY40" fmla="*/ 11176484 h 13716000"/>
              <a:gd name="connsiteX41" fmla="*/ 4234082 w 4946852"/>
              <a:gd name="connsiteY41" fmla="*/ 11417294 h 13716000"/>
              <a:gd name="connsiteX42" fmla="*/ 4314382 w 4946852"/>
              <a:gd name="connsiteY42" fmla="*/ 11617969 h 13716000"/>
              <a:gd name="connsiteX43" fmla="*/ 4354534 w 4946852"/>
              <a:gd name="connsiteY43" fmla="*/ 11718307 h 13716000"/>
              <a:gd name="connsiteX44" fmla="*/ 4394684 w 4946852"/>
              <a:gd name="connsiteY44" fmla="*/ 11838712 h 13716000"/>
              <a:gd name="connsiteX45" fmla="*/ 4494148 w 4946852"/>
              <a:gd name="connsiteY45" fmla="*/ 12059454 h 13716000"/>
              <a:gd name="connsiteX46" fmla="*/ 4394684 w 4946852"/>
              <a:gd name="connsiteY46" fmla="*/ 12521007 h 13716000"/>
              <a:gd name="connsiteX47" fmla="*/ 4193932 w 4946852"/>
              <a:gd name="connsiteY47" fmla="*/ 12199927 h 13716000"/>
              <a:gd name="connsiteX48" fmla="*/ 4033330 w 4946852"/>
              <a:gd name="connsiteY48" fmla="*/ 11818644 h 13716000"/>
              <a:gd name="connsiteX49" fmla="*/ 3892804 w 4946852"/>
              <a:gd name="connsiteY49" fmla="*/ 11438274 h 13716000"/>
              <a:gd name="connsiteX50" fmla="*/ 3752276 w 4946852"/>
              <a:gd name="connsiteY50" fmla="*/ 11056991 h 13716000"/>
              <a:gd name="connsiteX51" fmla="*/ 3732516 w 4946852"/>
              <a:gd name="connsiteY51" fmla="*/ 11200785 h 13716000"/>
              <a:gd name="connsiteX52" fmla="*/ 3698782 w 4946852"/>
              <a:gd name="connsiteY52" fmla="*/ 11214745 h 13716000"/>
              <a:gd name="connsiteX53" fmla="*/ 3687374 w 4946852"/>
              <a:gd name="connsiteY53" fmla="*/ 11181615 h 13716000"/>
              <a:gd name="connsiteX54" fmla="*/ 3531450 w 4946852"/>
              <a:gd name="connsiteY54" fmla="*/ 10695776 h 13716000"/>
              <a:gd name="connsiteX55" fmla="*/ 3231234 w 4946852"/>
              <a:gd name="connsiteY55" fmla="*/ 9673245 h 13716000"/>
              <a:gd name="connsiteX56" fmla="*/ 3129946 w 4946852"/>
              <a:gd name="connsiteY56" fmla="*/ 9693313 h 13716000"/>
              <a:gd name="connsiteX57" fmla="*/ 3191084 w 4946852"/>
              <a:gd name="connsiteY57" fmla="*/ 9953278 h 13716000"/>
              <a:gd name="connsiteX58" fmla="*/ 2990332 w 4946852"/>
              <a:gd name="connsiteY58" fmla="*/ 10014393 h 13716000"/>
              <a:gd name="connsiteX59" fmla="*/ 2809654 w 4946852"/>
              <a:gd name="connsiteY59" fmla="*/ 9452503 h 13716000"/>
              <a:gd name="connsiteX60" fmla="*/ 2769504 w 4946852"/>
              <a:gd name="connsiteY60" fmla="*/ 9291963 h 13716000"/>
              <a:gd name="connsiteX61" fmla="*/ 2729354 w 4946852"/>
              <a:gd name="connsiteY61" fmla="*/ 9131423 h 13716000"/>
              <a:gd name="connsiteX62" fmla="*/ 2628978 w 4946852"/>
              <a:gd name="connsiteY62" fmla="*/ 8830410 h 13716000"/>
              <a:gd name="connsiteX63" fmla="*/ 2548676 w 4946852"/>
              <a:gd name="connsiteY63" fmla="*/ 8570445 h 13716000"/>
              <a:gd name="connsiteX64" fmla="*/ 2448300 w 4946852"/>
              <a:gd name="connsiteY64" fmla="*/ 8389837 h 13716000"/>
              <a:gd name="connsiteX65" fmla="*/ 2227474 w 4946852"/>
              <a:gd name="connsiteY65" fmla="*/ 8349702 h 13716000"/>
              <a:gd name="connsiteX66" fmla="*/ 2268536 w 4946852"/>
              <a:gd name="connsiteY66" fmla="*/ 8609667 h 13716000"/>
              <a:gd name="connsiteX67" fmla="*/ 2107935 w 4946852"/>
              <a:gd name="connsiteY67" fmla="*/ 8630647 h 13716000"/>
              <a:gd name="connsiteX68" fmla="*/ 2147172 w 4946852"/>
              <a:gd name="connsiteY68" fmla="*/ 9051153 h 13716000"/>
              <a:gd name="connsiteX69" fmla="*/ 2207398 w 4946852"/>
              <a:gd name="connsiteY69" fmla="*/ 9492638 h 13716000"/>
              <a:gd name="connsiteX70" fmla="*/ 2327850 w 4946852"/>
              <a:gd name="connsiteY70" fmla="*/ 10334561 h 13716000"/>
              <a:gd name="connsiteX71" fmla="*/ 2167248 w 4946852"/>
              <a:gd name="connsiteY71" fmla="*/ 10394763 h 13716000"/>
              <a:gd name="connsiteX72" fmla="*/ 2066872 w 4946852"/>
              <a:gd name="connsiteY72" fmla="*/ 10014393 h 13716000"/>
              <a:gd name="connsiteX73" fmla="*/ 2107935 w 4946852"/>
              <a:gd name="connsiteY73" fmla="*/ 10254291 h 13716000"/>
              <a:gd name="connsiteX74" fmla="*/ 2086947 w 4946852"/>
              <a:gd name="connsiteY74" fmla="*/ 10454966 h 13716000"/>
              <a:gd name="connsiteX75" fmla="*/ 2027634 w 4946852"/>
              <a:gd name="connsiteY75" fmla="*/ 10715844 h 13716000"/>
              <a:gd name="connsiteX76" fmla="*/ 2047710 w 4946852"/>
              <a:gd name="connsiteY76" fmla="*/ 11137261 h 13716000"/>
              <a:gd name="connsiteX77" fmla="*/ 2167248 w 4946852"/>
              <a:gd name="connsiteY77" fmla="*/ 11658104 h 13716000"/>
              <a:gd name="connsiteX78" fmla="*/ 2608902 w 4946852"/>
              <a:gd name="connsiteY78" fmla="*/ 12841175 h 13716000"/>
              <a:gd name="connsiteX79" fmla="*/ 2508526 w 4946852"/>
              <a:gd name="connsiteY79" fmla="*/ 13042762 h 13716000"/>
              <a:gd name="connsiteX80" fmla="*/ 2689204 w 4946852"/>
              <a:gd name="connsiteY80" fmla="*/ 13403066 h 13716000"/>
              <a:gd name="connsiteX81" fmla="*/ 2793554 w 4946852"/>
              <a:gd name="connsiteY81" fmla="*/ 13716000 h 13716000"/>
              <a:gd name="connsiteX82" fmla="*/ 2642784 w 4946852"/>
              <a:gd name="connsiteY82" fmla="*/ 13716000 h 13716000"/>
              <a:gd name="connsiteX83" fmla="*/ 2480924 w 4946852"/>
              <a:gd name="connsiteY83" fmla="*/ 13389254 h 13716000"/>
              <a:gd name="connsiteX84" fmla="*/ 2307774 w 4946852"/>
              <a:gd name="connsiteY84" fmla="*/ 13001715 h 13716000"/>
              <a:gd name="connsiteX85" fmla="*/ 1746581 w 4946852"/>
              <a:gd name="connsiteY85" fmla="*/ 11397227 h 13716000"/>
              <a:gd name="connsiteX86" fmla="*/ 1284852 w 4946852"/>
              <a:gd name="connsiteY86" fmla="*/ 9793650 h 13716000"/>
              <a:gd name="connsiteX87" fmla="*/ 863272 w 4946852"/>
              <a:gd name="connsiteY87" fmla="*/ 8208317 h 13716000"/>
              <a:gd name="connsiteX88" fmla="*/ 642445 w 4946852"/>
              <a:gd name="connsiteY88" fmla="*/ 7827947 h 13716000"/>
              <a:gd name="connsiteX89" fmla="*/ 583132 w 4946852"/>
              <a:gd name="connsiteY89" fmla="*/ 7427509 h 13716000"/>
              <a:gd name="connsiteX90" fmla="*/ 342229 w 4946852"/>
              <a:gd name="connsiteY90" fmla="*/ 7306192 h 13716000"/>
              <a:gd name="connsiteX91" fmla="*/ 41101 w 4946852"/>
              <a:gd name="connsiteY91" fmla="*/ 5422584 h 13716000"/>
              <a:gd name="connsiteX92" fmla="*/ 81252 w 4946852"/>
              <a:gd name="connsiteY92" fmla="*/ 3637487 h 13716000"/>
              <a:gd name="connsiteX93" fmla="*/ 201703 w 4946852"/>
              <a:gd name="connsiteY93" fmla="*/ 2273809 h 13716000"/>
              <a:gd name="connsiteX94" fmla="*/ 81252 w 4946852"/>
              <a:gd name="connsiteY94" fmla="*/ 2273809 h 13716000"/>
              <a:gd name="connsiteX95" fmla="*/ 141477 w 4946852"/>
              <a:gd name="connsiteY95" fmla="*/ 1872458 h 13716000"/>
              <a:gd name="connsiteX96" fmla="*/ 261928 w 4946852"/>
              <a:gd name="connsiteY96" fmla="*/ 1872458 h 13716000"/>
              <a:gd name="connsiteX97" fmla="*/ 321242 w 4946852"/>
              <a:gd name="connsiteY97" fmla="*/ 1611581 h 13716000"/>
              <a:gd name="connsiteX98" fmla="*/ 422530 w 4946852"/>
              <a:gd name="connsiteY98" fmla="*/ 1611581 h 13716000"/>
              <a:gd name="connsiteX99" fmla="*/ 401542 w 4946852"/>
              <a:gd name="connsiteY99" fmla="*/ 809793 h 13716000"/>
              <a:gd name="connsiteX100" fmla="*/ 522906 w 4946852"/>
              <a:gd name="connsiteY100" fmla="*/ 829860 h 13716000"/>
              <a:gd name="connsiteX101" fmla="*/ 502831 w 4946852"/>
              <a:gd name="connsiteY101" fmla="*/ 288950 h 13716000"/>
              <a:gd name="connsiteX102" fmla="*/ 603207 w 4946852"/>
              <a:gd name="connsiteY102" fmla="*/ 288950 h 13716000"/>
              <a:gd name="connsiteX103" fmla="*/ 502831 w 4946852"/>
              <a:gd name="connsiteY103" fmla="*/ 148477 h 13716000"/>
              <a:gd name="connsiteX104" fmla="*/ 514123 w 4946852"/>
              <a:gd name="connsiteY104" fmla="*/ 1201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46852" h="13716000">
                <a:moveTo>
                  <a:pt x="3814104" y="11540901"/>
                </a:moveTo>
                <a:lnTo>
                  <a:pt x="3832578" y="11577834"/>
                </a:lnTo>
                <a:cubicBezTo>
                  <a:pt x="3852654" y="11617969"/>
                  <a:pt x="3852654" y="11658104"/>
                  <a:pt x="3872728" y="11698239"/>
                </a:cubicBezTo>
                <a:close/>
                <a:moveTo>
                  <a:pt x="3698782" y="11214745"/>
                </a:moveTo>
                <a:lnTo>
                  <a:pt x="3774362" y="11434240"/>
                </a:lnTo>
                <a:lnTo>
                  <a:pt x="3814104" y="11540901"/>
                </a:lnTo>
                <a:lnTo>
                  <a:pt x="3772352" y="11457429"/>
                </a:lnTo>
                <a:cubicBezTo>
                  <a:pt x="3752276" y="11378071"/>
                  <a:pt x="3712126" y="11277734"/>
                  <a:pt x="3692052" y="11217531"/>
                </a:cubicBezTo>
                <a:close/>
                <a:moveTo>
                  <a:pt x="514535" y="0"/>
                </a:moveTo>
                <a:lnTo>
                  <a:pt x="4946852" y="0"/>
                </a:lnTo>
                <a:lnTo>
                  <a:pt x="4935802" y="488713"/>
                </a:lnTo>
                <a:cubicBezTo>
                  <a:pt x="4895652" y="1030535"/>
                  <a:pt x="4855500" y="1551378"/>
                  <a:pt x="4756038" y="2012931"/>
                </a:cubicBezTo>
                <a:cubicBezTo>
                  <a:pt x="4695812" y="2133336"/>
                  <a:pt x="4574448" y="2374146"/>
                  <a:pt x="4515134" y="2474484"/>
                </a:cubicBezTo>
                <a:cubicBezTo>
                  <a:pt x="4413846" y="2956104"/>
                  <a:pt x="4354534" y="3436812"/>
                  <a:pt x="4333546" y="3938500"/>
                </a:cubicBezTo>
                <a:cubicBezTo>
                  <a:pt x="4294308" y="4439275"/>
                  <a:pt x="4294308" y="4940963"/>
                  <a:pt x="4294308" y="5442650"/>
                </a:cubicBezTo>
                <a:cubicBezTo>
                  <a:pt x="4314382" y="5962581"/>
                  <a:pt x="4333546" y="6464269"/>
                  <a:pt x="4374608" y="6965956"/>
                </a:cubicBezTo>
                <a:lnTo>
                  <a:pt x="4493326" y="8459773"/>
                </a:lnTo>
                <a:lnTo>
                  <a:pt x="4484794" y="8421990"/>
                </a:lnTo>
                <a:cubicBezTo>
                  <a:pt x="4459700" y="8319373"/>
                  <a:pt x="4434378" y="8219263"/>
                  <a:pt x="4413846" y="8128959"/>
                </a:cubicBezTo>
                <a:cubicBezTo>
                  <a:pt x="4434834" y="8249365"/>
                  <a:pt x="4454910" y="8349702"/>
                  <a:pt x="4494148" y="8470107"/>
                </a:cubicBezTo>
                <a:lnTo>
                  <a:pt x="4493326" y="8459773"/>
                </a:lnTo>
                <a:lnTo>
                  <a:pt x="4554372" y="8730073"/>
                </a:lnTo>
                <a:cubicBezTo>
                  <a:pt x="4574448" y="8830410"/>
                  <a:pt x="4595436" y="8910680"/>
                  <a:pt x="4595436" y="8990950"/>
                </a:cubicBezTo>
                <a:cubicBezTo>
                  <a:pt x="4615510" y="9071220"/>
                  <a:pt x="4615510" y="9131423"/>
                  <a:pt x="4595436" y="9151490"/>
                </a:cubicBezTo>
                <a:cubicBezTo>
                  <a:pt x="4535210" y="9271895"/>
                  <a:pt x="4494148" y="9372233"/>
                  <a:pt x="4474984" y="9492638"/>
                </a:cubicBezTo>
                <a:cubicBezTo>
                  <a:pt x="4454910" y="9592975"/>
                  <a:pt x="4434834" y="9713380"/>
                  <a:pt x="4434834" y="9833785"/>
                </a:cubicBezTo>
                <a:cubicBezTo>
                  <a:pt x="4434834" y="9953278"/>
                  <a:pt x="4454910" y="10093751"/>
                  <a:pt x="4474984" y="10214156"/>
                </a:cubicBezTo>
                <a:cubicBezTo>
                  <a:pt x="4494148" y="10274358"/>
                  <a:pt x="4494148" y="10354628"/>
                  <a:pt x="4515134" y="10414831"/>
                </a:cubicBezTo>
                <a:cubicBezTo>
                  <a:pt x="4554372" y="10475033"/>
                  <a:pt x="4574448" y="10555303"/>
                  <a:pt x="4595436" y="10615506"/>
                </a:cubicBezTo>
                <a:cubicBezTo>
                  <a:pt x="4494148" y="10655641"/>
                  <a:pt x="4474984" y="10776046"/>
                  <a:pt x="4474984" y="10916519"/>
                </a:cubicBezTo>
                <a:cubicBezTo>
                  <a:pt x="4494148" y="11096214"/>
                  <a:pt x="4574448" y="11277734"/>
                  <a:pt x="4654748" y="11477497"/>
                </a:cubicBezTo>
                <a:cubicBezTo>
                  <a:pt x="4695812" y="11557767"/>
                  <a:pt x="4735050" y="11658104"/>
                  <a:pt x="4776112" y="11738374"/>
                </a:cubicBezTo>
                <a:cubicBezTo>
                  <a:pt x="4795276" y="11798577"/>
                  <a:pt x="4815350" y="11838712"/>
                  <a:pt x="4836338" y="11878847"/>
                </a:cubicBezTo>
                <a:cubicBezTo>
                  <a:pt x="4855500" y="11918982"/>
                  <a:pt x="4875576" y="11959117"/>
                  <a:pt x="4895652" y="11999252"/>
                </a:cubicBezTo>
                <a:cubicBezTo>
                  <a:pt x="4855500" y="11959117"/>
                  <a:pt x="4815350" y="11918982"/>
                  <a:pt x="4776112" y="11858779"/>
                </a:cubicBezTo>
                <a:cubicBezTo>
                  <a:pt x="4756038" y="11818644"/>
                  <a:pt x="4735050" y="11758442"/>
                  <a:pt x="4714974" y="11698239"/>
                </a:cubicBezTo>
                <a:cubicBezTo>
                  <a:pt x="4654748" y="11658104"/>
                  <a:pt x="4634674" y="11738374"/>
                  <a:pt x="4634674" y="11798577"/>
                </a:cubicBezTo>
                <a:cubicBezTo>
                  <a:pt x="4615510" y="11878847"/>
                  <a:pt x="4595436" y="11959117"/>
                  <a:pt x="4554372" y="11898914"/>
                </a:cubicBezTo>
                <a:cubicBezTo>
                  <a:pt x="4474984" y="11818644"/>
                  <a:pt x="4413846" y="11679084"/>
                  <a:pt x="4374608" y="11537699"/>
                </a:cubicBezTo>
                <a:cubicBezTo>
                  <a:pt x="4333546" y="11397227"/>
                  <a:pt x="4294308" y="11236687"/>
                  <a:pt x="4254158" y="11137261"/>
                </a:cubicBezTo>
                <a:cubicBezTo>
                  <a:pt x="4254158" y="11137261"/>
                  <a:pt x="4254158" y="11137261"/>
                  <a:pt x="4153782" y="11176484"/>
                </a:cubicBezTo>
                <a:cubicBezTo>
                  <a:pt x="4173856" y="11256754"/>
                  <a:pt x="4214006" y="11337024"/>
                  <a:pt x="4234082" y="11417294"/>
                </a:cubicBezTo>
                <a:cubicBezTo>
                  <a:pt x="4254158" y="11477497"/>
                  <a:pt x="4294308" y="11557767"/>
                  <a:pt x="4314382" y="11617969"/>
                </a:cubicBezTo>
                <a:cubicBezTo>
                  <a:pt x="4333546" y="11658104"/>
                  <a:pt x="4354534" y="11698239"/>
                  <a:pt x="4354534" y="11718307"/>
                </a:cubicBezTo>
                <a:cubicBezTo>
                  <a:pt x="4374608" y="11758442"/>
                  <a:pt x="4394684" y="11798577"/>
                  <a:pt x="4394684" y="11838712"/>
                </a:cubicBezTo>
                <a:cubicBezTo>
                  <a:pt x="4434834" y="11898914"/>
                  <a:pt x="4454910" y="11979184"/>
                  <a:pt x="4494148" y="12059454"/>
                </a:cubicBezTo>
                <a:cubicBezTo>
                  <a:pt x="4595436" y="12420669"/>
                  <a:pt x="4494148" y="12600365"/>
                  <a:pt x="4394684" y="12521007"/>
                </a:cubicBezTo>
                <a:cubicBezTo>
                  <a:pt x="4314382" y="12420669"/>
                  <a:pt x="4254158" y="12320332"/>
                  <a:pt x="4193932" y="12199927"/>
                </a:cubicBezTo>
                <a:cubicBezTo>
                  <a:pt x="4133706" y="12079522"/>
                  <a:pt x="4073480" y="11959117"/>
                  <a:pt x="4033330" y="11818644"/>
                </a:cubicBezTo>
                <a:cubicBezTo>
                  <a:pt x="3973104" y="11698239"/>
                  <a:pt x="3932954" y="11557767"/>
                  <a:pt x="3892804" y="11438274"/>
                </a:cubicBezTo>
                <a:cubicBezTo>
                  <a:pt x="3832578" y="11297801"/>
                  <a:pt x="3792428" y="11176484"/>
                  <a:pt x="3752276" y="11056991"/>
                </a:cubicBezTo>
                <a:cubicBezTo>
                  <a:pt x="3782390" y="11146611"/>
                  <a:pt x="3767332" y="11180817"/>
                  <a:pt x="3732516" y="11200785"/>
                </a:cubicBezTo>
                <a:lnTo>
                  <a:pt x="3698782" y="11214745"/>
                </a:lnTo>
                <a:lnTo>
                  <a:pt x="3687374" y="11181615"/>
                </a:lnTo>
                <a:cubicBezTo>
                  <a:pt x="3632282" y="11016172"/>
                  <a:pt x="3582094" y="10855860"/>
                  <a:pt x="3531450" y="10695776"/>
                </a:cubicBezTo>
                <a:cubicBezTo>
                  <a:pt x="3431074" y="10354628"/>
                  <a:pt x="3331610" y="10033548"/>
                  <a:pt x="3231234" y="9673245"/>
                </a:cubicBezTo>
                <a:cubicBezTo>
                  <a:pt x="3231234" y="9673245"/>
                  <a:pt x="3231234" y="9673245"/>
                  <a:pt x="3129946" y="9693313"/>
                </a:cubicBezTo>
                <a:cubicBezTo>
                  <a:pt x="3129946" y="9693313"/>
                  <a:pt x="3129946" y="9693313"/>
                  <a:pt x="3191084" y="9953278"/>
                </a:cubicBezTo>
                <a:cubicBezTo>
                  <a:pt x="3129946" y="9953278"/>
                  <a:pt x="3030482" y="9994325"/>
                  <a:pt x="2990332" y="10014393"/>
                </a:cubicBezTo>
                <a:cubicBezTo>
                  <a:pt x="2930106" y="9853853"/>
                  <a:pt x="2869880" y="9652266"/>
                  <a:pt x="2809654" y="9452503"/>
                </a:cubicBezTo>
                <a:cubicBezTo>
                  <a:pt x="2789580" y="9392300"/>
                  <a:pt x="2789580" y="9352165"/>
                  <a:pt x="2769504" y="9291963"/>
                </a:cubicBezTo>
                <a:cubicBezTo>
                  <a:pt x="2749430" y="9231760"/>
                  <a:pt x="2749430" y="9191625"/>
                  <a:pt x="2729354" y="9131423"/>
                </a:cubicBezTo>
                <a:cubicBezTo>
                  <a:pt x="2689204" y="9031085"/>
                  <a:pt x="2669128" y="8930748"/>
                  <a:pt x="2628978" y="8830410"/>
                </a:cubicBezTo>
                <a:cubicBezTo>
                  <a:pt x="2608902" y="8730073"/>
                  <a:pt x="2568752" y="8650715"/>
                  <a:pt x="2548676" y="8570445"/>
                </a:cubicBezTo>
                <a:cubicBezTo>
                  <a:pt x="2508526" y="8490175"/>
                  <a:pt x="2488452" y="8429972"/>
                  <a:pt x="2448300" y="8389837"/>
                </a:cubicBezTo>
                <a:cubicBezTo>
                  <a:pt x="2388076" y="8288587"/>
                  <a:pt x="2307774" y="8269432"/>
                  <a:pt x="2227474" y="8349702"/>
                </a:cubicBezTo>
                <a:cubicBezTo>
                  <a:pt x="2227474" y="8349702"/>
                  <a:pt x="2227474" y="8349702"/>
                  <a:pt x="2268536" y="8609667"/>
                </a:cubicBezTo>
                <a:cubicBezTo>
                  <a:pt x="2207398" y="8609667"/>
                  <a:pt x="2107935" y="8630647"/>
                  <a:pt x="2107935" y="8630647"/>
                </a:cubicBezTo>
                <a:cubicBezTo>
                  <a:pt x="2127098" y="8770208"/>
                  <a:pt x="2127098" y="8910680"/>
                  <a:pt x="2147172" y="9051153"/>
                </a:cubicBezTo>
                <a:cubicBezTo>
                  <a:pt x="2167248" y="9191625"/>
                  <a:pt x="2188236" y="9332098"/>
                  <a:pt x="2207398" y="9492638"/>
                </a:cubicBezTo>
                <a:cubicBezTo>
                  <a:pt x="2247548" y="9793650"/>
                  <a:pt x="2287700" y="10074595"/>
                  <a:pt x="2327850" y="10334561"/>
                </a:cubicBezTo>
                <a:cubicBezTo>
                  <a:pt x="2327850" y="10334561"/>
                  <a:pt x="2227474" y="10374696"/>
                  <a:pt x="2167248" y="10394763"/>
                </a:cubicBezTo>
                <a:cubicBezTo>
                  <a:pt x="2127098" y="10254291"/>
                  <a:pt x="2107935" y="10133886"/>
                  <a:pt x="2066872" y="10014393"/>
                </a:cubicBezTo>
                <a:cubicBezTo>
                  <a:pt x="2086947" y="10093751"/>
                  <a:pt x="2107935" y="10194088"/>
                  <a:pt x="2107935" y="10254291"/>
                </a:cubicBezTo>
                <a:cubicBezTo>
                  <a:pt x="2107935" y="10334561"/>
                  <a:pt x="2107935" y="10394763"/>
                  <a:pt x="2086947" y="10454966"/>
                </a:cubicBezTo>
                <a:cubicBezTo>
                  <a:pt x="2066872" y="10555303"/>
                  <a:pt x="2047710" y="10655641"/>
                  <a:pt x="2027634" y="10715844"/>
                </a:cubicBezTo>
                <a:cubicBezTo>
                  <a:pt x="2006646" y="10836249"/>
                  <a:pt x="2006646" y="10976721"/>
                  <a:pt x="2047710" y="11137261"/>
                </a:cubicBezTo>
                <a:cubicBezTo>
                  <a:pt x="2066872" y="11297801"/>
                  <a:pt x="2107935" y="11477497"/>
                  <a:pt x="2167248" y="11658104"/>
                </a:cubicBezTo>
                <a:cubicBezTo>
                  <a:pt x="2287700" y="12039387"/>
                  <a:pt x="2468376" y="12459892"/>
                  <a:pt x="2608902" y="12841175"/>
                </a:cubicBezTo>
                <a:cubicBezTo>
                  <a:pt x="2649052" y="12981647"/>
                  <a:pt x="2548676" y="13021782"/>
                  <a:pt x="2508526" y="13042762"/>
                </a:cubicBezTo>
                <a:cubicBezTo>
                  <a:pt x="2568752" y="13182323"/>
                  <a:pt x="2628978" y="13282660"/>
                  <a:pt x="2689204" y="13403066"/>
                </a:cubicBezTo>
                <a:lnTo>
                  <a:pt x="2793554" y="13716000"/>
                </a:lnTo>
                <a:lnTo>
                  <a:pt x="2642784" y="13716000"/>
                </a:lnTo>
                <a:lnTo>
                  <a:pt x="2480924" y="13389254"/>
                </a:lnTo>
                <a:cubicBezTo>
                  <a:pt x="2420698" y="13261338"/>
                  <a:pt x="2362982" y="13132154"/>
                  <a:pt x="2307774" y="13001715"/>
                </a:cubicBezTo>
                <a:cubicBezTo>
                  <a:pt x="2086947" y="12480872"/>
                  <a:pt x="1906270" y="11939049"/>
                  <a:pt x="1746581" y="11397227"/>
                </a:cubicBezTo>
                <a:cubicBezTo>
                  <a:pt x="1565904" y="10876384"/>
                  <a:pt x="1425378" y="10334561"/>
                  <a:pt x="1284852" y="9793650"/>
                </a:cubicBezTo>
                <a:cubicBezTo>
                  <a:pt x="1164400" y="9271895"/>
                  <a:pt x="1023874" y="8730073"/>
                  <a:pt x="863272" y="8208317"/>
                </a:cubicBezTo>
                <a:cubicBezTo>
                  <a:pt x="824034" y="7928284"/>
                  <a:pt x="683508" y="8108892"/>
                  <a:pt x="642445" y="7827947"/>
                </a:cubicBezTo>
                <a:cubicBezTo>
                  <a:pt x="622370" y="7687474"/>
                  <a:pt x="603207" y="7547002"/>
                  <a:pt x="583132" y="7427509"/>
                </a:cubicBezTo>
                <a:cubicBezTo>
                  <a:pt x="481843" y="7567069"/>
                  <a:pt x="362304" y="7446664"/>
                  <a:pt x="342229" y="7306192"/>
                </a:cubicBezTo>
                <a:cubicBezTo>
                  <a:pt x="201703" y="6704166"/>
                  <a:pt x="101327" y="6063831"/>
                  <a:pt x="41101" y="5422584"/>
                </a:cubicBezTo>
                <a:cubicBezTo>
                  <a:pt x="-19124" y="4800491"/>
                  <a:pt x="-19124" y="4179310"/>
                  <a:pt x="81252" y="3637487"/>
                </a:cubicBezTo>
                <a:cubicBezTo>
                  <a:pt x="141477" y="3216069"/>
                  <a:pt x="181628" y="2815632"/>
                  <a:pt x="201703" y="2273809"/>
                </a:cubicBezTo>
                <a:cubicBezTo>
                  <a:pt x="141477" y="2273809"/>
                  <a:pt x="141477" y="2273809"/>
                  <a:pt x="81252" y="2273809"/>
                </a:cubicBezTo>
                <a:cubicBezTo>
                  <a:pt x="201703" y="2273809"/>
                  <a:pt x="81252" y="2012931"/>
                  <a:pt x="141477" y="1872458"/>
                </a:cubicBezTo>
                <a:cubicBezTo>
                  <a:pt x="201703" y="1872458"/>
                  <a:pt x="201703" y="1872458"/>
                  <a:pt x="261928" y="1872458"/>
                </a:cubicBezTo>
                <a:cubicBezTo>
                  <a:pt x="302079" y="1872458"/>
                  <a:pt x="321242" y="1752053"/>
                  <a:pt x="321242" y="1611581"/>
                </a:cubicBezTo>
                <a:cubicBezTo>
                  <a:pt x="382380" y="1611581"/>
                  <a:pt x="382380" y="1611581"/>
                  <a:pt x="422530" y="1611581"/>
                </a:cubicBezTo>
                <a:cubicBezTo>
                  <a:pt x="382380" y="1351615"/>
                  <a:pt x="502831" y="1090738"/>
                  <a:pt x="401542" y="809793"/>
                </a:cubicBezTo>
                <a:cubicBezTo>
                  <a:pt x="462680" y="829860"/>
                  <a:pt x="462680" y="829860"/>
                  <a:pt x="522906" y="829860"/>
                </a:cubicBezTo>
                <a:cubicBezTo>
                  <a:pt x="462680" y="689388"/>
                  <a:pt x="603207" y="428510"/>
                  <a:pt x="502831" y="288950"/>
                </a:cubicBezTo>
                <a:cubicBezTo>
                  <a:pt x="542069" y="288950"/>
                  <a:pt x="542069" y="288950"/>
                  <a:pt x="603207" y="288950"/>
                </a:cubicBezTo>
                <a:cubicBezTo>
                  <a:pt x="542069" y="288950"/>
                  <a:pt x="502831" y="288950"/>
                  <a:pt x="502831" y="148477"/>
                </a:cubicBezTo>
                <a:cubicBezTo>
                  <a:pt x="507850" y="98080"/>
                  <a:pt x="511614" y="52814"/>
                  <a:pt x="514123" y="12010"/>
                </a:cubicBezTo>
                <a:close/>
              </a:path>
            </a:pathLst>
          </a:custGeom>
          <a:solidFill>
            <a:schemeClr val="bg1">
              <a:lumMod val="95000"/>
            </a:schemeClr>
          </a:solidFill>
        </p:spPr>
        <p:txBody>
          <a:bodyPr wrap="square">
            <a:noAutofit/>
          </a:bodyPr>
          <a:lstStyle>
            <a:lvl1pPr>
              <a:defRPr sz="2800"/>
            </a:lvl1pPr>
          </a:lstStyle>
          <a:p>
            <a:endParaRPr lang="en-US" dirty="0"/>
          </a:p>
        </p:txBody>
      </p:sp>
    </p:spTree>
    <p:extLst>
      <p:ext uri="{BB962C8B-B14F-4D97-AF65-F5344CB8AC3E}">
        <p14:creationId xmlns:p14="http://schemas.microsoft.com/office/powerpoint/2010/main" val="922773714"/>
      </p:ext>
    </p:extLst>
  </p:cSld>
  <p:clrMapOvr>
    <a:masterClrMapping/>
  </p:clrMapOvr>
  <p:transition spd="slow" advClick="0">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Full_Pictur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24377650" cy="13716000"/>
          </a:xfrm>
          <a:prstGeom prst="rect">
            <a:avLst/>
          </a:prstGeom>
        </p:spPr>
        <p:txBody>
          <a:bodyPr/>
          <a:lstStyle>
            <a:lvl1pPr>
              <a:defRPr/>
            </a:lvl1pPr>
          </a:lstStyle>
          <a:p>
            <a:r>
              <a:rPr lang="en-US" dirty="0" smtClean="0"/>
              <a:t>Full Picture</a:t>
            </a:r>
            <a:endParaRPr lang="en-US" dirty="0"/>
          </a:p>
        </p:txBody>
      </p:sp>
    </p:spTree>
    <p:extLst>
      <p:ext uri="{BB962C8B-B14F-4D97-AF65-F5344CB8AC3E}">
        <p14:creationId xmlns:p14="http://schemas.microsoft.com/office/powerpoint/2010/main" val="3136265570"/>
      </p:ext>
    </p:extLst>
  </p:cSld>
  <p:clrMapOvr>
    <a:masterClrMapping/>
  </p:clrMapOvr>
  <p:transition spd="slow" advClick="0">
    <p:cove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24377650" cy="6858000"/>
          </a:xfrm>
          <a:prstGeom prst="rect">
            <a:avLst/>
          </a:prstGeom>
        </p:spPr>
        <p:txBody>
          <a:bodyPr/>
          <a:lstStyle/>
          <a:p>
            <a:endParaRPr lang="en-US" dirty="0"/>
          </a:p>
        </p:txBody>
      </p:sp>
    </p:spTree>
    <p:extLst>
      <p:ext uri="{BB962C8B-B14F-4D97-AF65-F5344CB8AC3E}">
        <p14:creationId xmlns:p14="http://schemas.microsoft.com/office/powerpoint/2010/main" val="1171380684"/>
      </p:ext>
    </p:extLst>
  </p:cSld>
  <p:clrMapOvr>
    <a:masterClrMapping/>
  </p:clrMapOvr>
  <p:transition spd="slow" advClick="0">
    <p:cove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86"/>
          <p:cNvSpPr>
            <a:spLocks noChangeArrowheads="1"/>
          </p:cNvSpPr>
          <p:nvPr userDrawn="1"/>
        </p:nvSpPr>
        <p:spPr bwMode="auto">
          <a:xfrm>
            <a:off x="22645839" y="711762"/>
            <a:ext cx="716060" cy="716108"/>
          </a:xfrm>
          <a:prstGeom prst="ellipse">
            <a:avLst/>
          </a:prstGeom>
          <a:solidFill>
            <a:schemeClr val="accent3"/>
          </a:solidFill>
          <a:ln>
            <a:noFill/>
          </a:ln>
          <a:effectLst/>
        </p:spPr>
        <p:txBody>
          <a:bodyPr wrap="none" anchor="ctr"/>
          <a:lstStyle/>
          <a:p>
            <a:endParaRPr lang="en-US" sz="19900" b="1" i="0" dirty="0">
              <a:latin typeface="Roboto Bold" charset="0"/>
            </a:endParaRPr>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1"/>
          <p:cNvSpPr>
            <a:spLocks/>
          </p:cNvSpPr>
          <p:nvPr userDrawn="1"/>
        </p:nvSpPr>
        <p:spPr bwMode="auto">
          <a:xfrm>
            <a:off x="18432208" y="12667341"/>
            <a:ext cx="429284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r"/>
            <a:r>
              <a:rPr lang="en-US" sz="2400" b="1" i="0" spc="150" dirty="0">
                <a:solidFill>
                  <a:schemeClr val="bg1">
                    <a:lumMod val="85000"/>
                  </a:schemeClr>
                </a:solidFill>
                <a:latin typeface="Poppins Bold" panose="02000000000000000000" pitchFamily="2" charset="77"/>
                <a:ea typeface="Roboto" charset="0"/>
                <a:cs typeface="Poppins Bold" panose="02000000000000000000" pitchFamily="2" charset="77"/>
                <a:sym typeface="Bebas Neue" charset="0"/>
              </a:rPr>
              <a:t>WWW.SLIDEFOREST.COM</a:t>
            </a:r>
          </a:p>
        </p:txBody>
      </p:sp>
      <p:sp>
        <p:nvSpPr>
          <p:cNvPr id="12" name="TextBox 11"/>
          <p:cNvSpPr txBox="1"/>
          <p:nvPr userDrawn="1"/>
        </p:nvSpPr>
        <p:spPr>
          <a:xfrm>
            <a:off x="22647138" y="799387"/>
            <a:ext cx="691461" cy="523184"/>
          </a:xfrm>
          <a:prstGeom prst="rect">
            <a:avLst/>
          </a:prstGeom>
          <a:noFill/>
        </p:spPr>
        <p:txBody>
          <a:bodyPr wrap="none" lIns="182843" tIns="91422" rIns="182843" bIns="91422" rtlCol="0">
            <a:spAutoFit/>
          </a:bodyPr>
          <a:lstStyle/>
          <a:p>
            <a:pPr algn="ctr"/>
            <a:fld id="{260E2A6B-A809-4840-BF14-8648BC0BDF87}" type="slidenum">
              <a:rPr lang="id-ID" sz="2200" b="0" i="0" smtClean="0">
                <a:solidFill>
                  <a:schemeClr val="bg1"/>
                </a:solidFill>
                <a:latin typeface="Lato" charset="0"/>
                <a:ea typeface="Lato" charset="0"/>
                <a:cs typeface="Lato" charset="0"/>
              </a:rPr>
              <a:pPr algn="ctr"/>
              <a:t>‹#›</a:t>
            </a:fld>
            <a:endParaRPr lang="id-ID" sz="2200" b="0" i="0" dirty="0">
              <a:solidFill>
                <a:schemeClr val="bg1"/>
              </a:solidFill>
              <a:latin typeface="Lato" charset="0"/>
              <a:ea typeface="Lato" charset="0"/>
              <a:cs typeface="Lato" charset="0"/>
            </a:endParaRPr>
          </a:p>
        </p:txBody>
      </p:sp>
    </p:spTree>
    <p:extLst>
      <p:ext uri="{BB962C8B-B14F-4D97-AF65-F5344CB8AC3E}">
        <p14:creationId xmlns:p14="http://schemas.microsoft.com/office/powerpoint/2010/main" val="984762260"/>
      </p:ext>
    </p:extLst>
  </p:cSld>
  <p:clrMap bg1="lt1" tx1="dk1" bg2="lt2" tx2="dk2" accent1="accent1" accent2="accent2" accent3="accent3" accent4="accent4" accent5="accent5" accent6="accent6" hlink="hlink" folHlink="folHlink"/>
  <p:sldLayoutIdLst>
    <p:sldLayoutId id="2147483986" r:id="rId1"/>
    <p:sldLayoutId id="2147483988" r:id="rId2"/>
    <p:sldLayoutId id="2147484002" r:id="rId3"/>
    <p:sldLayoutId id="2147483998" r:id="rId4"/>
    <p:sldLayoutId id="2147483985" r:id="rId5"/>
    <p:sldLayoutId id="2147483995" r:id="rId6"/>
    <p:sldLayoutId id="2147484003" r:id="rId7"/>
    <p:sldLayoutId id="2147484004" r:id="rId8"/>
  </p:sldLayoutIdLst>
  <p:transition spd="slow" advClick="0">
    <p:cover/>
  </p:transition>
  <p:hf hdr="0" ftr="0" dt="0"/>
  <p:txStyles>
    <p:titleStyle>
      <a:lvl1pPr algn="l" defTabSz="1828343" rtl="0" eaLnBrk="1" latinLnBrk="0" hangingPunct="1">
        <a:lnSpc>
          <a:spcPct val="90000"/>
        </a:lnSpc>
        <a:spcBef>
          <a:spcPct val="0"/>
        </a:spcBef>
        <a:buNone/>
        <a:defRPr sz="8000" b="1" i="0" kern="1200">
          <a:solidFill>
            <a:schemeClr val="tx1"/>
          </a:solidFill>
          <a:latin typeface="Poppins Bold" panose="02000000000000000000" pitchFamily="2" charset="77"/>
          <a:ea typeface="Roboto" charset="0"/>
          <a:cs typeface="Poppins Bold" panose="02000000000000000000" pitchFamily="2" charset="77"/>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371257" indent="-457086" algn="l" defTabSz="1828343" rtl="0" eaLnBrk="1" latinLnBrk="0" hangingPunct="1">
        <a:lnSpc>
          <a:spcPct val="90000"/>
        </a:lnSpc>
        <a:spcBef>
          <a:spcPts val="1000"/>
        </a:spcBef>
        <a:buFont typeface="Arial" panose="020B0604020202020204" pitchFamily="34" charset="0"/>
        <a:buChar char="•"/>
        <a:defRPr sz="4799"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2285429" indent="-457086" algn="l" defTabSz="1828343" rtl="0" eaLnBrk="1" latinLnBrk="0" hangingPunct="1">
        <a:lnSpc>
          <a:spcPct val="90000"/>
        </a:lnSpc>
        <a:spcBef>
          <a:spcPts val="1000"/>
        </a:spcBef>
        <a:buFont typeface="Arial" panose="020B0604020202020204" pitchFamily="34" charset="0"/>
        <a:buChar char="•"/>
        <a:defRPr sz="3999"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3199600" indent="-457086" algn="l" defTabSz="1828343" rtl="0" eaLnBrk="1" latinLnBrk="0" hangingPunct="1">
        <a:lnSpc>
          <a:spcPct val="90000"/>
        </a:lnSpc>
        <a:spcBef>
          <a:spcPts val="1000"/>
        </a:spcBef>
        <a:buFont typeface="Arial" panose="020B0604020202020204" pitchFamily="34" charset="0"/>
        <a:buChar char="•"/>
        <a:defRPr sz="3599"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4113771" indent="-457086" algn="l" defTabSz="1828343" rtl="0" eaLnBrk="1" latinLnBrk="0" hangingPunct="1">
        <a:lnSpc>
          <a:spcPct val="90000"/>
        </a:lnSpc>
        <a:spcBef>
          <a:spcPts val="1000"/>
        </a:spcBef>
        <a:buFont typeface="Arial" panose="020B0604020202020204" pitchFamily="34" charset="0"/>
        <a:buChar char="•"/>
        <a:defRPr sz="3599"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hyperlink" Target="betterbuy/better/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p:cNvSpPr/>
          <p:nvPr/>
        </p:nvSpPr>
        <p:spPr>
          <a:xfrm>
            <a:off x="1" y="-22303"/>
            <a:ext cx="14850832" cy="13738302"/>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DA03F152-4089-4D43-A3DF-B042EF422DA7}"/>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Lst>
          </a:blip>
          <a:srcRect/>
          <a:stretch>
            <a:fillRect/>
          </a:stretch>
        </p:blipFill>
        <p:spPr>
          <a:xfrm>
            <a:off x="2" y="0"/>
            <a:ext cx="14578148" cy="13715999"/>
          </a:xfrm>
        </p:spPr>
      </p:pic>
      <p:sp>
        <p:nvSpPr>
          <p:cNvPr id="16" name="Rectangle 13"/>
          <p:cNvSpPr/>
          <p:nvPr/>
        </p:nvSpPr>
        <p:spPr>
          <a:xfrm>
            <a:off x="2" y="0"/>
            <a:ext cx="14578148" cy="13738302"/>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rgbClr val="041B31">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0493351" y="7831260"/>
            <a:ext cx="2408662" cy="2408662"/>
            <a:chOff x="10493351" y="7831260"/>
            <a:chExt cx="2408662" cy="2408662"/>
          </a:xfrm>
        </p:grpSpPr>
        <p:sp>
          <p:nvSpPr>
            <p:cNvPr id="7" name="Oval 6"/>
            <p:cNvSpPr/>
            <p:nvPr/>
          </p:nvSpPr>
          <p:spPr>
            <a:xfrm>
              <a:off x="10493351" y="7831260"/>
              <a:ext cx="2408662" cy="2408662"/>
            </a:xfrm>
            <a:prstGeom prst="ellipse">
              <a:avLst/>
            </a:prstGeom>
            <a:solidFill>
              <a:srgbClr val="EE48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12" name="Shape 2787"/>
            <p:cNvSpPr/>
            <p:nvPr/>
          </p:nvSpPr>
          <p:spPr>
            <a:xfrm>
              <a:off x="11167107" y="8543044"/>
              <a:ext cx="1061150" cy="1061860"/>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charset="0"/>
                <a:ea typeface="Lato" charset="0"/>
                <a:cs typeface="Lato" charset="0"/>
              </a:endParaRPr>
            </a:p>
          </p:txBody>
        </p:sp>
      </p:grpSp>
      <p:sp>
        <p:nvSpPr>
          <p:cNvPr id="17" name="TextBox 16"/>
          <p:cNvSpPr txBox="1"/>
          <p:nvPr/>
        </p:nvSpPr>
        <p:spPr>
          <a:xfrm>
            <a:off x="4461321" y="12104507"/>
            <a:ext cx="5254452" cy="656590"/>
          </a:xfrm>
          <a:prstGeom prst="rect">
            <a:avLst/>
          </a:prstGeom>
          <a:noFill/>
        </p:spPr>
        <p:txBody>
          <a:bodyPr wrap="none" rtlCol="0">
            <a:spAutoFit/>
          </a:bodyPr>
          <a:lstStyle/>
          <a:p>
            <a:pPr algn="ctr">
              <a:lnSpc>
                <a:spcPts val="4440"/>
              </a:lnSpc>
            </a:pPr>
            <a:r>
              <a:rPr lang="en-US" sz="2400" spc="300" dirty="0">
                <a:solidFill>
                  <a:schemeClr val="bg1"/>
                </a:solidFill>
                <a:latin typeface="Poppins" panose="02000000000000000000" pitchFamily="2" charset="77"/>
                <a:ea typeface="Lato" charset="0"/>
                <a:cs typeface="Poppins" panose="02000000000000000000" pitchFamily="2" charset="77"/>
              </a:rPr>
              <a:t>Presented By: </a:t>
            </a:r>
            <a:r>
              <a:rPr lang="en-US" sz="2400" spc="300" dirty="0" err="1" smtClean="0">
                <a:solidFill>
                  <a:schemeClr val="bg1"/>
                </a:solidFill>
                <a:latin typeface="Poppins" panose="02000000000000000000" pitchFamily="2" charset="77"/>
                <a:ea typeface="Lato" charset="0"/>
                <a:cs typeface="Poppins" panose="02000000000000000000" pitchFamily="2" charset="77"/>
              </a:rPr>
              <a:t>Godstime</a:t>
            </a:r>
            <a:r>
              <a:rPr lang="en-US" sz="2400" spc="300" dirty="0" smtClean="0">
                <a:solidFill>
                  <a:schemeClr val="bg1"/>
                </a:solidFill>
                <a:latin typeface="Poppins" panose="02000000000000000000" pitchFamily="2" charset="77"/>
                <a:ea typeface="Lato" charset="0"/>
                <a:cs typeface="Poppins" panose="02000000000000000000" pitchFamily="2" charset="77"/>
              </a:rPr>
              <a:t> </a:t>
            </a:r>
            <a:r>
              <a:rPr lang="en-US" sz="2400" spc="300" dirty="0" err="1" smtClean="0">
                <a:solidFill>
                  <a:schemeClr val="bg1"/>
                </a:solidFill>
                <a:latin typeface="Poppins" panose="02000000000000000000" pitchFamily="2" charset="77"/>
                <a:ea typeface="Lato" charset="0"/>
                <a:cs typeface="Poppins" panose="02000000000000000000" pitchFamily="2" charset="77"/>
              </a:rPr>
              <a:t>Obasi</a:t>
            </a:r>
            <a:endParaRPr lang="en-US" sz="2400" spc="300" dirty="0">
              <a:solidFill>
                <a:schemeClr val="bg1"/>
              </a:solidFill>
              <a:latin typeface="Poppins" panose="02000000000000000000" pitchFamily="2" charset="77"/>
              <a:ea typeface="Lato" charset="0"/>
              <a:cs typeface="Poppins" panose="02000000000000000000" pitchFamily="2" charset="77"/>
            </a:endParaRPr>
          </a:p>
        </p:txBody>
      </p:sp>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4578150" y="5114004"/>
            <a:ext cx="7517483" cy="3465687"/>
          </a:xfrm>
          <a:prstGeom prst="rect">
            <a:avLst/>
          </a:prstGeom>
        </p:spPr>
      </p:pic>
      <p:sp>
        <p:nvSpPr>
          <p:cNvPr id="3" name="TextBox 2"/>
          <p:cNvSpPr txBox="1"/>
          <p:nvPr/>
        </p:nvSpPr>
        <p:spPr>
          <a:xfrm>
            <a:off x="16199629" y="8881554"/>
            <a:ext cx="4547207" cy="646331"/>
          </a:xfrm>
          <a:prstGeom prst="rect">
            <a:avLst/>
          </a:prstGeom>
          <a:noFill/>
        </p:spPr>
        <p:txBody>
          <a:bodyPr wrap="none" rtlCol="0">
            <a:spAutoFit/>
          </a:bodyPr>
          <a:lstStyle/>
          <a:p>
            <a:r>
              <a:rPr lang="en-GB" dirty="0" smtClean="0">
                <a:latin typeface="Open Sans Extrabold" panose="020B0906030804020204" pitchFamily="34" charset="0"/>
                <a:ea typeface="Open Sans Extrabold" panose="020B0906030804020204" pitchFamily="34" charset="0"/>
                <a:cs typeface="Open Sans Extrabold" panose="020B0906030804020204" pitchFamily="34" charset="0"/>
              </a:rPr>
              <a:t>e-Commerce Store</a:t>
            </a:r>
            <a:endParaRPr lang="en-GB"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2975766820"/>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a:spLocks/>
          </p:cNvSpPr>
          <p:nvPr/>
        </p:nvSpPr>
        <p:spPr bwMode="auto">
          <a:xfrm>
            <a:off x="14563583" y="891811"/>
            <a:ext cx="6504986" cy="1231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8000" b="1" spc="300" dirty="0">
                <a:solidFill>
                  <a:schemeClr val="tx2"/>
                </a:solidFill>
                <a:latin typeface="Poppins Bold" panose="02000000000000000000" pitchFamily="2" charset="77"/>
                <a:ea typeface="Roboto" charset="0"/>
                <a:cs typeface="Poppins Bold" panose="02000000000000000000" pitchFamily="2" charset="77"/>
                <a:sym typeface="Bebas Neue" charset="0"/>
              </a:rPr>
              <a:t>WHO </a:t>
            </a:r>
            <a:r>
              <a:rPr lang="en-US" sz="8000" dirty="0">
                <a:ln w="0"/>
                <a:solidFill>
                  <a:schemeClr val="accent1"/>
                </a:solidFill>
                <a:effectLst>
                  <a:outerShdw blurRad="38100" dist="25400" dir="5400000" algn="ctr" rotWithShape="0">
                    <a:srgbClr val="6E747A">
                      <a:alpha val="43000"/>
                    </a:srgbClr>
                  </a:outerShdw>
                </a:effectLst>
                <a:latin typeface="Poppins Bold" panose="02000000000000000000" pitchFamily="2" charset="77"/>
                <a:ea typeface="Roboto" charset="0"/>
                <a:cs typeface="Poppins Bold" panose="02000000000000000000" pitchFamily="2" charset="77"/>
                <a:sym typeface="Bebas Neue" charset="0"/>
              </a:rPr>
              <a:t>WE ARE?</a:t>
            </a:r>
          </a:p>
        </p:txBody>
      </p:sp>
      <p:sp>
        <p:nvSpPr>
          <p:cNvPr id="32" name="TextBox 31"/>
          <p:cNvSpPr txBox="1"/>
          <p:nvPr/>
        </p:nvSpPr>
        <p:spPr>
          <a:xfrm>
            <a:off x="12291588" y="4870652"/>
            <a:ext cx="10336637" cy="5934830"/>
          </a:xfrm>
          <a:prstGeom prst="rect">
            <a:avLst/>
          </a:prstGeom>
          <a:noFill/>
        </p:spPr>
        <p:txBody>
          <a:bodyPr wrap="square" rtlCol="0">
            <a:spAutoFit/>
          </a:bodyPr>
          <a:lstStyle/>
          <a:p>
            <a:pPr>
              <a:lnSpc>
                <a:spcPts val="4640"/>
              </a:lnSpc>
            </a:pPr>
            <a:r>
              <a:rPr lang="en-US" sz="2800" dirty="0">
                <a:solidFill>
                  <a:srgbClr val="343742"/>
                </a:solidFill>
                <a:latin typeface="Times New Roman" panose="02020603050405020304" pitchFamily="18" charset="0"/>
                <a:ea typeface="Times New Roman" panose="02020603050405020304" pitchFamily="18" charset="0"/>
              </a:rPr>
              <a:t>Betterbuy.com is an e-commerce start-up company positioning itself to become the market leader in offering online merchants and consumers a uniform and trouble-free way to return merchandise purchased online. The company offers a business-to-business solution to online merchants of physical products. The company utilizes a consolidation approach in handling all product returns that allows online merchants to instantly save bad sales, restore customer satisfaction and stimulate repeat sales, while offering consumers ease of search with the camera AI we are implementing and a convenient, centralized online location to claim returns.</a:t>
            </a:r>
            <a:endParaRPr lang="en-US" sz="28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3" name="TextBox 32"/>
          <p:cNvSpPr txBox="1"/>
          <p:nvPr/>
        </p:nvSpPr>
        <p:spPr>
          <a:xfrm>
            <a:off x="12298625" y="3975874"/>
            <a:ext cx="2610010" cy="738664"/>
          </a:xfrm>
          <a:prstGeom prst="rect">
            <a:avLst/>
          </a:prstGeom>
          <a:noFill/>
        </p:spPr>
        <p:txBody>
          <a:bodyPr wrap="none" rtlCol="0">
            <a:spAutoFit/>
          </a:bodyPr>
          <a:lstStyle/>
          <a:p>
            <a:r>
              <a:rPr lang="en-US" sz="4200" dirty="0">
                <a:ln w="0"/>
                <a:solidFill>
                  <a:schemeClr val="accent1"/>
                </a:solidFill>
                <a:effectLst>
                  <a:outerShdw blurRad="38100" dist="25400" dir="5400000" algn="ctr" rotWithShape="0">
                    <a:srgbClr val="6E747A">
                      <a:alpha val="43000"/>
                    </a:srgbClr>
                  </a:outerShdw>
                </a:effectLst>
                <a:latin typeface="Poppins Bold" panose="02000000000000000000" pitchFamily="2" charset="77"/>
                <a:ea typeface="Roboto" charset="0"/>
                <a:cs typeface="Poppins Bold" panose="02000000000000000000" pitchFamily="2" charset="77"/>
              </a:rPr>
              <a:t>ABOUT US</a:t>
            </a:r>
          </a:p>
        </p:txBody>
      </p:sp>
      <p:sp>
        <p:nvSpPr>
          <p:cNvPr id="2" name="Rectangle 1"/>
          <p:cNvSpPr/>
          <p:nvPr/>
        </p:nvSpPr>
        <p:spPr>
          <a:xfrm>
            <a:off x="18444754" y="12226834"/>
            <a:ext cx="5172892" cy="1175657"/>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575" r="30575"/>
          <a:stretch>
            <a:fillRect/>
          </a:stretch>
        </p:blipFill>
        <p:spPr/>
      </p:pic>
    </p:spTree>
    <p:extLst>
      <p:ext uri="{BB962C8B-B14F-4D97-AF65-F5344CB8AC3E}">
        <p14:creationId xmlns:p14="http://schemas.microsoft.com/office/powerpoint/2010/main" val="1289888919"/>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0"/>
                                        <p:tgtEl>
                                          <p:spTgt spid="32"/>
                                        </p:tgtEl>
                                      </p:cBhvr>
                                    </p:animEffect>
                                    <p:anim calcmode="lin" valueType="num">
                                      <p:cBhvr>
                                        <p:cTn id="26" dur="1000" fill="hold"/>
                                        <p:tgtEl>
                                          <p:spTgt spid="32"/>
                                        </p:tgtEl>
                                        <p:attrNameLst>
                                          <p:attrName>ppt_x</p:attrName>
                                        </p:attrNameLst>
                                      </p:cBhvr>
                                      <p:tavLst>
                                        <p:tav tm="0">
                                          <p:val>
                                            <p:strVal val="#ppt_x"/>
                                          </p:val>
                                        </p:tav>
                                        <p:tav tm="100000">
                                          <p:val>
                                            <p:strVal val="#ppt_x"/>
                                          </p:val>
                                        </p:tav>
                                      </p:tavLst>
                                    </p:anim>
                                    <p:anim calcmode="lin" valueType="num">
                                      <p:cBhvr>
                                        <p:cTn id="2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582178" y="3628640"/>
            <a:ext cx="3635995" cy="2622514"/>
            <a:chOff x="12582178" y="3628640"/>
            <a:chExt cx="3635995" cy="2622514"/>
          </a:xfrm>
        </p:grpSpPr>
        <p:sp>
          <p:nvSpPr>
            <p:cNvPr id="57" name="Oval 56"/>
            <p:cNvSpPr/>
            <p:nvPr/>
          </p:nvSpPr>
          <p:spPr>
            <a:xfrm>
              <a:off x="13449251" y="3628640"/>
              <a:ext cx="1685000" cy="1685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2582178" y="5512490"/>
              <a:ext cx="3635995" cy="738664"/>
            </a:xfrm>
            <a:prstGeom prst="rect">
              <a:avLst/>
            </a:prstGeom>
            <a:noFill/>
          </p:spPr>
          <p:txBody>
            <a:bodyPr wrap="none" rtlCol="0">
              <a:spAutoFit/>
            </a:bodyPr>
            <a:lstStyle/>
            <a:p>
              <a:r>
                <a:rPr lang="en-US" sz="4200" b="1" dirty="0" smtClean="0">
                  <a:solidFill>
                    <a:schemeClr val="tx2"/>
                  </a:solidFill>
                  <a:latin typeface="Poppins Bold" panose="02000000000000000000" pitchFamily="2" charset="77"/>
                  <a:ea typeface="Roboto" charset="0"/>
                  <a:cs typeface="Poppins Bold" panose="02000000000000000000" pitchFamily="2" charset="77"/>
                </a:rPr>
                <a:t>Home Delivery</a:t>
              </a:r>
              <a:endParaRPr lang="en-US" sz="4200" b="1" dirty="0">
                <a:solidFill>
                  <a:schemeClr val="tx2"/>
                </a:solidFill>
                <a:latin typeface="Poppins Bold" panose="02000000000000000000" pitchFamily="2" charset="77"/>
                <a:ea typeface="Roboto" charset="0"/>
                <a:cs typeface="Poppins Bold" panose="02000000000000000000" pitchFamily="2" charset="77"/>
              </a:endParaRPr>
            </a:p>
          </p:txBody>
        </p:sp>
        <p:sp>
          <p:nvSpPr>
            <p:cNvPr id="51" name="Shape 2525"/>
            <p:cNvSpPr/>
            <p:nvPr/>
          </p:nvSpPr>
          <p:spPr>
            <a:xfrm>
              <a:off x="13869630" y="3991985"/>
              <a:ext cx="853850" cy="85385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 name="Group 3"/>
          <p:cNvGrpSpPr/>
          <p:nvPr/>
        </p:nvGrpSpPr>
        <p:grpSpPr>
          <a:xfrm>
            <a:off x="18566967" y="3628640"/>
            <a:ext cx="3258777" cy="2624108"/>
            <a:chOff x="18566967" y="3628640"/>
            <a:chExt cx="3258777" cy="2624108"/>
          </a:xfrm>
        </p:grpSpPr>
        <p:sp>
          <p:nvSpPr>
            <p:cNvPr id="56" name="Oval 55"/>
            <p:cNvSpPr/>
            <p:nvPr/>
          </p:nvSpPr>
          <p:spPr>
            <a:xfrm>
              <a:off x="19331554" y="3628640"/>
              <a:ext cx="1685000" cy="1685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566967" y="5514084"/>
              <a:ext cx="3258777" cy="738664"/>
            </a:xfrm>
            <a:prstGeom prst="rect">
              <a:avLst/>
            </a:prstGeom>
            <a:noFill/>
          </p:spPr>
          <p:txBody>
            <a:bodyPr wrap="none" rtlCol="0">
              <a:spAutoFit/>
            </a:bodyPr>
            <a:lstStyle/>
            <a:p>
              <a:r>
                <a:rPr lang="en-US" sz="4200" b="1" dirty="0" smtClean="0">
                  <a:solidFill>
                    <a:schemeClr val="tx2"/>
                  </a:solidFill>
                  <a:latin typeface="Poppins Bold" panose="02000000000000000000" pitchFamily="2" charset="77"/>
                  <a:ea typeface="Roboto" charset="0"/>
                  <a:cs typeface="Poppins Bold" panose="02000000000000000000" pitchFamily="2" charset="77"/>
                </a:rPr>
                <a:t>24/7 Support</a:t>
              </a:r>
              <a:endParaRPr lang="en-US" sz="4200" b="1" dirty="0">
                <a:solidFill>
                  <a:schemeClr val="tx2"/>
                </a:solidFill>
                <a:latin typeface="Poppins Bold" panose="02000000000000000000" pitchFamily="2" charset="77"/>
                <a:ea typeface="Roboto" charset="0"/>
                <a:cs typeface="Poppins Bold" panose="02000000000000000000" pitchFamily="2" charset="77"/>
              </a:endParaRPr>
            </a:p>
          </p:txBody>
        </p:sp>
        <p:sp>
          <p:nvSpPr>
            <p:cNvPr id="52" name="Shape 2547"/>
            <p:cNvSpPr/>
            <p:nvPr/>
          </p:nvSpPr>
          <p:spPr>
            <a:xfrm>
              <a:off x="19769431" y="4057010"/>
              <a:ext cx="853850" cy="85385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5" name="Group 4"/>
          <p:cNvGrpSpPr/>
          <p:nvPr/>
        </p:nvGrpSpPr>
        <p:grpSpPr>
          <a:xfrm>
            <a:off x="12218185" y="8127506"/>
            <a:ext cx="4690771" cy="2676888"/>
            <a:chOff x="12218185" y="8127506"/>
            <a:chExt cx="4690771" cy="2676888"/>
          </a:xfrm>
        </p:grpSpPr>
        <p:sp>
          <p:nvSpPr>
            <p:cNvPr id="55" name="Oval 54"/>
            <p:cNvSpPr/>
            <p:nvPr/>
          </p:nvSpPr>
          <p:spPr>
            <a:xfrm>
              <a:off x="13449251" y="8127506"/>
              <a:ext cx="1685000" cy="1685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2218185" y="10065730"/>
              <a:ext cx="4690771" cy="738664"/>
            </a:xfrm>
            <a:prstGeom prst="rect">
              <a:avLst/>
            </a:prstGeom>
            <a:noFill/>
          </p:spPr>
          <p:txBody>
            <a:bodyPr wrap="none" rtlCol="0">
              <a:spAutoFit/>
            </a:bodyPr>
            <a:lstStyle/>
            <a:p>
              <a:r>
                <a:rPr lang="en-US" sz="4200" b="1" dirty="0" smtClean="0">
                  <a:solidFill>
                    <a:schemeClr val="tx2"/>
                  </a:solidFill>
                  <a:latin typeface="Poppins Bold" panose="02000000000000000000" pitchFamily="2" charset="77"/>
                  <a:ea typeface="Roboto" charset="0"/>
                  <a:cs typeface="Poppins Bold" panose="02000000000000000000" pitchFamily="2" charset="77"/>
                </a:rPr>
                <a:t>Scheduled Delivery</a:t>
              </a:r>
              <a:endParaRPr lang="en-US" sz="4200" b="1" dirty="0">
                <a:solidFill>
                  <a:schemeClr val="tx2"/>
                </a:solidFill>
                <a:latin typeface="Poppins Bold" panose="02000000000000000000" pitchFamily="2" charset="77"/>
                <a:ea typeface="Roboto" charset="0"/>
                <a:cs typeface="Poppins Bold" panose="02000000000000000000" pitchFamily="2" charset="77"/>
              </a:endParaRPr>
            </a:p>
          </p:txBody>
        </p:sp>
        <p:sp>
          <p:nvSpPr>
            <p:cNvPr id="53" name="Shape 2622"/>
            <p:cNvSpPr/>
            <p:nvPr/>
          </p:nvSpPr>
          <p:spPr>
            <a:xfrm>
              <a:off x="13924433" y="8577753"/>
              <a:ext cx="777158" cy="777158"/>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6" name="Group 5"/>
          <p:cNvGrpSpPr/>
          <p:nvPr/>
        </p:nvGrpSpPr>
        <p:grpSpPr>
          <a:xfrm>
            <a:off x="18147762" y="8127506"/>
            <a:ext cx="4052584" cy="2673223"/>
            <a:chOff x="18147762" y="8127506"/>
            <a:chExt cx="4052584" cy="2673223"/>
          </a:xfrm>
        </p:grpSpPr>
        <p:sp>
          <p:nvSpPr>
            <p:cNvPr id="3" name="Oval 2"/>
            <p:cNvSpPr/>
            <p:nvPr/>
          </p:nvSpPr>
          <p:spPr>
            <a:xfrm>
              <a:off x="19331554" y="8127506"/>
              <a:ext cx="1685000" cy="1685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8147762" y="10062065"/>
              <a:ext cx="4052584" cy="738664"/>
            </a:xfrm>
            <a:prstGeom prst="rect">
              <a:avLst/>
            </a:prstGeom>
            <a:noFill/>
          </p:spPr>
          <p:txBody>
            <a:bodyPr wrap="none" rtlCol="0">
              <a:spAutoFit/>
            </a:bodyPr>
            <a:lstStyle/>
            <a:p>
              <a:r>
                <a:rPr lang="en-US" sz="4200" b="1" dirty="0" smtClean="0">
                  <a:solidFill>
                    <a:schemeClr val="tx2"/>
                  </a:solidFill>
                  <a:latin typeface="Poppins Bold" panose="02000000000000000000" pitchFamily="2" charset="77"/>
                  <a:ea typeface="Roboto" charset="0"/>
                  <a:cs typeface="Poppins Bold" panose="02000000000000000000" pitchFamily="2" charset="77"/>
                </a:rPr>
                <a:t>Capture and Buy</a:t>
              </a:r>
              <a:endParaRPr lang="en-US" sz="4200" b="1" dirty="0">
                <a:solidFill>
                  <a:schemeClr val="tx2"/>
                </a:solidFill>
                <a:latin typeface="Poppins Bold" panose="02000000000000000000" pitchFamily="2" charset="77"/>
                <a:ea typeface="Roboto" charset="0"/>
                <a:cs typeface="Poppins Bold" panose="02000000000000000000" pitchFamily="2" charset="77"/>
              </a:endParaRPr>
            </a:p>
          </p:txBody>
        </p:sp>
        <p:sp>
          <p:nvSpPr>
            <p:cNvPr id="54" name="Shape 2562"/>
            <p:cNvSpPr/>
            <p:nvPr/>
          </p:nvSpPr>
          <p:spPr>
            <a:xfrm>
              <a:off x="19785475" y="8600055"/>
              <a:ext cx="777158" cy="77715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23" name="Rectangle 22">
            <a:extLst>
              <a:ext uri="{FF2B5EF4-FFF2-40B4-BE49-F238E27FC236}">
                <a16:creationId xmlns:a16="http://schemas.microsoft.com/office/drawing/2014/main" id="{A5B79DA9-6BE4-8B4B-A560-50511B262452}"/>
              </a:ext>
            </a:extLst>
          </p:cNvPr>
          <p:cNvSpPr>
            <a:spLocks/>
          </p:cNvSpPr>
          <p:nvPr/>
        </p:nvSpPr>
        <p:spPr bwMode="auto">
          <a:xfrm>
            <a:off x="8940396" y="891811"/>
            <a:ext cx="6555577" cy="1231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8000" b="1" spc="300" dirty="0">
                <a:solidFill>
                  <a:schemeClr val="tx2"/>
                </a:solidFill>
                <a:latin typeface="Poppins Bold" panose="02000000000000000000" pitchFamily="2" charset="77"/>
                <a:ea typeface="Roboto" charset="0"/>
                <a:cs typeface="Poppins Bold" panose="02000000000000000000" pitchFamily="2" charset="77"/>
                <a:sym typeface="Bebas Neue" charset="0"/>
              </a:rPr>
              <a:t>OUR </a:t>
            </a:r>
            <a:r>
              <a:rPr lang="en-US" sz="8000" dirty="0">
                <a:ln w="0"/>
                <a:solidFill>
                  <a:schemeClr val="accent1"/>
                </a:solidFill>
                <a:effectLst>
                  <a:outerShdw blurRad="38100" dist="25400" dir="5400000" algn="ctr" rotWithShape="0">
                    <a:srgbClr val="6E747A">
                      <a:alpha val="43000"/>
                    </a:srgbClr>
                  </a:outerShdw>
                </a:effectLst>
                <a:latin typeface="Poppins Bold" panose="02000000000000000000" pitchFamily="2" charset="77"/>
                <a:ea typeface="Roboto" charset="0"/>
                <a:cs typeface="Poppins Bold" panose="02000000000000000000" pitchFamily="2" charset="77"/>
                <a:sym typeface="Bebas Neue" charset="0"/>
              </a:rPr>
              <a:t>SERVICES</a:t>
            </a:r>
          </a:p>
        </p:txBody>
      </p:sp>
      <p:pic>
        <p:nvPicPr>
          <p:cNvPr id="24" name="Picture 2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94985" y="4948378"/>
            <a:ext cx="7517483" cy="3465687"/>
          </a:xfrm>
          <a:prstGeom prst="rect">
            <a:avLst/>
          </a:prstGeom>
        </p:spPr>
      </p:pic>
      <p:sp>
        <p:nvSpPr>
          <p:cNvPr id="25" name="TextBox 24"/>
          <p:cNvSpPr txBox="1"/>
          <p:nvPr/>
        </p:nvSpPr>
        <p:spPr>
          <a:xfrm>
            <a:off x="3416464" y="8715928"/>
            <a:ext cx="4547207" cy="646331"/>
          </a:xfrm>
          <a:prstGeom prst="rect">
            <a:avLst/>
          </a:prstGeom>
          <a:noFill/>
        </p:spPr>
        <p:txBody>
          <a:bodyPr wrap="none" rtlCol="0">
            <a:spAutoFit/>
          </a:bodyPr>
          <a:lstStyle/>
          <a:p>
            <a:r>
              <a:rPr lang="en-GB" dirty="0" smtClean="0">
                <a:latin typeface="Open Sans Extrabold" panose="020B0906030804020204" pitchFamily="34" charset="0"/>
                <a:ea typeface="Open Sans Extrabold" panose="020B0906030804020204" pitchFamily="34" charset="0"/>
                <a:cs typeface="Open Sans Extrabold" panose="020B0906030804020204" pitchFamily="34" charset="0"/>
              </a:rPr>
              <a:t>e-Commerce Store</a:t>
            </a:r>
            <a:endParaRPr lang="en-GB"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6" name="Rectangle 25"/>
          <p:cNvSpPr/>
          <p:nvPr/>
        </p:nvSpPr>
        <p:spPr>
          <a:xfrm>
            <a:off x="18444754" y="12226834"/>
            <a:ext cx="5172892" cy="1175657"/>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44858025"/>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8F5DCE50-F38A-B541-81B7-A6035081F662}"/>
              </a:ext>
            </a:extLst>
          </p:cNvPr>
          <p:cNvPicPr>
            <a:picLocks noGrp="1" noChangeAspect="1"/>
          </p:cNvPicPr>
          <p:nvPr>
            <p:ph type="pic" sz="quarter" idx="22"/>
          </p:nvPr>
        </p:nvPicPr>
        <p:blipFill rotWithShape="1">
          <a:blip r:embed="rId3" cstate="screen">
            <a:extLst>
              <a:ext uri="{28A0092B-C50C-407E-A947-70E740481C1C}">
                <a14:useLocalDpi xmlns:a14="http://schemas.microsoft.com/office/drawing/2010/main"/>
              </a:ext>
            </a:extLst>
          </a:blip>
          <a:srcRect/>
          <a:stretch/>
        </p:blipFill>
        <p:spPr>
          <a:xfrm>
            <a:off x="0" y="3426452"/>
            <a:ext cx="24377650" cy="5784455"/>
          </a:xfrm>
        </p:spPr>
      </p:pic>
      <p:sp>
        <p:nvSpPr>
          <p:cNvPr id="77" name="Rectangle 76"/>
          <p:cNvSpPr/>
          <p:nvPr/>
        </p:nvSpPr>
        <p:spPr>
          <a:xfrm>
            <a:off x="-57435" y="3426452"/>
            <a:ext cx="24377649" cy="5784455"/>
          </a:xfrm>
          <a:prstGeom prst="rect">
            <a:avLst/>
          </a:prstGeom>
          <a:gradFill>
            <a:gsLst>
              <a:gs pos="11000">
                <a:srgbClr val="041B31">
                  <a:alpha val="83000"/>
                </a:srgbClr>
              </a:gs>
              <a:gs pos="88000">
                <a:srgbClr val="293039">
                  <a:alpha val="85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6813918" y="10587449"/>
            <a:ext cx="6355522" cy="738664"/>
          </a:xfrm>
          <a:prstGeom prst="rect">
            <a:avLst/>
          </a:prstGeom>
          <a:noFill/>
        </p:spPr>
        <p:txBody>
          <a:bodyPr wrap="none" rtlCol="0">
            <a:spAutoFit/>
          </a:bodyPr>
          <a:lstStyle/>
          <a:p>
            <a:pPr algn="ctr"/>
            <a:r>
              <a:rPr lang="en-US" sz="4200" b="1" dirty="0">
                <a:solidFill>
                  <a:schemeClr val="tx2"/>
                </a:solidFill>
                <a:latin typeface="Poppins Bold" panose="02000000000000000000" pitchFamily="2" charset="77"/>
                <a:ea typeface="Roboto" charset="0"/>
                <a:cs typeface="Poppins Bold" panose="02000000000000000000" pitchFamily="2" charset="77"/>
              </a:rPr>
              <a:t>MONEY BACK GUARANTEE</a:t>
            </a:r>
          </a:p>
        </p:txBody>
      </p:sp>
      <p:sp>
        <p:nvSpPr>
          <p:cNvPr id="54" name="TextBox 53"/>
          <p:cNvSpPr txBox="1"/>
          <p:nvPr/>
        </p:nvSpPr>
        <p:spPr>
          <a:xfrm>
            <a:off x="1088750" y="10587449"/>
            <a:ext cx="6156430" cy="738664"/>
          </a:xfrm>
          <a:prstGeom prst="rect">
            <a:avLst/>
          </a:prstGeom>
          <a:noFill/>
        </p:spPr>
        <p:txBody>
          <a:bodyPr wrap="none" rtlCol="0">
            <a:spAutoFit/>
          </a:bodyPr>
          <a:lstStyle/>
          <a:p>
            <a:pPr algn="ctr"/>
            <a:r>
              <a:rPr lang="en-US" sz="4200" b="1" dirty="0">
                <a:solidFill>
                  <a:schemeClr val="tx2"/>
                </a:solidFill>
                <a:latin typeface="Poppins Bold" panose="02000000000000000000" pitchFamily="2" charset="77"/>
                <a:ea typeface="Roboto" charset="0"/>
                <a:cs typeface="Poppins Bold" panose="02000000000000000000" pitchFamily="2" charset="77"/>
              </a:rPr>
              <a:t>FREE SHIPPING &amp; RETURN</a:t>
            </a:r>
          </a:p>
        </p:txBody>
      </p:sp>
      <p:sp>
        <p:nvSpPr>
          <p:cNvPr id="65" name="TextBox 64"/>
          <p:cNvSpPr txBox="1"/>
          <p:nvPr/>
        </p:nvSpPr>
        <p:spPr>
          <a:xfrm>
            <a:off x="9226727" y="10559252"/>
            <a:ext cx="5461239" cy="738664"/>
          </a:xfrm>
          <a:prstGeom prst="rect">
            <a:avLst/>
          </a:prstGeom>
          <a:noFill/>
        </p:spPr>
        <p:txBody>
          <a:bodyPr wrap="none" rtlCol="0">
            <a:spAutoFit/>
          </a:bodyPr>
          <a:lstStyle/>
          <a:p>
            <a:pPr algn="ctr"/>
            <a:r>
              <a:rPr lang="en-US" sz="4200" b="1" dirty="0">
                <a:solidFill>
                  <a:schemeClr val="tx2"/>
                </a:solidFill>
                <a:latin typeface="Poppins Bold" panose="02000000000000000000" pitchFamily="2" charset="77"/>
                <a:ea typeface="Roboto" charset="0"/>
                <a:cs typeface="Poppins Bold" panose="02000000000000000000" pitchFamily="2" charset="77"/>
              </a:rPr>
              <a:t>ONLINE SUPPORT 24/7</a:t>
            </a:r>
          </a:p>
        </p:txBody>
      </p:sp>
      <p:sp>
        <p:nvSpPr>
          <p:cNvPr id="76" name="TextBox 75"/>
          <p:cNvSpPr txBox="1"/>
          <p:nvPr/>
        </p:nvSpPr>
        <p:spPr>
          <a:xfrm>
            <a:off x="2150571" y="5082759"/>
            <a:ext cx="20129566" cy="1785104"/>
          </a:xfrm>
          <a:prstGeom prst="rect">
            <a:avLst/>
          </a:prstGeom>
          <a:noFill/>
        </p:spPr>
        <p:txBody>
          <a:bodyPr wrap="square" rtlCol="0">
            <a:spAutoFit/>
          </a:bodyPr>
          <a:lstStyle/>
          <a:p>
            <a:pPr algn="ctr">
              <a:lnSpc>
                <a:spcPts val="4440"/>
              </a:lnSpc>
            </a:pPr>
            <a:r>
              <a:rPr lang="en-GB" sz="35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Betterbuy.com's services streamline the entire return process for retailers. They allow retailers to outsource a large part of their business, allowing the retailer to concentrate on their core competencies and not get distracted with activities that add little value. </a:t>
            </a:r>
            <a:endParaRPr lang="en-US" sz="35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Rectangle 26">
            <a:extLst>
              <a:ext uri="{FF2B5EF4-FFF2-40B4-BE49-F238E27FC236}">
                <a16:creationId xmlns:a16="http://schemas.microsoft.com/office/drawing/2014/main" id="{1D8DE0D1-085B-FA45-A4AB-8612001AC93B}"/>
              </a:ext>
            </a:extLst>
          </p:cNvPr>
          <p:cNvSpPr>
            <a:spLocks/>
          </p:cNvSpPr>
          <p:nvPr/>
        </p:nvSpPr>
        <p:spPr bwMode="auto">
          <a:xfrm>
            <a:off x="8797247" y="891811"/>
            <a:ext cx="6841873" cy="1231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ctr"/>
            <a:r>
              <a:rPr lang="en-US" sz="8000" b="1" spc="300" dirty="0">
                <a:solidFill>
                  <a:schemeClr val="tx2"/>
                </a:solidFill>
                <a:latin typeface="Poppins Bold" panose="02000000000000000000" pitchFamily="2" charset="77"/>
                <a:ea typeface="Roboto" charset="0"/>
                <a:cs typeface="Poppins Bold" panose="02000000000000000000" pitchFamily="2" charset="77"/>
                <a:sym typeface="Bebas Neue" charset="0"/>
              </a:rPr>
              <a:t>OUR </a:t>
            </a:r>
            <a:r>
              <a:rPr lang="en-US" sz="8000" dirty="0">
                <a:ln w="0"/>
                <a:solidFill>
                  <a:schemeClr val="accent1"/>
                </a:solidFill>
                <a:effectLst>
                  <a:outerShdw blurRad="38100" dist="25400" dir="5400000" algn="ctr" rotWithShape="0">
                    <a:srgbClr val="6E747A">
                      <a:alpha val="43000"/>
                    </a:srgbClr>
                  </a:outerShdw>
                </a:effectLst>
                <a:latin typeface="Poppins Bold" panose="02000000000000000000" pitchFamily="2" charset="77"/>
                <a:ea typeface="Roboto" charset="0"/>
                <a:cs typeface="Poppins Bold" panose="02000000000000000000" pitchFamily="2" charset="77"/>
                <a:sym typeface="Bebas Neue" charset="0"/>
              </a:rPr>
              <a:t>FEATURES</a:t>
            </a:r>
          </a:p>
        </p:txBody>
      </p:sp>
      <p:sp>
        <p:nvSpPr>
          <p:cNvPr id="18" name="Rectangle 17"/>
          <p:cNvSpPr/>
          <p:nvPr/>
        </p:nvSpPr>
        <p:spPr>
          <a:xfrm>
            <a:off x="18444754" y="12226834"/>
            <a:ext cx="5172892" cy="1175657"/>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1375865" y="11454291"/>
            <a:ext cx="5581143" cy="461665"/>
          </a:xfrm>
          <a:prstGeom prst="rect">
            <a:avLst/>
          </a:prstGeom>
        </p:spPr>
        <p:txBody>
          <a:bodyPr wrap="none">
            <a:spAutoFit/>
          </a:bodyPr>
          <a:lstStyle/>
          <a:p>
            <a:r>
              <a:rPr lang="en-GB" sz="2400" dirty="0">
                <a:latin typeface="Open Sans" panose="020B0606030504020204" pitchFamily="34" charset="0"/>
              </a:rPr>
              <a:t>Free shipping on all orders over $100.</a:t>
            </a:r>
            <a:endParaRPr lang="en-GB" sz="2400" dirty="0"/>
          </a:p>
        </p:txBody>
      </p:sp>
      <p:sp>
        <p:nvSpPr>
          <p:cNvPr id="20" name="Rectangle 19"/>
          <p:cNvSpPr/>
          <p:nvPr/>
        </p:nvSpPr>
        <p:spPr>
          <a:xfrm>
            <a:off x="9803036" y="11454291"/>
            <a:ext cx="4324132" cy="461665"/>
          </a:xfrm>
          <a:prstGeom prst="rect">
            <a:avLst/>
          </a:prstGeom>
        </p:spPr>
        <p:txBody>
          <a:bodyPr wrap="none">
            <a:spAutoFit/>
          </a:bodyPr>
          <a:lstStyle/>
          <a:p>
            <a:r>
              <a:rPr lang="en-GB" sz="2400" dirty="0">
                <a:latin typeface="Open Sans" panose="020B0606030504020204" pitchFamily="34" charset="0"/>
              </a:rPr>
              <a:t>100% money back guarantee</a:t>
            </a:r>
            <a:endParaRPr lang="en-GB" sz="2400" dirty="0"/>
          </a:p>
        </p:txBody>
      </p:sp>
      <p:sp>
        <p:nvSpPr>
          <p:cNvPr id="21" name="Rectangle 20"/>
          <p:cNvSpPr/>
          <p:nvPr/>
        </p:nvSpPr>
        <p:spPr>
          <a:xfrm>
            <a:off x="15639120" y="11439392"/>
            <a:ext cx="8681094" cy="461665"/>
          </a:xfrm>
          <a:prstGeom prst="rect">
            <a:avLst/>
          </a:prstGeom>
        </p:spPr>
        <p:txBody>
          <a:bodyPr wrap="none">
            <a:spAutoFit/>
          </a:bodyPr>
          <a:lstStyle/>
          <a:p>
            <a:r>
              <a:rPr lang="en-GB" sz="2400" dirty="0">
                <a:latin typeface="Open Sans" panose="020B0606030504020204" pitchFamily="34" charset="0"/>
              </a:rPr>
              <a:t>Our support team are ready to answer your complaint 24/7</a:t>
            </a:r>
            <a:endParaRPr lang="en-GB" sz="2400" dirty="0"/>
          </a:p>
        </p:txBody>
      </p:sp>
      <p:grpSp>
        <p:nvGrpSpPr>
          <p:cNvPr id="3" name="Group 2"/>
          <p:cNvGrpSpPr/>
          <p:nvPr/>
        </p:nvGrpSpPr>
        <p:grpSpPr>
          <a:xfrm>
            <a:off x="2799102" y="7493592"/>
            <a:ext cx="2734670" cy="2734846"/>
            <a:chOff x="2799102" y="7493592"/>
            <a:chExt cx="2734670" cy="2734846"/>
          </a:xfrm>
        </p:grpSpPr>
        <p:sp>
          <p:nvSpPr>
            <p:cNvPr id="61" name="Freeform 86"/>
            <p:cNvSpPr>
              <a:spLocks noChangeArrowheads="1"/>
            </p:cNvSpPr>
            <p:nvPr/>
          </p:nvSpPr>
          <p:spPr bwMode="auto">
            <a:xfrm>
              <a:off x="2799102" y="7493592"/>
              <a:ext cx="2734670" cy="2734846"/>
            </a:xfrm>
            <a:prstGeom prst="ellipse">
              <a:avLst/>
            </a:prstGeom>
            <a:solidFill>
              <a:schemeClr val="accent2"/>
            </a:solidFill>
            <a:ln>
              <a:noFill/>
            </a:ln>
            <a:effectLst/>
          </p:spPr>
          <p:txBody>
            <a:bodyPr wrap="none" anchor="ctr"/>
            <a:lstStyle/>
            <a:p>
              <a:endParaRPr lang="en-US" sz="19900" b="1" dirty="0">
                <a:latin typeface="Roboto Bold" charset="0"/>
              </a:endParaRPr>
            </a:p>
          </p:txBody>
        </p:sp>
        <p:sp>
          <p:nvSpPr>
            <p:cNvPr id="16" name="Shape 2525"/>
            <p:cNvSpPr/>
            <p:nvPr/>
          </p:nvSpPr>
          <p:spPr>
            <a:xfrm>
              <a:off x="3739511" y="8438897"/>
              <a:ext cx="853850" cy="85385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 name="Group 3"/>
          <p:cNvGrpSpPr/>
          <p:nvPr/>
        </p:nvGrpSpPr>
        <p:grpSpPr>
          <a:xfrm>
            <a:off x="10597767" y="7465395"/>
            <a:ext cx="2734670" cy="2734846"/>
            <a:chOff x="10597767" y="7465395"/>
            <a:chExt cx="2734670" cy="2734846"/>
          </a:xfrm>
        </p:grpSpPr>
        <p:sp>
          <p:nvSpPr>
            <p:cNvPr id="66" name="Freeform 86"/>
            <p:cNvSpPr>
              <a:spLocks noChangeArrowheads="1"/>
            </p:cNvSpPr>
            <p:nvPr/>
          </p:nvSpPr>
          <p:spPr bwMode="auto">
            <a:xfrm>
              <a:off x="10597767" y="7465395"/>
              <a:ext cx="2734670" cy="2734846"/>
            </a:xfrm>
            <a:prstGeom prst="ellipse">
              <a:avLst/>
            </a:prstGeom>
            <a:solidFill>
              <a:schemeClr val="accent3"/>
            </a:solidFill>
            <a:ln>
              <a:noFill/>
            </a:ln>
            <a:effectLst/>
          </p:spPr>
          <p:txBody>
            <a:bodyPr wrap="none" anchor="ctr"/>
            <a:lstStyle/>
            <a:p>
              <a:endParaRPr lang="en-US" sz="19900" b="1" dirty="0">
                <a:latin typeface="Roboto Bold" charset="0"/>
              </a:endParaRPr>
            </a:p>
          </p:txBody>
        </p:sp>
        <p:sp>
          <p:nvSpPr>
            <p:cNvPr id="17" name="Shape 2547"/>
            <p:cNvSpPr/>
            <p:nvPr/>
          </p:nvSpPr>
          <p:spPr>
            <a:xfrm>
              <a:off x="11538177" y="8418872"/>
              <a:ext cx="853850" cy="85385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5" name="Group 4"/>
          <p:cNvGrpSpPr/>
          <p:nvPr/>
        </p:nvGrpSpPr>
        <p:grpSpPr>
          <a:xfrm>
            <a:off x="18632100" y="7493592"/>
            <a:ext cx="2734670" cy="2734846"/>
            <a:chOff x="18632100" y="7493592"/>
            <a:chExt cx="2734670" cy="2734846"/>
          </a:xfrm>
        </p:grpSpPr>
        <p:sp>
          <p:nvSpPr>
            <p:cNvPr id="59" name="Freeform 86"/>
            <p:cNvSpPr>
              <a:spLocks noChangeArrowheads="1"/>
            </p:cNvSpPr>
            <p:nvPr/>
          </p:nvSpPr>
          <p:spPr bwMode="auto">
            <a:xfrm>
              <a:off x="18632100" y="7493592"/>
              <a:ext cx="2734670" cy="2734846"/>
            </a:xfrm>
            <a:prstGeom prst="ellipse">
              <a:avLst/>
            </a:prstGeom>
            <a:solidFill>
              <a:schemeClr val="accent6"/>
            </a:solidFill>
            <a:ln>
              <a:noFill/>
            </a:ln>
            <a:effectLst/>
          </p:spPr>
          <p:txBody>
            <a:bodyPr wrap="none" anchor="ctr"/>
            <a:lstStyle/>
            <a:p>
              <a:endParaRPr lang="en-US" sz="19900" b="1" dirty="0">
                <a:latin typeface="Roboto Bold" charset="0"/>
              </a:endParaRPr>
            </a:p>
          </p:txBody>
        </p:sp>
        <p:sp>
          <p:nvSpPr>
            <p:cNvPr id="19" name="Shape 2622"/>
            <p:cNvSpPr/>
            <p:nvPr/>
          </p:nvSpPr>
          <p:spPr>
            <a:xfrm>
              <a:off x="19591088" y="8496104"/>
              <a:ext cx="777158" cy="777158"/>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spTree>
    <p:extLst>
      <p:ext uri="{BB962C8B-B14F-4D97-AF65-F5344CB8AC3E}">
        <p14:creationId xmlns:p14="http://schemas.microsoft.com/office/powerpoint/2010/main" val="858231680"/>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1000"/>
                                        <p:tgtEl>
                                          <p:spTgt spid="54"/>
                                        </p:tgtEl>
                                      </p:cBhvr>
                                    </p:animEffect>
                                    <p:anim calcmode="lin" valueType="num">
                                      <p:cBhvr>
                                        <p:cTn id="30" dur="1000" fill="hold"/>
                                        <p:tgtEl>
                                          <p:spTgt spid="54"/>
                                        </p:tgtEl>
                                        <p:attrNameLst>
                                          <p:attrName>ppt_x</p:attrName>
                                        </p:attrNameLst>
                                      </p:cBhvr>
                                      <p:tavLst>
                                        <p:tav tm="0">
                                          <p:val>
                                            <p:strVal val="#ppt_x"/>
                                          </p:val>
                                        </p:tav>
                                        <p:tav tm="100000">
                                          <p:val>
                                            <p:strVal val="#ppt_x"/>
                                          </p:val>
                                        </p:tav>
                                      </p:tavLst>
                                    </p:anim>
                                    <p:anim calcmode="lin" valueType="num">
                                      <p:cBhvr>
                                        <p:cTn id="31" dur="1000" fill="hold"/>
                                        <p:tgtEl>
                                          <p:spTgt spid="54"/>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42" presetClass="entr" presetSubtype="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42" presetClass="entr" presetSubtype="0"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1000"/>
                                        <p:tgtEl>
                                          <p:spTgt spid="65"/>
                                        </p:tgtEl>
                                      </p:cBhvr>
                                    </p:animEffect>
                                    <p:anim calcmode="lin" valueType="num">
                                      <p:cBhvr>
                                        <p:cTn id="48" dur="1000" fill="hold"/>
                                        <p:tgtEl>
                                          <p:spTgt spid="65"/>
                                        </p:tgtEl>
                                        <p:attrNameLst>
                                          <p:attrName>ppt_x</p:attrName>
                                        </p:attrNameLst>
                                      </p:cBhvr>
                                      <p:tavLst>
                                        <p:tav tm="0">
                                          <p:val>
                                            <p:strVal val="#ppt_x"/>
                                          </p:val>
                                        </p:tav>
                                        <p:tav tm="100000">
                                          <p:val>
                                            <p:strVal val="#ppt_x"/>
                                          </p:val>
                                        </p:tav>
                                      </p:tavLst>
                                    </p:anim>
                                    <p:anim calcmode="lin" valueType="num">
                                      <p:cBhvr>
                                        <p:cTn id="49" dur="1000" fill="hold"/>
                                        <p:tgtEl>
                                          <p:spTgt spid="65"/>
                                        </p:tgtEl>
                                        <p:attrNameLst>
                                          <p:attrName>ppt_y</p:attrName>
                                        </p:attrNameLst>
                                      </p:cBhvr>
                                      <p:tavLst>
                                        <p:tav tm="0">
                                          <p:val>
                                            <p:strVal val="#ppt_y+.1"/>
                                          </p:val>
                                        </p:tav>
                                        <p:tav tm="100000">
                                          <p:val>
                                            <p:strVal val="#ppt_y"/>
                                          </p:val>
                                        </p:tav>
                                      </p:tavLst>
                                    </p:anim>
                                  </p:childTnLst>
                                </p:cTn>
                              </p:par>
                            </p:childTnLst>
                          </p:cTn>
                        </p:par>
                        <p:par>
                          <p:cTn id="50" fill="hold">
                            <p:stCondLst>
                              <p:cond delay="7000"/>
                            </p:stCondLst>
                            <p:childTnLst>
                              <p:par>
                                <p:cTn id="51" presetID="42"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1000"/>
                                        <p:tgtEl>
                                          <p:spTgt spid="20"/>
                                        </p:tgtEl>
                                      </p:cBhvr>
                                    </p:animEffect>
                                    <p:anim calcmode="lin" valueType="num">
                                      <p:cBhvr>
                                        <p:cTn id="54" dur="1000" fill="hold"/>
                                        <p:tgtEl>
                                          <p:spTgt spid="20"/>
                                        </p:tgtEl>
                                        <p:attrNameLst>
                                          <p:attrName>ppt_x</p:attrName>
                                        </p:attrNameLst>
                                      </p:cBhvr>
                                      <p:tavLst>
                                        <p:tav tm="0">
                                          <p:val>
                                            <p:strVal val="#ppt_x"/>
                                          </p:val>
                                        </p:tav>
                                        <p:tav tm="100000">
                                          <p:val>
                                            <p:strVal val="#ppt_x"/>
                                          </p:val>
                                        </p:tav>
                                      </p:tavLst>
                                    </p:anim>
                                    <p:anim calcmode="lin" valueType="num">
                                      <p:cBhvr>
                                        <p:cTn id="55" dur="1000" fill="hold"/>
                                        <p:tgtEl>
                                          <p:spTgt spid="20"/>
                                        </p:tgtEl>
                                        <p:attrNameLst>
                                          <p:attrName>ppt_y</p:attrName>
                                        </p:attrNameLst>
                                      </p:cBhvr>
                                      <p:tavLst>
                                        <p:tav tm="0">
                                          <p:val>
                                            <p:strVal val="#ppt_y+.1"/>
                                          </p:val>
                                        </p:tav>
                                        <p:tav tm="100000">
                                          <p:val>
                                            <p:strVal val="#ppt_y"/>
                                          </p:val>
                                        </p:tav>
                                      </p:tavLst>
                                    </p:anim>
                                  </p:childTnLst>
                                </p:cTn>
                              </p:par>
                            </p:childTnLst>
                          </p:cTn>
                        </p:par>
                        <p:par>
                          <p:cTn id="56" fill="hold">
                            <p:stCondLst>
                              <p:cond delay="8000"/>
                            </p:stCondLst>
                            <p:childTnLst>
                              <p:par>
                                <p:cTn id="57" presetID="42" presetClass="entr" presetSubtype="0"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1000"/>
                                        <p:tgtEl>
                                          <p:spTgt spid="5"/>
                                        </p:tgtEl>
                                      </p:cBhvr>
                                    </p:animEffect>
                                    <p:anim calcmode="lin" valueType="num">
                                      <p:cBhvr>
                                        <p:cTn id="60" dur="1000" fill="hold"/>
                                        <p:tgtEl>
                                          <p:spTgt spid="5"/>
                                        </p:tgtEl>
                                        <p:attrNameLst>
                                          <p:attrName>ppt_x</p:attrName>
                                        </p:attrNameLst>
                                      </p:cBhvr>
                                      <p:tavLst>
                                        <p:tav tm="0">
                                          <p:val>
                                            <p:strVal val="#ppt_x"/>
                                          </p:val>
                                        </p:tav>
                                        <p:tav tm="100000">
                                          <p:val>
                                            <p:strVal val="#ppt_x"/>
                                          </p:val>
                                        </p:tav>
                                      </p:tavLst>
                                    </p:anim>
                                    <p:anim calcmode="lin" valueType="num">
                                      <p:cBhvr>
                                        <p:cTn id="61" dur="1000" fill="hold"/>
                                        <p:tgtEl>
                                          <p:spTgt spid="5"/>
                                        </p:tgtEl>
                                        <p:attrNameLst>
                                          <p:attrName>ppt_y</p:attrName>
                                        </p:attrNameLst>
                                      </p:cBhvr>
                                      <p:tavLst>
                                        <p:tav tm="0">
                                          <p:val>
                                            <p:strVal val="#ppt_y+.1"/>
                                          </p:val>
                                        </p:tav>
                                        <p:tav tm="100000">
                                          <p:val>
                                            <p:strVal val="#ppt_y"/>
                                          </p:val>
                                        </p:tav>
                                      </p:tavLst>
                                    </p:anim>
                                  </p:childTnLst>
                                </p:cTn>
                              </p:par>
                            </p:childTnLst>
                          </p:cTn>
                        </p:par>
                        <p:par>
                          <p:cTn id="62" fill="hold">
                            <p:stCondLst>
                              <p:cond delay="9000"/>
                            </p:stCondLst>
                            <p:childTnLst>
                              <p:par>
                                <p:cTn id="63" presetID="42" presetClass="entr" presetSubtype="0" fill="hold" grpId="0"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1000"/>
                                        <p:tgtEl>
                                          <p:spTgt spid="40"/>
                                        </p:tgtEl>
                                      </p:cBhvr>
                                    </p:animEffect>
                                    <p:anim calcmode="lin" valueType="num">
                                      <p:cBhvr>
                                        <p:cTn id="66" dur="1000" fill="hold"/>
                                        <p:tgtEl>
                                          <p:spTgt spid="40"/>
                                        </p:tgtEl>
                                        <p:attrNameLst>
                                          <p:attrName>ppt_x</p:attrName>
                                        </p:attrNameLst>
                                      </p:cBhvr>
                                      <p:tavLst>
                                        <p:tav tm="0">
                                          <p:val>
                                            <p:strVal val="#ppt_x"/>
                                          </p:val>
                                        </p:tav>
                                        <p:tav tm="100000">
                                          <p:val>
                                            <p:strVal val="#ppt_x"/>
                                          </p:val>
                                        </p:tav>
                                      </p:tavLst>
                                    </p:anim>
                                    <p:anim calcmode="lin" valueType="num">
                                      <p:cBhvr>
                                        <p:cTn id="67" dur="1000" fill="hold"/>
                                        <p:tgtEl>
                                          <p:spTgt spid="40"/>
                                        </p:tgtEl>
                                        <p:attrNameLst>
                                          <p:attrName>ppt_y</p:attrName>
                                        </p:attrNameLst>
                                      </p:cBhvr>
                                      <p:tavLst>
                                        <p:tav tm="0">
                                          <p:val>
                                            <p:strVal val="#ppt_y+.1"/>
                                          </p:val>
                                        </p:tav>
                                        <p:tav tm="100000">
                                          <p:val>
                                            <p:strVal val="#ppt_y"/>
                                          </p:val>
                                        </p:tav>
                                      </p:tavLst>
                                    </p:anim>
                                  </p:childTnLst>
                                </p:cTn>
                              </p:par>
                            </p:childTnLst>
                          </p:cTn>
                        </p:par>
                        <p:par>
                          <p:cTn id="68" fill="hold">
                            <p:stCondLst>
                              <p:cond delay="10000"/>
                            </p:stCondLst>
                            <p:childTnLst>
                              <p:par>
                                <p:cTn id="69" presetID="42" presetClass="entr" presetSubtype="0"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40" grpId="0"/>
      <p:bldP spid="54" grpId="0"/>
      <p:bldP spid="65" grpId="0"/>
      <p:bldP spid="76" grpId="0"/>
      <p:bldP spid="27" grpId="0"/>
      <p:bldP spid="2"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9497" y="8350369"/>
            <a:ext cx="24377650" cy="5149779"/>
          </a:xfrm>
          <a:prstGeom prst="rect">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343">
              <a:defRPr/>
            </a:pPr>
            <a:endParaRPr lang="en-US" sz="3599" dirty="0">
              <a:solidFill>
                <a:srgbClr val="FFFFFF"/>
              </a:solidFill>
              <a:latin typeface="Calibri" panose="020F0502020204030204"/>
            </a:endParaRPr>
          </a:p>
        </p:txBody>
      </p:sp>
      <p:sp>
        <p:nvSpPr>
          <p:cNvPr id="8" name="Rectangle 7"/>
          <p:cNvSpPr/>
          <p:nvPr/>
        </p:nvSpPr>
        <p:spPr>
          <a:xfrm>
            <a:off x="0" y="8564435"/>
            <a:ext cx="24377650" cy="5149779"/>
          </a:xfrm>
          <a:prstGeom prst="rect">
            <a:avLst/>
          </a:prstGeom>
          <a:solidFill>
            <a:srgbClr val="EE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343">
              <a:defRPr/>
            </a:pPr>
            <a:endParaRPr lang="en-US" sz="3599" dirty="0">
              <a:solidFill>
                <a:srgbClr val="FFFFFF"/>
              </a:solidFill>
              <a:latin typeface="Calibri" panose="020F0502020204030204"/>
            </a:endParaRPr>
          </a:p>
        </p:txBody>
      </p:sp>
      <p:grpSp>
        <p:nvGrpSpPr>
          <p:cNvPr id="12" name="Group 11"/>
          <p:cNvGrpSpPr/>
          <p:nvPr/>
        </p:nvGrpSpPr>
        <p:grpSpPr>
          <a:xfrm>
            <a:off x="12360486" y="5979547"/>
            <a:ext cx="4801529" cy="1783818"/>
            <a:chOff x="1814417" y="2394310"/>
            <a:chExt cx="2401390" cy="892141"/>
          </a:xfrm>
        </p:grpSpPr>
        <p:sp>
          <p:nvSpPr>
            <p:cNvPr id="10" name="TextBox 9"/>
            <p:cNvSpPr txBox="1"/>
            <p:nvPr/>
          </p:nvSpPr>
          <p:spPr>
            <a:xfrm>
              <a:off x="2367957" y="2394310"/>
              <a:ext cx="1847850" cy="261614"/>
            </a:xfrm>
            <a:prstGeom prst="rect">
              <a:avLst/>
            </a:prstGeom>
            <a:noFill/>
          </p:spPr>
          <p:txBody>
            <a:bodyPr wrap="square" rtlCol="0">
              <a:spAutoFit/>
            </a:bodyPr>
            <a:lstStyle/>
            <a:p>
              <a:pPr defTabSz="1828343">
                <a:defRPr/>
              </a:pPr>
              <a:r>
                <a:rPr lang="en-US" sz="2799" b="1" dirty="0">
                  <a:latin typeface="Lato" panose="020F0502020204030203" pitchFamily="34" charset="0"/>
                </a:rPr>
                <a:t>Email Address</a:t>
              </a:r>
              <a:endParaRPr lang="id-ID" sz="2799" b="1" dirty="0">
                <a:latin typeface="Lato" panose="020F0502020204030203" pitchFamily="34" charset="0"/>
              </a:endParaRPr>
            </a:p>
          </p:txBody>
        </p:sp>
        <p:sp>
          <p:nvSpPr>
            <p:cNvPr id="11" name="TextBox 10"/>
            <p:cNvSpPr txBox="1"/>
            <p:nvPr/>
          </p:nvSpPr>
          <p:spPr>
            <a:xfrm>
              <a:off x="1814417" y="2760209"/>
              <a:ext cx="2279057" cy="526242"/>
            </a:xfrm>
            <a:prstGeom prst="rect">
              <a:avLst/>
            </a:prstGeom>
            <a:noFill/>
            <a:ln>
              <a:noFill/>
            </a:ln>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defTabSz="1828207">
                <a:lnSpc>
                  <a:spcPct val="130000"/>
                </a:lnSpc>
                <a:defRPr/>
              </a:pPr>
              <a:r>
                <a:rPr lang="en-US" sz="2399" dirty="0" smtClean="0">
                  <a:latin typeface="Lato" panose="020F0502020204030203" pitchFamily="34" charset="0"/>
                </a:rPr>
                <a:t>info@betterbuy.com</a:t>
              </a:r>
              <a:endParaRPr lang="en-US" sz="2399" dirty="0">
                <a:latin typeface="Lato" panose="020F0502020204030203" pitchFamily="34" charset="0"/>
              </a:endParaRPr>
            </a:p>
            <a:p>
              <a:pPr algn="ctr" defTabSz="1828207">
                <a:lnSpc>
                  <a:spcPct val="130000"/>
                </a:lnSpc>
                <a:defRPr/>
              </a:pPr>
              <a:r>
                <a:rPr lang="en-US" sz="2399" dirty="0" smtClean="0">
                  <a:latin typeface="Lato" panose="020F0502020204030203" pitchFamily="34" charset="0"/>
                </a:rPr>
                <a:t>www.betterbuy.com</a:t>
              </a:r>
              <a:endParaRPr lang="en-US" sz="2399" dirty="0">
                <a:latin typeface="Lato" panose="020F0502020204030203" pitchFamily="34" charset="0"/>
              </a:endParaRPr>
            </a:p>
          </p:txBody>
        </p:sp>
      </p:grpSp>
      <p:grpSp>
        <p:nvGrpSpPr>
          <p:cNvPr id="13" name="Group 12"/>
          <p:cNvGrpSpPr/>
          <p:nvPr/>
        </p:nvGrpSpPr>
        <p:grpSpPr>
          <a:xfrm>
            <a:off x="17916950" y="5979546"/>
            <a:ext cx="4556927" cy="1783818"/>
            <a:chOff x="1936750" y="2394310"/>
            <a:chExt cx="2279057" cy="892141"/>
          </a:xfrm>
        </p:grpSpPr>
        <p:sp>
          <p:nvSpPr>
            <p:cNvPr id="15" name="TextBox 14"/>
            <p:cNvSpPr txBox="1"/>
            <p:nvPr/>
          </p:nvSpPr>
          <p:spPr>
            <a:xfrm>
              <a:off x="2367957" y="2394310"/>
              <a:ext cx="1847850" cy="261614"/>
            </a:xfrm>
            <a:prstGeom prst="rect">
              <a:avLst/>
            </a:prstGeom>
            <a:noFill/>
          </p:spPr>
          <p:txBody>
            <a:bodyPr wrap="square" rtlCol="0">
              <a:spAutoFit/>
            </a:bodyPr>
            <a:lstStyle/>
            <a:p>
              <a:pPr defTabSz="1828343">
                <a:defRPr/>
              </a:pPr>
              <a:r>
                <a:rPr lang="en-US" sz="2799" b="1" dirty="0">
                  <a:latin typeface="Lato" panose="020F0502020204030203" pitchFamily="34" charset="0"/>
                </a:rPr>
                <a:t>Location Address</a:t>
              </a:r>
              <a:endParaRPr lang="id-ID" sz="2799" b="1" dirty="0">
                <a:latin typeface="Lato" panose="020F0502020204030203" pitchFamily="34" charset="0"/>
              </a:endParaRPr>
            </a:p>
          </p:txBody>
        </p:sp>
        <p:sp>
          <p:nvSpPr>
            <p:cNvPr id="16" name="TextBox 15"/>
            <p:cNvSpPr txBox="1"/>
            <p:nvPr/>
          </p:nvSpPr>
          <p:spPr>
            <a:xfrm>
              <a:off x="1936750" y="2760209"/>
              <a:ext cx="2279057" cy="526242"/>
            </a:xfrm>
            <a:prstGeom prst="rect">
              <a:avLst/>
            </a:prstGeom>
            <a:noFill/>
            <a:ln>
              <a:noFill/>
            </a:ln>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defTabSz="1828207">
                <a:lnSpc>
                  <a:spcPct val="130000"/>
                </a:lnSpc>
                <a:defRPr/>
              </a:pPr>
              <a:r>
                <a:rPr lang="en-GB" sz="2399" dirty="0" smtClean="0">
                  <a:latin typeface="Lato" panose="020F0502020204030203" pitchFamily="34" charset="0"/>
                </a:rPr>
                <a:t>59C Edo Innovation Hub</a:t>
              </a:r>
            </a:p>
            <a:p>
              <a:pPr algn="ctr" defTabSz="1828207">
                <a:lnSpc>
                  <a:spcPct val="130000"/>
                </a:lnSpc>
                <a:defRPr/>
              </a:pPr>
              <a:r>
                <a:rPr lang="en-GB" sz="2399" dirty="0" smtClean="0">
                  <a:latin typeface="Lato" panose="020F0502020204030203" pitchFamily="34" charset="0"/>
                </a:rPr>
                <a:t>Benin City</a:t>
              </a:r>
              <a:endParaRPr lang="en-US" sz="2399" dirty="0">
                <a:latin typeface="Lato" panose="020F0502020204030203" pitchFamily="34" charset="0"/>
              </a:endParaRPr>
            </a:p>
          </p:txBody>
        </p:sp>
      </p:grpSp>
      <p:grpSp>
        <p:nvGrpSpPr>
          <p:cNvPr id="35" name="Group 34"/>
          <p:cNvGrpSpPr/>
          <p:nvPr/>
        </p:nvGrpSpPr>
        <p:grpSpPr>
          <a:xfrm>
            <a:off x="13467278" y="11196847"/>
            <a:ext cx="3409834" cy="1187295"/>
            <a:chOff x="6316730" y="5326392"/>
            <a:chExt cx="1705361" cy="593802"/>
          </a:xfrm>
        </p:grpSpPr>
        <p:sp>
          <p:nvSpPr>
            <p:cNvPr id="19" name="Rounded Rectangle 18"/>
            <p:cNvSpPr/>
            <p:nvPr/>
          </p:nvSpPr>
          <p:spPr>
            <a:xfrm>
              <a:off x="6316730" y="5326392"/>
              <a:ext cx="1705361" cy="593802"/>
            </a:xfrm>
            <a:prstGeom prst="roundRect">
              <a:avLst>
                <a:gd name="adj" fmla="val 7118"/>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343">
                <a:defRPr/>
              </a:pPr>
              <a:endParaRPr lang="en-US" sz="3599" dirty="0">
                <a:solidFill>
                  <a:srgbClr val="FFFFFF"/>
                </a:solidFill>
                <a:latin typeface="Calibri" panose="020F0502020204030204"/>
              </a:endParaRPr>
            </a:p>
          </p:txBody>
        </p:sp>
        <p:sp>
          <p:nvSpPr>
            <p:cNvPr id="20" name="TextBox 19"/>
            <p:cNvSpPr txBox="1"/>
            <p:nvPr/>
          </p:nvSpPr>
          <p:spPr>
            <a:xfrm>
              <a:off x="6874592" y="5400587"/>
              <a:ext cx="1147499" cy="184714"/>
            </a:xfrm>
            <a:prstGeom prst="rect">
              <a:avLst/>
            </a:prstGeom>
            <a:noFill/>
            <a:ln>
              <a:noFill/>
            </a:ln>
          </p:spPr>
          <p:txBody>
            <a:bodyPr wrap="square" rtlCol="0">
              <a:spAutoFit/>
            </a:bodyPr>
            <a:lstStyle/>
            <a:p>
              <a:pPr defTabSz="1828343">
                <a:defRPr/>
              </a:pPr>
              <a:r>
                <a:rPr lang="en-US" sz="1800" dirty="0">
                  <a:solidFill>
                    <a:srgbClr val="FFFFFF"/>
                  </a:solidFill>
                  <a:latin typeface="Lato" panose="020F0502020204030203" pitchFamily="34" charset="0"/>
                </a:rPr>
                <a:t>Available in the </a:t>
              </a:r>
            </a:p>
          </p:txBody>
        </p:sp>
        <p:sp>
          <p:nvSpPr>
            <p:cNvPr id="24" name="Rectangle 23"/>
            <p:cNvSpPr/>
            <p:nvPr/>
          </p:nvSpPr>
          <p:spPr>
            <a:xfrm>
              <a:off x="6324045" y="5384766"/>
              <a:ext cx="487047" cy="477090"/>
            </a:xfrm>
            <a:prstGeom prst="rect">
              <a:avLst/>
            </a:prstGeom>
            <a:noFill/>
          </p:spPr>
          <p:txBody>
            <a:bodyPr wrap="square" lIns="182832" tIns="91416" rIns="182832" bIns="91416">
              <a:spAutoFit/>
            </a:bodyPr>
            <a:lstStyle/>
            <a:p>
              <a:pPr algn="ctr" defTabSz="1828343">
                <a:defRPr/>
              </a:pPr>
              <a:r>
                <a:rPr lang="en-US" sz="4999" dirty="0">
                  <a:ln w="0"/>
                  <a:solidFill>
                    <a:srgbClr val="FFFFFF"/>
                  </a:solidFill>
                  <a:latin typeface="FontAwesome" pitchFamily="2" charset="0"/>
                </a:rPr>
                <a:t></a:t>
              </a:r>
              <a:endParaRPr lang="en-US" sz="4999" dirty="0">
                <a:ln w="0"/>
                <a:solidFill>
                  <a:srgbClr val="FFFFFF"/>
                </a:solidFill>
                <a:latin typeface="Calibri" panose="020F0502020204030204"/>
              </a:endParaRPr>
            </a:p>
          </p:txBody>
        </p:sp>
        <p:cxnSp>
          <p:nvCxnSpPr>
            <p:cNvPr id="27" name="Straight Connector 26"/>
            <p:cNvCxnSpPr/>
            <p:nvPr/>
          </p:nvCxnSpPr>
          <p:spPr>
            <a:xfrm flipH="1">
              <a:off x="6811092" y="5407849"/>
              <a:ext cx="0" cy="4308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74592" y="5597892"/>
              <a:ext cx="1147499" cy="215436"/>
            </a:xfrm>
            <a:prstGeom prst="rect">
              <a:avLst/>
            </a:prstGeom>
            <a:noFill/>
            <a:ln>
              <a:noFill/>
            </a:ln>
          </p:spPr>
          <p:txBody>
            <a:bodyPr wrap="square" rtlCol="0">
              <a:spAutoFit/>
            </a:bodyPr>
            <a:lstStyle/>
            <a:p>
              <a:pPr defTabSz="1828343">
                <a:defRPr/>
              </a:pPr>
              <a:r>
                <a:rPr lang="en-US" sz="2199" b="1" dirty="0">
                  <a:solidFill>
                    <a:srgbClr val="FFFFFF"/>
                  </a:solidFill>
                  <a:latin typeface="Lato" panose="020F0502020204030203" pitchFamily="34" charset="0"/>
                </a:rPr>
                <a:t>Google Play</a:t>
              </a:r>
            </a:p>
          </p:txBody>
        </p:sp>
      </p:grpSp>
      <p:grpSp>
        <p:nvGrpSpPr>
          <p:cNvPr id="34" name="Group 33"/>
          <p:cNvGrpSpPr/>
          <p:nvPr/>
        </p:nvGrpSpPr>
        <p:grpSpPr>
          <a:xfrm>
            <a:off x="17349405" y="11196847"/>
            <a:ext cx="3409834" cy="1187295"/>
            <a:chOff x="8258299" y="5326392"/>
            <a:chExt cx="1705361" cy="593802"/>
          </a:xfrm>
        </p:grpSpPr>
        <p:sp>
          <p:nvSpPr>
            <p:cNvPr id="29" name="Rounded Rectangle 28"/>
            <p:cNvSpPr/>
            <p:nvPr/>
          </p:nvSpPr>
          <p:spPr>
            <a:xfrm>
              <a:off x="8258299" y="5326392"/>
              <a:ext cx="1705361" cy="593802"/>
            </a:xfrm>
            <a:prstGeom prst="roundRect">
              <a:avLst>
                <a:gd name="adj" fmla="val 7118"/>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343">
                <a:defRPr/>
              </a:pPr>
              <a:endParaRPr lang="en-US" sz="3599" dirty="0">
                <a:solidFill>
                  <a:srgbClr val="FFFFFF"/>
                </a:solidFill>
                <a:latin typeface="Calibri" panose="020F0502020204030204"/>
              </a:endParaRPr>
            </a:p>
          </p:txBody>
        </p:sp>
        <p:sp>
          <p:nvSpPr>
            <p:cNvPr id="30" name="TextBox 29"/>
            <p:cNvSpPr txBox="1"/>
            <p:nvPr/>
          </p:nvSpPr>
          <p:spPr>
            <a:xfrm>
              <a:off x="8816161" y="5400587"/>
              <a:ext cx="1147499" cy="184714"/>
            </a:xfrm>
            <a:prstGeom prst="rect">
              <a:avLst/>
            </a:prstGeom>
            <a:noFill/>
            <a:ln>
              <a:noFill/>
            </a:ln>
          </p:spPr>
          <p:txBody>
            <a:bodyPr wrap="square" rtlCol="0">
              <a:spAutoFit/>
            </a:bodyPr>
            <a:lstStyle/>
            <a:p>
              <a:pPr defTabSz="1828343">
                <a:defRPr/>
              </a:pPr>
              <a:r>
                <a:rPr lang="en-US" sz="1800" dirty="0">
                  <a:solidFill>
                    <a:srgbClr val="FFFFFF"/>
                  </a:solidFill>
                  <a:latin typeface="Lato" panose="020F0502020204030203" pitchFamily="34" charset="0"/>
                </a:rPr>
                <a:t>Available in the </a:t>
              </a:r>
            </a:p>
          </p:txBody>
        </p:sp>
        <p:sp>
          <p:nvSpPr>
            <p:cNvPr id="31" name="Rectangle 30"/>
            <p:cNvSpPr/>
            <p:nvPr/>
          </p:nvSpPr>
          <p:spPr>
            <a:xfrm>
              <a:off x="8265614" y="5384766"/>
              <a:ext cx="487047" cy="477090"/>
            </a:xfrm>
            <a:prstGeom prst="rect">
              <a:avLst/>
            </a:prstGeom>
            <a:noFill/>
          </p:spPr>
          <p:txBody>
            <a:bodyPr wrap="square" lIns="182832" tIns="91416" rIns="182832" bIns="91416">
              <a:spAutoFit/>
            </a:bodyPr>
            <a:lstStyle/>
            <a:p>
              <a:pPr algn="r" defTabSz="1828343">
                <a:defRPr/>
              </a:pPr>
              <a:r>
                <a:rPr lang="en-US" sz="4999" dirty="0">
                  <a:ln w="0"/>
                  <a:solidFill>
                    <a:srgbClr val="FFFFFF"/>
                  </a:solidFill>
                  <a:latin typeface="FontAwesome" pitchFamily="2" charset="0"/>
                </a:rPr>
                <a:t></a:t>
              </a:r>
              <a:endParaRPr lang="en-US" sz="4999" dirty="0">
                <a:ln w="0"/>
                <a:solidFill>
                  <a:srgbClr val="FFFFFF"/>
                </a:solidFill>
                <a:latin typeface="Calibri" panose="020F0502020204030204"/>
              </a:endParaRPr>
            </a:p>
          </p:txBody>
        </p:sp>
        <p:cxnSp>
          <p:nvCxnSpPr>
            <p:cNvPr id="32" name="Straight Connector 31"/>
            <p:cNvCxnSpPr/>
            <p:nvPr/>
          </p:nvCxnSpPr>
          <p:spPr>
            <a:xfrm flipH="1">
              <a:off x="8752661" y="5407849"/>
              <a:ext cx="0" cy="4308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816161" y="5597892"/>
              <a:ext cx="1147499" cy="215436"/>
            </a:xfrm>
            <a:prstGeom prst="rect">
              <a:avLst/>
            </a:prstGeom>
            <a:noFill/>
            <a:ln>
              <a:noFill/>
            </a:ln>
          </p:spPr>
          <p:txBody>
            <a:bodyPr wrap="square" rtlCol="0">
              <a:spAutoFit/>
            </a:bodyPr>
            <a:lstStyle/>
            <a:p>
              <a:pPr defTabSz="1828343">
                <a:defRPr/>
              </a:pPr>
              <a:r>
                <a:rPr lang="en-US" sz="2199" b="1" dirty="0">
                  <a:solidFill>
                    <a:srgbClr val="FFFFFF"/>
                  </a:solidFill>
                  <a:latin typeface="Lato" panose="020F0502020204030203" pitchFamily="34" charset="0"/>
                </a:rPr>
                <a:t>App Store</a:t>
              </a:r>
            </a:p>
          </p:txBody>
        </p:sp>
      </p:grpSp>
      <p:sp>
        <p:nvSpPr>
          <p:cNvPr id="36" name="TextBox 34"/>
          <p:cNvSpPr txBox="1"/>
          <p:nvPr/>
        </p:nvSpPr>
        <p:spPr>
          <a:xfrm>
            <a:off x="14379662" y="4165004"/>
            <a:ext cx="9479057" cy="572464"/>
          </a:xfrm>
          <a:prstGeom prst="rect">
            <a:avLst/>
          </a:prstGeom>
          <a:noFill/>
          <a:ln>
            <a:noFill/>
          </a:ln>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defTabSz="1828207">
              <a:lnSpc>
                <a:spcPct val="130000"/>
              </a:lnSpc>
              <a:defRPr/>
            </a:pPr>
            <a:r>
              <a:rPr lang="id-ID" sz="2400" dirty="0">
                <a:latin typeface="Lato" panose="020F0502020204030203" pitchFamily="34" charset="0"/>
              </a:rPr>
              <a:t>Suitable for all </a:t>
            </a:r>
            <a:r>
              <a:rPr lang="en-GB" sz="2400" dirty="0" smtClean="0">
                <a:latin typeface="Lato" panose="020F0502020204030203" pitchFamily="34" charset="0"/>
              </a:rPr>
              <a:t>mobile devices, from iOS to Android</a:t>
            </a:r>
            <a:endParaRPr lang="en-US" sz="2400" dirty="0">
              <a:latin typeface="Lato" panose="020F0502020204030203" pitchFamily="34" charset="0"/>
            </a:endParaRPr>
          </a:p>
        </p:txBody>
      </p:sp>
      <p:sp>
        <p:nvSpPr>
          <p:cNvPr id="37" name="TextBox 36"/>
          <p:cNvSpPr txBox="1"/>
          <p:nvPr/>
        </p:nvSpPr>
        <p:spPr>
          <a:xfrm>
            <a:off x="13841268" y="3063745"/>
            <a:ext cx="9479057" cy="861646"/>
          </a:xfrm>
          <a:prstGeom prst="rect">
            <a:avLst/>
          </a:prstGeom>
          <a:noFill/>
        </p:spPr>
        <p:txBody>
          <a:bodyPr wrap="square" rtlCol="0">
            <a:spAutoFit/>
          </a:bodyPr>
          <a:lstStyle/>
          <a:p>
            <a:pPr defTabSz="1828343">
              <a:defRPr/>
            </a:pPr>
            <a:r>
              <a:rPr lang="en-GB" sz="4999" b="1" dirty="0" err="1" smtClean="0">
                <a:solidFill>
                  <a:srgbClr val="EE4847"/>
                </a:solidFill>
                <a:latin typeface="Open Sans Extrabold" panose="020B0906030804020204" pitchFamily="34" charset="0"/>
                <a:ea typeface="Open Sans Extrabold" panose="020B0906030804020204" pitchFamily="34" charset="0"/>
                <a:cs typeface="Open Sans Extrabold" panose="020B0906030804020204" pitchFamily="34" charset="0"/>
              </a:rPr>
              <a:t>Betterbuy</a:t>
            </a:r>
            <a:r>
              <a:rPr lang="en-GB" sz="4999" b="1" dirty="0" smtClean="0">
                <a:latin typeface="Open Sans Extrabold" panose="020B0906030804020204" pitchFamily="34" charset="0"/>
                <a:ea typeface="Open Sans Extrabold" panose="020B0906030804020204" pitchFamily="34" charset="0"/>
                <a:cs typeface="Open Sans Extrabold" panose="020B0906030804020204" pitchFamily="34" charset="0"/>
              </a:rPr>
              <a:t> Mobile App</a:t>
            </a:r>
            <a:endParaRPr lang="id-ID" sz="4999"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245" y="-924648"/>
            <a:ext cx="8901348" cy="1702353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3261" y="-286926"/>
            <a:ext cx="8971039" cy="16800302"/>
          </a:xfrm>
          <a:prstGeom prst="rect">
            <a:avLst/>
          </a:prstGeom>
        </p:spPr>
      </p:pic>
      <p:sp>
        <p:nvSpPr>
          <p:cNvPr id="4" name="TextBox 3"/>
          <p:cNvSpPr txBox="1"/>
          <p:nvPr/>
        </p:nvSpPr>
        <p:spPr>
          <a:xfrm>
            <a:off x="12459200" y="8927968"/>
            <a:ext cx="9816874" cy="1569660"/>
          </a:xfrm>
          <a:prstGeom prst="rect">
            <a:avLst/>
          </a:prstGeom>
          <a:noFill/>
        </p:spPr>
        <p:txBody>
          <a:bodyPr wrap="square" rtlCol="0">
            <a:spAutoFit/>
          </a:bodyP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Betterbuy.com is an e-commerce start-up company positioning itself to become the market leader in offering online merchants and consumers a uniform and trouble-free way to return merchandise purchased online.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6744122"/>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8" grpId="0" animBg="1"/>
      <p:bldP spid="36"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21643"/>
            <a:ext cx="24377650" cy="16251767"/>
          </a:xfrm>
          <a:prstGeom prst="rect">
            <a:avLst/>
          </a:prstGeom>
        </p:spPr>
      </p:pic>
      <p:sp>
        <p:nvSpPr>
          <p:cNvPr id="5" name="Rectangle 4"/>
          <p:cNvSpPr/>
          <p:nvPr/>
        </p:nvSpPr>
        <p:spPr>
          <a:xfrm>
            <a:off x="0" y="-21826"/>
            <a:ext cx="24377650" cy="16251950"/>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343">
              <a:defRPr/>
            </a:pPr>
            <a:endParaRPr lang="en-US" sz="3599" b="1" dirty="0">
              <a:solidFill>
                <a:srgbClr val="000000"/>
              </a:solidFill>
              <a:latin typeface="Calibri" panose="020F0502020204030204"/>
            </a:endParaRPr>
          </a:p>
        </p:txBody>
      </p:sp>
      <p:cxnSp>
        <p:nvCxnSpPr>
          <p:cNvPr id="6" name="Straight Connector 5"/>
          <p:cNvCxnSpPr/>
          <p:nvPr/>
        </p:nvCxnSpPr>
        <p:spPr>
          <a:xfrm>
            <a:off x="8860805" y="12681697"/>
            <a:ext cx="11844789" cy="0"/>
          </a:xfrm>
          <a:prstGeom prst="line">
            <a:avLst/>
          </a:prstGeom>
          <a:ln w="15875">
            <a:solidFill>
              <a:schemeClr val="tx1">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8" name="TextBox 34"/>
          <p:cNvSpPr txBox="1"/>
          <p:nvPr/>
        </p:nvSpPr>
        <p:spPr>
          <a:xfrm>
            <a:off x="10020409" y="5609127"/>
            <a:ext cx="5927803" cy="2412968"/>
          </a:xfrm>
          <a:prstGeom prst="rect">
            <a:avLst/>
          </a:prstGeom>
          <a:noFill/>
          <a:ln>
            <a:noFill/>
          </a:ln>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defTabSz="1828207">
              <a:lnSpc>
                <a:spcPct val="130000"/>
              </a:lnSpc>
              <a:defRPr/>
            </a:pPr>
            <a:r>
              <a:rPr lang="en-US" sz="4400" b="1" dirty="0" smtClean="0">
                <a:solidFill>
                  <a:srgbClr val="000000"/>
                </a:solidFill>
                <a:latin typeface="Lato" panose="020F0502020204030203" pitchFamily="34" charset="0"/>
              </a:rPr>
              <a:t>Internet Connections</a:t>
            </a:r>
            <a:endParaRPr lang="en-US" sz="4400" b="1" dirty="0">
              <a:solidFill>
                <a:srgbClr val="000000"/>
              </a:solidFill>
              <a:latin typeface="Lato" panose="020F0502020204030203" pitchFamily="34" charset="0"/>
            </a:endParaRPr>
          </a:p>
          <a:p>
            <a:pPr lvl="0">
              <a:lnSpc>
                <a:spcPct val="130000"/>
              </a:lnSpc>
              <a:defRPr/>
            </a:pPr>
            <a:r>
              <a:rPr lang="en-US" sz="3600" b="1" dirty="0" smtClean="0">
                <a:solidFill>
                  <a:srgbClr val="000000"/>
                </a:solidFill>
                <a:latin typeface="Lato" panose="020F0502020204030203" pitchFamily="34" charset="0"/>
              </a:rPr>
              <a:t>www.betterbuy.com</a:t>
            </a:r>
            <a:endParaRPr lang="en-US" sz="3600" b="1" dirty="0">
              <a:solidFill>
                <a:srgbClr val="000000"/>
              </a:solidFill>
              <a:latin typeface="Lato" panose="020F0502020204030203" pitchFamily="34" charset="0"/>
            </a:endParaRPr>
          </a:p>
          <a:p>
            <a:pPr defTabSz="1828207">
              <a:lnSpc>
                <a:spcPct val="130000"/>
              </a:lnSpc>
              <a:defRPr/>
            </a:pPr>
            <a:r>
              <a:rPr lang="en-US" sz="3600" b="1" dirty="0" smtClean="0">
                <a:solidFill>
                  <a:srgbClr val="000000"/>
                </a:solidFill>
                <a:latin typeface="Lato" panose="020F0502020204030203" pitchFamily="34" charset="0"/>
              </a:rPr>
              <a:t>info@betterbuy.com</a:t>
            </a:r>
            <a:endParaRPr lang="en-US" sz="3600" b="1" dirty="0">
              <a:solidFill>
                <a:srgbClr val="000000"/>
              </a:solidFill>
              <a:latin typeface="Lato" panose="020F0502020204030203" pitchFamily="34" charset="0"/>
            </a:endParaRPr>
          </a:p>
        </p:txBody>
      </p:sp>
      <p:sp>
        <p:nvSpPr>
          <p:cNvPr id="10" name="TextBox 9"/>
          <p:cNvSpPr txBox="1"/>
          <p:nvPr/>
        </p:nvSpPr>
        <p:spPr>
          <a:xfrm>
            <a:off x="12917487" y="1974076"/>
            <a:ext cx="7788108" cy="1785104"/>
          </a:xfrm>
          <a:prstGeom prst="rect">
            <a:avLst/>
          </a:prstGeom>
          <a:noFill/>
          <a:ln>
            <a:noFill/>
          </a:ln>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defTabSz="1828207">
              <a:defRPr/>
            </a:pPr>
            <a:r>
              <a:rPr lang="en-US" sz="11000" b="1" dirty="0">
                <a:solidFill>
                  <a:srgbClr val="000000"/>
                </a:solidFill>
                <a:latin typeface="Lato Black" panose="020F0A02020204030203" pitchFamily="34" charset="0"/>
              </a:rPr>
              <a:t>THANK YOU.</a:t>
            </a:r>
          </a:p>
        </p:txBody>
      </p:sp>
      <p:sp>
        <p:nvSpPr>
          <p:cNvPr id="9" name="TextBox 34"/>
          <p:cNvSpPr txBox="1"/>
          <p:nvPr/>
        </p:nvSpPr>
        <p:spPr>
          <a:xfrm>
            <a:off x="16576903" y="5644622"/>
            <a:ext cx="5681450" cy="2412968"/>
          </a:xfrm>
          <a:prstGeom prst="rect">
            <a:avLst/>
          </a:prstGeom>
          <a:noFill/>
          <a:ln>
            <a:noFill/>
          </a:ln>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defTabSz="1828207">
              <a:lnSpc>
                <a:spcPct val="130000"/>
              </a:lnSpc>
              <a:defRPr/>
            </a:pPr>
            <a:r>
              <a:rPr lang="en-US" sz="4400" b="1" dirty="0">
                <a:solidFill>
                  <a:srgbClr val="000000"/>
                </a:solidFill>
                <a:latin typeface="Lato" panose="020F0502020204030203" pitchFamily="34" charset="0"/>
              </a:rPr>
              <a:t>Phone Numbers</a:t>
            </a:r>
            <a:r>
              <a:rPr lang="en-US" sz="4400" b="1" dirty="0" smtClean="0">
                <a:solidFill>
                  <a:srgbClr val="000000"/>
                </a:solidFill>
                <a:latin typeface="Lato" panose="020F0502020204030203" pitchFamily="34" charset="0"/>
              </a:rPr>
              <a:t>:</a:t>
            </a:r>
            <a:endParaRPr lang="en-US" sz="4400" b="1" dirty="0">
              <a:solidFill>
                <a:srgbClr val="000000"/>
              </a:solidFill>
              <a:latin typeface="Lato" panose="020F0502020204030203" pitchFamily="34" charset="0"/>
            </a:endParaRPr>
          </a:p>
          <a:p>
            <a:pPr defTabSz="1828207">
              <a:lnSpc>
                <a:spcPct val="130000"/>
              </a:lnSpc>
              <a:defRPr/>
            </a:pPr>
            <a:r>
              <a:rPr lang="en-US" sz="3600" b="1" dirty="0">
                <a:solidFill>
                  <a:srgbClr val="000000"/>
                </a:solidFill>
                <a:latin typeface="Lato" panose="020F0502020204030203" pitchFamily="34" charset="0"/>
              </a:rPr>
              <a:t>Tel : +234 8165477706</a:t>
            </a:r>
          </a:p>
          <a:p>
            <a:pPr defTabSz="1828207">
              <a:lnSpc>
                <a:spcPct val="130000"/>
              </a:lnSpc>
              <a:defRPr/>
            </a:pPr>
            <a:r>
              <a:rPr lang="en-US" sz="3600" b="1" dirty="0">
                <a:solidFill>
                  <a:srgbClr val="000000"/>
                </a:solidFill>
                <a:latin typeface="Lato" panose="020F0502020204030203" pitchFamily="34" charset="0"/>
              </a:rPr>
              <a:t>      </a:t>
            </a:r>
            <a:r>
              <a:rPr lang="en-US" sz="3600" b="1" dirty="0" smtClean="0">
                <a:solidFill>
                  <a:srgbClr val="000000"/>
                </a:solidFill>
                <a:latin typeface="Lato" panose="020F0502020204030203" pitchFamily="34" charset="0"/>
              </a:rPr>
              <a:t>: +234 8124946674</a:t>
            </a:r>
            <a:endParaRPr lang="en-US" sz="3600" b="1" dirty="0">
              <a:solidFill>
                <a:srgbClr val="000000"/>
              </a:solidFill>
              <a:latin typeface="Lato" panose="020F0502020204030203" pitchFamily="34" charset="0"/>
            </a:endParaRPr>
          </a:p>
        </p:txBody>
      </p:sp>
      <p:sp>
        <p:nvSpPr>
          <p:cNvPr id="11" name="TextBox 10"/>
          <p:cNvSpPr txBox="1"/>
          <p:nvPr/>
        </p:nvSpPr>
        <p:spPr>
          <a:xfrm>
            <a:off x="9816358" y="3862669"/>
            <a:ext cx="8066137" cy="1015663"/>
          </a:xfrm>
          <a:prstGeom prst="rect">
            <a:avLst/>
          </a:prstGeom>
          <a:noFill/>
          <a:ln>
            <a:noFill/>
          </a:ln>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defTabSz="1828207">
              <a:defRPr/>
            </a:pPr>
            <a:r>
              <a:rPr lang="en-US" sz="6000" b="1" dirty="0">
                <a:solidFill>
                  <a:srgbClr val="000000"/>
                </a:solidFill>
                <a:latin typeface="Lato Black" panose="020F0A02020204030203" pitchFamily="34" charset="0"/>
              </a:rPr>
              <a:t>Contact us.</a:t>
            </a:r>
          </a:p>
        </p:txBody>
      </p:sp>
      <p:grpSp>
        <p:nvGrpSpPr>
          <p:cNvPr id="15" name="Group 14"/>
          <p:cNvGrpSpPr/>
          <p:nvPr/>
        </p:nvGrpSpPr>
        <p:grpSpPr>
          <a:xfrm>
            <a:off x="10715681" y="9721900"/>
            <a:ext cx="5777404" cy="1027921"/>
            <a:chOff x="9741783" y="11165949"/>
            <a:chExt cx="5777404" cy="1027921"/>
          </a:xfrm>
        </p:grpSpPr>
        <p:sp>
          <p:nvSpPr>
            <p:cNvPr id="24" name="TextBox 34"/>
            <p:cNvSpPr txBox="1"/>
            <p:nvPr/>
          </p:nvSpPr>
          <p:spPr>
            <a:xfrm>
              <a:off x="10822520" y="11249001"/>
              <a:ext cx="4696667" cy="827919"/>
            </a:xfrm>
            <a:prstGeom prst="rect">
              <a:avLst/>
            </a:prstGeom>
            <a:noFill/>
            <a:ln>
              <a:noFill/>
            </a:ln>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defTabSz="1828207">
                <a:lnSpc>
                  <a:spcPct val="130000"/>
                </a:lnSpc>
                <a:defRPr/>
              </a:pPr>
              <a:r>
                <a:rPr lang="en-US" sz="4000" b="1" dirty="0">
                  <a:solidFill>
                    <a:srgbClr val="000000"/>
                  </a:solidFill>
                  <a:latin typeface="Lato" panose="020F0502020204030203" pitchFamily="34" charset="0"/>
                </a:rPr>
                <a:t>/</a:t>
              </a:r>
              <a:r>
                <a:rPr lang="en-US" sz="4000" b="1" dirty="0" err="1">
                  <a:solidFill>
                    <a:srgbClr val="000000"/>
                  </a:solidFill>
                  <a:latin typeface="Lato" panose="020F0502020204030203" pitchFamily="34" charset="0"/>
                </a:rPr>
                <a:t>betterbuy</a:t>
              </a:r>
              <a:endParaRPr lang="en-US" sz="4000" b="1" dirty="0">
                <a:solidFill>
                  <a:srgbClr val="000000"/>
                </a:solidFill>
                <a:latin typeface="Lato" panose="020F0502020204030203" pitchFamily="34" charset="0"/>
              </a:endParaRPr>
            </a:p>
          </p:txBody>
        </p:sp>
        <p:sp>
          <p:nvSpPr>
            <p:cNvPr id="33" name="Freeform 49"/>
            <p:cNvSpPr>
              <a:spLocks noChangeArrowheads="1"/>
            </p:cNvSpPr>
            <p:nvPr/>
          </p:nvSpPr>
          <p:spPr bwMode="auto">
            <a:xfrm>
              <a:off x="9741783" y="11165949"/>
              <a:ext cx="1028485" cy="1027921"/>
            </a:xfrm>
            <a:custGeom>
              <a:avLst/>
              <a:gdLst>
                <a:gd name="T0" fmla="*/ 239 w 479"/>
                <a:gd name="T1" fmla="*/ 0 h 471"/>
                <a:gd name="T2" fmla="*/ 239 w 479"/>
                <a:gd name="T3" fmla="*/ 0 h 471"/>
                <a:gd name="T4" fmla="*/ 0 w 479"/>
                <a:gd name="T5" fmla="*/ 231 h 471"/>
                <a:gd name="T6" fmla="*/ 239 w 479"/>
                <a:gd name="T7" fmla="*/ 470 h 471"/>
                <a:gd name="T8" fmla="*/ 478 w 479"/>
                <a:gd name="T9" fmla="*/ 231 h 471"/>
                <a:gd name="T10" fmla="*/ 239 w 479"/>
                <a:gd name="T11" fmla="*/ 0 h 471"/>
                <a:gd name="T12" fmla="*/ 177 w 479"/>
                <a:gd name="T13" fmla="*/ 338 h 471"/>
                <a:gd name="T14" fmla="*/ 177 w 479"/>
                <a:gd name="T15" fmla="*/ 338 h 471"/>
                <a:gd name="T16" fmla="*/ 133 w 479"/>
                <a:gd name="T17" fmla="*/ 338 h 471"/>
                <a:gd name="T18" fmla="*/ 133 w 479"/>
                <a:gd name="T19" fmla="*/ 178 h 471"/>
                <a:gd name="T20" fmla="*/ 177 w 479"/>
                <a:gd name="T21" fmla="*/ 178 h 471"/>
                <a:gd name="T22" fmla="*/ 177 w 479"/>
                <a:gd name="T23" fmla="*/ 338 h 471"/>
                <a:gd name="T24" fmla="*/ 159 w 479"/>
                <a:gd name="T25" fmla="*/ 160 h 471"/>
                <a:gd name="T26" fmla="*/ 159 w 479"/>
                <a:gd name="T27" fmla="*/ 160 h 471"/>
                <a:gd name="T28" fmla="*/ 133 w 479"/>
                <a:gd name="T29" fmla="*/ 134 h 471"/>
                <a:gd name="T30" fmla="*/ 159 w 479"/>
                <a:gd name="T31" fmla="*/ 107 h 471"/>
                <a:gd name="T32" fmla="*/ 186 w 479"/>
                <a:gd name="T33" fmla="*/ 134 h 471"/>
                <a:gd name="T34" fmla="*/ 159 w 479"/>
                <a:gd name="T35" fmla="*/ 160 h 471"/>
                <a:gd name="T36" fmla="*/ 354 w 479"/>
                <a:gd name="T37" fmla="*/ 338 h 471"/>
                <a:gd name="T38" fmla="*/ 354 w 479"/>
                <a:gd name="T39" fmla="*/ 338 h 471"/>
                <a:gd name="T40" fmla="*/ 310 w 479"/>
                <a:gd name="T41" fmla="*/ 338 h 471"/>
                <a:gd name="T42" fmla="*/ 310 w 479"/>
                <a:gd name="T43" fmla="*/ 249 h 471"/>
                <a:gd name="T44" fmla="*/ 284 w 479"/>
                <a:gd name="T45" fmla="*/ 213 h 471"/>
                <a:gd name="T46" fmla="*/ 256 w 479"/>
                <a:gd name="T47" fmla="*/ 231 h 471"/>
                <a:gd name="T48" fmla="*/ 256 w 479"/>
                <a:gd name="T49" fmla="*/ 240 h 471"/>
                <a:gd name="T50" fmla="*/ 256 w 479"/>
                <a:gd name="T51" fmla="*/ 338 h 471"/>
                <a:gd name="T52" fmla="*/ 212 w 479"/>
                <a:gd name="T53" fmla="*/ 338 h 471"/>
                <a:gd name="T54" fmla="*/ 212 w 479"/>
                <a:gd name="T55" fmla="*/ 231 h 471"/>
                <a:gd name="T56" fmla="*/ 203 w 479"/>
                <a:gd name="T57" fmla="*/ 178 h 471"/>
                <a:gd name="T58" fmla="*/ 247 w 479"/>
                <a:gd name="T59" fmla="*/ 178 h 471"/>
                <a:gd name="T60" fmla="*/ 247 w 479"/>
                <a:gd name="T61" fmla="*/ 196 h 471"/>
                <a:gd name="T62" fmla="*/ 256 w 479"/>
                <a:gd name="T63" fmla="*/ 196 h 471"/>
                <a:gd name="T64" fmla="*/ 300 w 479"/>
                <a:gd name="T65" fmla="*/ 178 h 471"/>
                <a:gd name="T66" fmla="*/ 354 w 479"/>
                <a:gd name="T67" fmla="*/ 240 h 471"/>
                <a:gd name="T68" fmla="*/ 354 w 479"/>
                <a:gd name="T69" fmla="*/ 33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accent2"/>
            </a:solidFill>
            <a:ln>
              <a:noFill/>
            </a:ln>
            <a:effectLst/>
            <a:extLst/>
          </p:spPr>
          <p:txBody>
            <a:bodyPr wrap="none" lIns="91424" tIns="45712" rIns="91424" bIns="45712" anchor="ctr"/>
            <a:lstStyle/>
            <a:p>
              <a:pPr defTabSz="1218987" fontAlgn="auto">
                <a:spcBef>
                  <a:spcPts val="0"/>
                </a:spcBef>
                <a:spcAft>
                  <a:spcPts val="0"/>
                </a:spcAft>
                <a:defRPr/>
              </a:pPr>
              <a:endParaRPr lang="en-US" b="1" dirty="0">
                <a:solidFill>
                  <a:srgbClr val="000000"/>
                </a:solidFill>
                <a:latin typeface="Lato" charset="0"/>
                <a:ea typeface="Lato" charset="0"/>
                <a:cs typeface="Lato" charset="0"/>
              </a:endParaRPr>
            </a:p>
          </p:txBody>
        </p:sp>
      </p:grpSp>
      <p:grpSp>
        <p:nvGrpSpPr>
          <p:cNvPr id="13" name="Group 12"/>
          <p:cNvGrpSpPr/>
          <p:nvPr/>
        </p:nvGrpSpPr>
        <p:grpSpPr>
          <a:xfrm>
            <a:off x="16980034" y="8421916"/>
            <a:ext cx="5838205" cy="1141538"/>
            <a:chOff x="16006136" y="9865965"/>
            <a:chExt cx="5838205" cy="1141538"/>
          </a:xfrm>
        </p:grpSpPr>
        <p:sp>
          <p:nvSpPr>
            <p:cNvPr id="20" name="TextBox 34"/>
            <p:cNvSpPr txBox="1"/>
            <p:nvPr/>
          </p:nvSpPr>
          <p:spPr>
            <a:xfrm>
              <a:off x="17147674" y="10018915"/>
              <a:ext cx="4696667" cy="827919"/>
            </a:xfrm>
            <a:prstGeom prst="rect">
              <a:avLst/>
            </a:prstGeom>
            <a:noFill/>
            <a:ln>
              <a:noFill/>
            </a:ln>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defTabSz="1828207">
                <a:lnSpc>
                  <a:spcPct val="130000"/>
                </a:lnSpc>
                <a:defRPr/>
              </a:pPr>
              <a:r>
                <a:rPr lang="en-US" sz="4000" b="1" dirty="0">
                  <a:solidFill>
                    <a:srgbClr val="000000"/>
                  </a:solidFill>
                  <a:latin typeface="Lato" panose="020F0502020204030203" pitchFamily="34" charset="0"/>
                </a:rPr>
                <a:t>/</a:t>
              </a:r>
              <a:r>
                <a:rPr lang="en-US" sz="4000" b="1" dirty="0" err="1">
                  <a:solidFill>
                    <a:srgbClr val="000000"/>
                  </a:solidFill>
                  <a:latin typeface="Lato" panose="020F0502020204030203" pitchFamily="34" charset="0"/>
                </a:rPr>
                <a:t>betterbuy</a:t>
              </a:r>
              <a:endParaRPr lang="en-US" sz="4000" b="1" dirty="0">
                <a:solidFill>
                  <a:srgbClr val="000000"/>
                </a:solidFill>
                <a:latin typeface="Lato" panose="020F0502020204030203" pitchFamily="34" charset="0"/>
              </a:endParaRPr>
            </a:p>
          </p:txBody>
        </p:sp>
        <p:grpSp>
          <p:nvGrpSpPr>
            <p:cNvPr id="7" name="Group 6"/>
            <p:cNvGrpSpPr/>
            <p:nvPr/>
          </p:nvGrpSpPr>
          <p:grpSpPr>
            <a:xfrm>
              <a:off x="16006136" y="9865965"/>
              <a:ext cx="1141538" cy="1141538"/>
              <a:chOff x="1822512" y="12167730"/>
              <a:chExt cx="810485" cy="810485"/>
            </a:xfrm>
          </p:grpSpPr>
          <p:sp>
            <p:nvSpPr>
              <p:cNvPr id="37" name="Freeform 380"/>
              <p:cNvSpPr>
                <a:spLocks/>
              </p:cNvSpPr>
              <p:nvPr/>
            </p:nvSpPr>
            <p:spPr bwMode="auto">
              <a:xfrm>
                <a:off x="2053522" y="12418388"/>
                <a:ext cx="348463" cy="282906"/>
              </a:xfrm>
              <a:custGeom>
                <a:avLst/>
                <a:gdLst>
                  <a:gd name="T0" fmla="*/ 43 w 43"/>
                  <a:gd name="T1" fmla="*/ 4 h 35"/>
                  <a:gd name="T2" fmla="*/ 38 w 43"/>
                  <a:gd name="T3" fmla="*/ 6 h 35"/>
                  <a:gd name="T4" fmla="*/ 42 w 43"/>
                  <a:gd name="T5" fmla="*/ 1 h 35"/>
                  <a:gd name="T6" fmla="*/ 36 w 43"/>
                  <a:gd name="T7" fmla="*/ 3 h 35"/>
                  <a:gd name="T8" fmla="*/ 30 w 43"/>
                  <a:gd name="T9" fmla="*/ 0 h 35"/>
                  <a:gd name="T10" fmla="*/ 21 w 43"/>
                  <a:gd name="T11" fmla="*/ 9 h 35"/>
                  <a:gd name="T12" fmla="*/ 21 w 43"/>
                  <a:gd name="T13" fmla="*/ 11 h 35"/>
                  <a:gd name="T14" fmla="*/ 3 w 43"/>
                  <a:gd name="T15" fmla="*/ 2 h 35"/>
                  <a:gd name="T16" fmla="*/ 2 w 43"/>
                  <a:gd name="T17" fmla="*/ 6 h 35"/>
                  <a:gd name="T18" fmla="*/ 6 w 43"/>
                  <a:gd name="T19" fmla="*/ 14 h 35"/>
                  <a:gd name="T20" fmla="*/ 2 w 43"/>
                  <a:gd name="T21" fmla="*/ 13 h 35"/>
                  <a:gd name="T22" fmla="*/ 2 w 43"/>
                  <a:gd name="T23" fmla="*/ 13 h 35"/>
                  <a:gd name="T24" fmla="*/ 9 w 43"/>
                  <a:gd name="T25" fmla="*/ 21 h 35"/>
                  <a:gd name="T26" fmla="*/ 6 w 43"/>
                  <a:gd name="T27" fmla="*/ 22 h 35"/>
                  <a:gd name="T28" fmla="*/ 5 w 43"/>
                  <a:gd name="T29" fmla="*/ 22 h 35"/>
                  <a:gd name="T30" fmla="*/ 13 w 43"/>
                  <a:gd name="T31" fmla="*/ 28 h 35"/>
                  <a:gd name="T32" fmla="*/ 2 w 43"/>
                  <a:gd name="T33" fmla="*/ 31 h 35"/>
                  <a:gd name="T34" fmla="*/ 0 w 43"/>
                  <a:gd name="T35" fmla="*/ 31 h 35"/>
                  <a:gd name="T36" fmla="*/ 13 w 43"/>
                  <a:gd name="T37" fmla="*/ 35 h 35"/>
                  <a:gd name="T38" fmla="*/ 39 w 43"/>
                  <a:gd name="T39" fmla="*/ 10 h 35"/>
                  <a:gd name="T40" fmla="*/ 39 w 43"/>
                  <a:gd name="T41" fmla="*/ 9 h 35"/>
                  <a:gd name="T42" fmla="*/ 43 w 43"/>
                  <a:gd name="T43"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5">
                    <a:moveTo>
                      <a:pt x="43" y="4"/>
                    </a:moveTo>
                    <a:cubicBezTo>
                      <a:pt x="41" y="5"/>
                      <a:pt x="40" y="6"/>
                      <a:pt x="38" y="6"/>
                    </a:cubicBezTo>
                    <a:cubicBezTo>
                      <a:pt x="40" y="5"/>
                      <a:pt x="41" y="3"/>
                      <a:pt x="42" y="1"/>
                    </a:cubicBezTo>
                    <a:cubicBezTo>
                      <a:pt x="40" y="2"/>
                      <a:pt x="38" y="3"/>
                      <a:pt x="36" y="3"/>
                    </a:cubicBezTo>
                    <a:cubicBezTo>
                      <a:pt x="35" y="1"/>
                      <a:pt x="32" y="0"/>
                      <a:pt x="30" y="0"/>
                    </a:cubicBezTo>
                    <a:cubicBezTo>
                      <a:pt x="25" y="0"/>
                      <a:pt x="21" y="4"/>
                      <a:pt x="21" y="9"/>
                    </a:cubicBezTo>
                    <a:cubicBezTo>
                      <a:pt x="21" y="10"/>
                      <a:pt x="21" y="10"/>
                      <a:pt x="21" y="11"/>
                    </a:cubicBezTo>
                    <a:cubicBezTo>
                      <a:pt x="14" y="11"/>
                      <a:pt x="7" y="7"/>
                      <a:pt x="3" y="2"/>
                    </a:cubicBezTo>
                    <a:cubicBezTo>
                      <a:pt x="2" y="3"/>
                      <a:pt x="2" y="5"/>
                      <a:pt x="2" y="6"/>
                    </a:cubicBezTo>
                    <a:cubicBezTo>
                      <a:pt x="2" y="9"/>
                      <a:pt x="3" y="12"/>
                      <a:pt x="6" y="14"/>
                    </a:cubicBezTo>
                    <a:cubicBezTo>
                      <a:pt x="4" y="14"/>
                      <a:pt x="3" y="13"/>
                      <a:pt x="2" y="13"/>
                    </a:cubicBezTo>
                    <a:cubicBezTo>
                      <a:pt x="2" y="13"/>
                      <a:pt x="2" y="13"/>
                      <a:pt x="2" y="13"/>
                    </a:cubicBezTo>
                    <a:cubicBezTo>
                      <a:pt x="2" y="17"/>
                      <a:pt x="5" y="21"/>
                      <a:pt x="9" y="21"/>
                    </a:cubicBezTo>
                    <a:cubicBezTo>
                      <a:pt x="8" y="22"/>
                      <a:pt x="7" y="22"/>
                      <a:pt x="6" y="22"/>
                    </a:cubicBezTo>
                    <a:cubicBezTo>
                      <a:pt x="6" y="22"/>
                      <a:pt x="5" y="22"/>
                      <a:pt x="5" y="22"/>
                    </a:cubicBezTo>
                    <a:cubicBezTo>
                      <a:pt x="6" y="25"/>
                      <a:pt x="9" y="28"/>
                      <a:pt x="13" y="28"/>
                    </a:cubicBezTo>
                    <a:cubicBezTo>
                      <a:pt x="10" y="30"/>
                      <a:pt x="6" y="31"/>
                      <a:pt x="2" y="31"/>
                    </a:cubicBezTo>
                    <a:cubicBezTo>
                      <a:pt x="1" y="31"/>
                      <a:pt x="1" y="31"/>
                      <a:pt x="0" y="31"/>
                    </a:cubicBezTo>
                    <a:cubicBezTo>
                      <a:pt x="4" y="34"/>
                      <a:pt x="8" y="35"/>
                      <a:pt x="13" y="35"/>
                    </a:cubicBezTo>
                    <a:cubicBezTo>
                      <a:pt x="30" y="35"/>
                      <a:pt x="39" y="22"/>
                      <a:pt x="39" y="10"/>
                    </a:cubicBezTo>
                    <a:cubicBezTo>
                      <a:pt x="39" y="10"/>
                      <a:pt x="39" y="9"/>
                      <a:pt x="39" y="9"/>
                    </a:cubicBezTo>
                    <a:cubicBezTo>
                      <a:pt x="40" y="8"/>
                      <a:pt x="42" y="6"/>
                      <a:pt x="43" y="4"/>
                    </a:cubicBezTo>
                    <a:close/>
                  </a:path>
                </a:pathLst>
              </a:custGeom>
              <a:solidFill>
                <a:srgbClr val="000000"/>
              </a:solidFill>
              <a:ln>
                <a:noFill/>
              </a:ln>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400" b="1" i="0" u="none" strike="noStrike" kern="0" cap="none" spc="0" normalizeH="0" baseline="0" noProof="0" smtClean="0">
                  <a:ln>
                    <a:noFill/>
                  </a:ln>
                  <a:solidFill>
                    <a:srgbClr val="000000"/>
                  </a:solidFill>
                  <a:effectLst/>
                  <a:uLnTx/>
                  <a:uFillTx/>
                </a:endParaRPr>
              </a:p>
            </p:txBody>
          </p:sp>
          <p:sp>
            <p:nvSpPr>
              <p:cNvPr id="38" name="AutoShape 3"/>
              <p:cNvSpPr>
                <a:spLocks/>
              </p:cNvSpPr>
              <p:nvPr/>
            </p:nvSpPr>
            <p:spPr bwMode="auto">
              <a:xfrm>
                <a:off x="1822512" y="12167730"/>
                <a:ext cx="810485" cy="810485"/>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6350">
                <a:gradFill>
                  <a:gsLst>
                    <a:gs pos="0">
                      <a:srgbClr val="7F3EB2"/>
                    </a:gs>
                    <a:gs pos="100000">
                      <a:srgbClr val="FF5988"/>
                    </a:gs>
                  </a:gsLst>
                  <a:lin ang="5400000" scaled="1"/>
                </a:gradFill>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endParaRPr>
              </a:p>
            </p:txBody>
          </p:sp>
        </p:grpSp>
      </p:grpSp>
      <p:grpSp>
        <p:nvGrpSpPr>
          <p:cNvPr id="3" name="Group 2"/>
          <p:cNvGrpSpPr/>
          <p:nvPr/>
        </p:nvGrpSpPr>
        <p:grpSpPr>
          <a:xfrm>
            <a:off x="17106076" y="9715061"/>
            <a:ext cx="5761591" cy="1055884"/>
            <a:chOff x="16132178" y="11159110"/>
            <a:chExt cx="5761591" cy="1055884"/>
          </a:xfrm>
        </p:grpSpPr>
        <p:sp>
          <p:nvSpPr>
            <p:cNvPr id="28" name="TextBox 34"/>
            <p:cNvSpPr txBox="1"/>
            <p:nvPr/>
          </p:nvSpPr>
          <p:spPr>
            <a:xfrm>
              <a:off x="17197102" y="11249001"/>
              <a:ext cx="4696667" cy="827919"/>
            </a:xfrm>
            <a:prstGeom prst="rect">
              <a:avLst/>
            </a:prstGeom>
            <a:noFill/>
            <a:ln>
              <a:noFill/>
            </a:ln>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defTabSz="1828207">
                <a:lnSpc>
                  <a:spcPct val="130000"/>
                </a:lnSpc>
                <a:defRPr/>
              </a:pPr>
              <a:r>
                <a:rPr lang="en-US" sz="4000" b="1" dirty="0">
                  <a:solidFill>
                    <a:srgbClr val="000000"/>
                  </a:solidFill>
                  <a:latin typeface="Lato" panose="020F0502020204030203" pitchFamily="34" charset="0"/>
                </a:rPr>
                <a:t>/</a:t>
              </a:r>
              <a:r>
                <a:rPr lang="en-US" sz="4000" b="1" dirty="0" err="1">
                  <a:solidFill>
                    <a:srgbClr val="000000"/>
                  </a:solidFill>
                  <a:latin typeface="Lato" panose="020F0502020204030203" pitchFamily="34" charset="0"/>
                </a:rPr>
                <a:t>betterbuy</a:t>
              </a:r>
              <a:endParaRPr lang="en-US" sz="4000" b="1" dirty="0">
                <a:solidFill>
                  <a:srgbClr val="000000"/>
                </a:solidFill>
                <a:latin typeface="Lato" panose="020F0502020204030203" pitchFamily="34" charset="0"/>
              </a:endParaRPr>
            </a:p>
          </p:txBody>
        </p:sp>
        <p:grpSp>
          <p:nvGrpSpPr>
            <p:cNvPr id="4" name="Group 3"/>
            <p:cNvGrpSpPr/>
            <p:nvPr/>
          </p:nvGrpSpPr>
          <p:grpSpPr>
            <a:xfrm>
              <a:off x="16132178" y="11159110"/>
              <a:ext cx="1055884" cy="1055884"/>
              <a:chOff x="2790506" y="12167730"/>
              <a:chExt cx="810485" cy="810485"/>
            </a:xfrm>
          </p:grpSpPr>
          <p:sp>
            <p:nvSpPr>
              <p:cNvPr id="36" name="Freeform 370"/>
              <p:cNvSpPr>
                <a:spLocks/>
              </p:cNvSpPr>
              <p:nvPr/>
            </p:nvSpPr>
            <p:spPr bwMode="auto">
              <a:xfrm>
                <a:off x="3097612" y="12399750"/>
                <a:ext cx="193209" cy="345007"/>
              </a:xfrm>
              <a:custGeom>
                <a:avLst/>
                <a:gdLst>
                  <a:gd name="T0" fmla="*/ 24 w 24"/>
                  <a:gd name="T1" fmla="*/ 7 h 42"/>
                  <a:gd name="T2" fmla="*/ 17 w 24"/>
                  <a:gd name="T3" fmla="*/ 7 h 42"/>
                  <a:gd name="T4" fmla="*/ 15 w 24"/>
                  <a:gd name="T5" fmla="*/ 9 h 42"/>
                  <a:gd name="T6" fmla="*/ 15 w 24"/>
                  <a:gd name="T7" fmla="*/ 14 h 42"/>
                  <a:gd name="T8" fmla="*/ 24 w 24"/>
                  <a:gd name="T9" fmla="*/ 14 h 42"/>
                  <a:gd name="T10" fmla="*/ 24 w 24"/>
                  <a:gd name="T11" fmla="*/ 21 h 42"/>
                  <a:gd name="T12" fmla="*/ 15 w 24"/>
                  <a:gd name="T13" fmla="*/ 21 h 42"/>
                  <a:gd name="T14" fmla="*/ 15 w 24"/>
                  <a:gd name="T15" fmla="*/ 42 h 42"/>
                  <a:gd name="T16" fmla="*/ 8 w 24"/>
                  <a:gd name="T17" fmla="*/ 42 h 42"/>
                  <a:gd name="T18" fmla="*/ 8 w 24"/>
                  <a:gd name="T19" fmla="*/ 21 h 42"/>
                  <a:gd name="T20" fmla="*/ 0 w 24"/>
                  <a:gd name="T21" fmla="*/ 21 h 42"/>
                  <a:gd name="T22" fmla="*/ 0 w 24"/>
                  <a:gd name="T23" fmla="*/ 14 h 42"/>
                  <a:gd name="T24" fmla="*/ 8 w 24"/>
                  <a:gd name="T25" fmla="*/ 14 h 42"/>
                  <a:gd name="T26" fmla="*/ 8 w 24"/>
                  <a:gd name="T27" fmla="*/ 10 h 42"/>
                  <a:gd name="T28" fmla="*/ 17 w 24"/>
                  <a:gd name="T29" fmla="*/ 0 h 42"/>
                  <a:gd name="T30" fmla="*/ 24 w 24"/>
                  <a:gd name="T31" fmla="*/ 0 h 42"/>
                  <a:gd name="T32" fmla="*/ 24 w 24"/>
                  <a:gd name="T33"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2">
                    <a:moveTo>
                      <a:pt x="24" y="7"/>
                    </a:moveTo>
                    <a:cubicBezTo>
                      <a:pt x="17" y="7"/>
                      <a:pt x="17" y="7"/>
                      <a:pt x="17" y="7"/>
                    </a:cubicBezTo>
                    <a:cubicBezTo>
                      <a:pt x="16" y="7"/>
                      <a:pt x="15" y="8"/>
                      <a:pt x="15" y="9"/>
                    </a:cubicBezTo>
                    <a:cubicBezTo>
                      <a:pt x="15" y="14"/>
                      <a:pt x="15" y="14"/>
                      <a:pt x="15" y="14"/>
                    </a:cubicBezTo>
                    <a:cubicBezTo>
                      <a:pt x="24" y="14"/>
                      <a:pt x="24" y="14"/>
                      <a:pt x="24" y="14"/>
                    </a:cubicBezTo>
                    <a:cubicBezTo>
                      <a:pt x="24" y="21"/>
                      <a:pt x="24" y="21"/>
                      <a:pt x="24" y="21"/>
                    </a:cubicBezTo>
                    <a:cubicBezTo>
                      <a:pt x="15" y="21"/>
                      <a:pt x="15" y="21"/>
                      <a:pt x="15" y="21"/>
                    </a:cubicBezTo>
                    <a:cubicBezTo>
                      <a:pt x="15" y="42"/>
                      <a:pt x="15" y="42"/>
                      <a:pt x="15" y="42"/>
                    </a:cubicBezTo>
                    <a:cubicBezTo>
                      <a:pt x="8" y="42"/>
                      <a:pt x="8" y="42"/>
                      <a:pt x="8" y="42"/>
                    </a:cubicBezTo>
                    <a:cubicBezTo>
                      <a:pt x="8" y="21"/>
                      <a:pt x="8" y="21"/>
                      <a:pt x="8" y="21"/>
                    </a:cubicBezTo>
                    <a:cubicBezTo>
                      <a:pt x="0" y="21"/>
                      <a:pt x="0" y="21"/>
                      <a:pt x="0" y="21"/>
                    </a:cubicBezTo>
                    <a:cubicBezTo>
                      <a:pt x="0" y="14"/>
                      <a:pt x="0" y="14"/>
                      <a:pt x="0" y="14"/>
                    </a:cubicBezTo>
                    <a:cubicBezTo>
                      <a:pt x="8" y="14"/>
                      <a:pt x="8" y="14"/>
                      <a:pt x="8" y="14"/>
                    </a:cubicBezTo>
                    <a:cubicBezTo>
                      <a:pt x="8" y="10"/>
                      <a:pt x="8" y="10"/>
                      <a:pt x="8" y="10"/>
                    </a:cubicBezTo>
                    <a:cubicBezTo>
                      <a:pt x="8" y="4"/>
                      <a:pt x="12" y="0"/>
                      <a:pt x="17" y="0"/>
                    </a:cubicBezTo>
                    <a:cubicBezTo>
                      <a:pt x="24" y="0"/>
                      <a:pt x="24" y="0"/>
                      <a:pt x="24" y="0"/>
                    </a:cubicBezTo>
                    <a:lnTo>
                      <a:pt x="24" y="7"/>
                    </a:lnTo>
                    <a:close/>
                  </a:path>
                </a:pathLst>
              </a:custGeom>
              <a:solidFill>
                <a:srgbClr val="000000"/>
              </a:solidFill>
              <a:ln>
                <a:noFill/>
              </a:ln>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400" b="1" i="0" u="none" strike="noStrike" kern="0" cap="none" spc="0" normalizeH="0" baseline="0" noProof="0" smtClean="0">
                  <a:ln>
                    <a:noFill/>
                  </a:ln>
                  <a:solidFill>
                    <a:srgbClr val="000000"/>
                  </a:solidFill>
                  <a:effectLst/>
                  <a:uLnTx/>
                  <a:uFillTx/>
                </a:endParaRPr>
              </a:p>
            </p:txBody>
          </p:sp>
          <p:sp>
            <p:nvSpPr>
              <p:cNvPr id="39" name="AutoShape 3"/>
              <p:cNvSpPr>
                <a:spLocks/>
              </p:cNvSpPr>
              <p:nvPr/>
            </p:nvSpPr>
            <p:spPr bwMode="auto">
              <a:xfrm>
                <a:off x="2790506" y="12167730"/>
                <a:ext cx="810485" cy="810485"/>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6350">
                <a:gradFill>
                  <a:gsLst>
                    <a:gs pos="0">
                      <a:srgbClr val="7F3EB2"/>
                    </a:gs>
                    <a:gs pos="100000">
                      <a:srgbClr val="FF5988"/>
                    </a:gs>
                  </a:gsLst>
                  <a:lin ang="5400000" scaled="1"/>
                </a:gradFill>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endParaRPr>
              </a:p>
            </p:txBody>
          </p:sp>
        </p:grpSp>
      </p:grpSp>
      <p:grpSp>
        <p:nvGrpSpPr>
          <p:cNvPr id="14" name="Group 13"/>
          <p:cNvGrpSpPr/>
          <p:nvPr/>
        </p:nvGrpSpPr>
        <p:grpSpPr>
          <a:xfrm>
            <a:off x="10694892" y="8518932"/>
            <a:ext cx="5798193" cy="970745"/>
            <a:chOff x="9720994" y="9962981"/>
            <a:chExt cx="5798193" cy="970745"/>
          </a:xfrm>
        </p:grpSpPr>
        <p:sp>
          <p:nvSpPr>
            <p:cNvPr id="16" name="TextBox 34"/>
            <p:cNvSpPr txBox="1"/>
            <p:nvPr/>
          </p:nvSpPr>
          <p:spPr>
            <a:xfrm>
              <a:off x="10822520" y="10045041"/>
              <a:ext cx="4696667" cy="827919"/>
            </a:xfrm>
            <a:prstGeom prst="rect">
              <a:avLst/>
            </a:prstGeom>
            <a:noFill/>
            <a:ln>
              <a:noFill/>
            </a:ln>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defTabSz="1828207">
                <a:lnSpc>
                  <a:spcPct val="130000"/>
                </a:lnSpc>
                <a:defRPr/>
              </a:pPr>
              <a:r>
                <a:rPr lang="en-US" sz="4000" b="1" dirty="0" smtClean="0">
                  <a:solidFill>
                    <a:srgbClr val="000000"/>
                  </a:solidFill>
                  <a:latin typeface="Lato" panose="020F0502020204030203" pitchFamily="34" charset="0"/>
                </a:rPr>
                <a:t>/</a:t>
              </a:r>
              <a:r>
                <a:rPr lang="en-US" sz="4000" b="1" dirty="0" err="1" smtClean="0">
                  <a:solidFill>
                    <a:srgbClr val="000000"/>
                  </a:solidFill>
                  <a:latin typeface="Lato" panose="020F0502020204030203" pitchFamily="34" charset="0"/>
                </a:rPr>
                <a:t>betterbuy</a:t>
              </a:r>
              <a:endParaRPr lang="en-US" sz="4000" b="1" dirty="0">
                <a:solidFill>
                  <a:srgbClr val="000000"/>
                </a:solidFill>
                <a:latin typeface="Lato" panose="020F0502020204030203" pitchFamily="34" charset="0"/>
              </a:endParaRPr>
            </a:p>
          </p:txBody>
        </p:sp>
        <p:grpSp>
          <p:nvGrpSpPr>
            <p:cNvPr id="2" name="Group 1"/>
            <p:cNvGrpSpPr/>
            <p:nvPr/>
          </p:nvGrpSpPr>
          <p:grpSpPr>
            <a:xfrm>
              <a:off x="9720994" y="9962981"/>
              <a:ext cx="970745" cy="970745"/>
              <a:chOff x="3772590" y="12167730"/>
              <a:chExt cx="810485" cy="810485"/>
            </a:xfrm>
          </p:grpSpPr>
          <p:sp>
            <p:nvSpPr>
              <p:cNvPr id="35" name="Freeform 346"/>
              <p:cNvSpPr>
                <a:spLocks/>
              </p:cNvSpPr>
              <p:nvPr/>
            </p:nvSpPr>
            <p:spPr bwMode="auto">
              <a:xfrm>
                <a:off x="4022575" y="12377417"/>
                <a:ext cx="310509" cy="393311"/>
              </a:xfrm>
              <a:custGeom>
                <a:avLst/>
                <a:gdLst>
                  <a:gd name="T0" fmla="*/ 15 w 38"/>
                  <a:gd name="T1" fmla="*/ 32 h 48"/>
                  <a:gd name="T2" fmla="*/ 8 w 38"/>
                  <a:gd name="T3" fmla="*/ 48 h 48"/>
                  <a:gd name="T4" fmla="*/ 12 w 38"/>
                  <a:gd name="T5" fmla="*/ 23 h 48"/>
                  <a:gd name="T6" fmla="*/ 18 w 38"/>
                  <a:gd name="T7" fmla="*/ 12 h 48"/>
                  <a:gd name="T8" fmla="*/ 20 w 38"/>
                  <a:gd name="T9" fmla="*/ 31 h 48"/>
                  <a:gd name="T10" fmla="*/ 27 w 38"/>
                  <a:gd name="T11" fmla="*/ 9 h 48"/>
                  <a:gd name="T12" fmla="*/ 6 w 38"/>
                  <a:gd name="T13" fmla="*/ 21 h 48"/>
                  <a:gd name="T14" fmla="*/ 7 w 38"/>
                  <a:gd name="T15" fmla="*/ 28 h 48"/>
                  <a:gd name="T16" fmla="*/ 0 w 38"/>
                  <a:gd name="T17" fmla="*/ 18 h 48"/>
                  <a:gd name="T18" fmla="*/ 16 w 38"/>
                  <a:gd name="T19" fmla="*/ 1 h 48"/>
                  <a:gd name="T20" fmla="*/ 36 w 38"/>
                  <a:gd name="T21" fmla="*/ 14 h 48"/>
                  <a:gd name="T22" fmla="*/ 21 w 38"/>
                  <a:gd name="T23" fmla="*/ 35 h 48"/>
                  <a:gd name="T24" fmla="*/ 15 w 38"/>
                  <a:gd name="T25"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8">
                    <a:moveTo>
                      <a:pt x="15" y="32"/>
                    </a:moveTo>
                    <a:cubicBezTo>
                      <a:pt x="14" y="39"/>
                      <a:pt x="12" y="45"/>
                      <a:pt x="8" y="48"/>
                    </a:cubicBezTo>
                    <a:cubicBezTo>
                      <a:pt x="7" y="38"/>
                      <a:pt x="10" y="31"/>
                      <a:pt x="12" y="23"/>
                    </a:cubicBezTo>
                    <a:cubicBezTo>
                      <a:pt x="9" y="19"/>
                      <a:pt x="12" y="10"/>
                      <a:pt x="18" y="12"/>
                    </a:cubicBezTo>
                    <a:cubicBezTo>
                      <a:pt x="25" y="15"/>
                      <a:pt x="12" y="29"/>
                      <a:pt x="20" y="31"/>
                    </a:cubicBezTo>
                    <a:cubicBezTo>
                      <a:pt x="29" y="32"/>
                      <a:pt x="33" y="15"/>
                      <a:pt x="27" y="9"/>
                    </a:cubicBezTo>
                    <a:cubicBezTo>
                      <a:pt x="19" y="1"/>
                      <a:pt x="4" y="9"/>
                      <a:pt x="6" y="21"/>
                    </a:cubicBezTo>
                    <a:cubicBezTo>
                      <a:pt x="6" y="24"/>
                      <a:pt x="9" y="24"/>
                      <a:pt x="7" y="28"/>
                    </a:cubicBezTo>
                    <a:cubicBezTo>
                      <a:pt x="2" y="27"/>
                      <a:pt x="0" y="23"/>
                      <a:pt x="0" y="18"/>
                    </a:cubicBezTo>
                    <a:cubicBezTo>
                      <a:pt x="0" y="9"/>
                      <a:pt x="8" y="2"/>
                      <a:pt x="16" y="1"/>
                    </a:cubicBezTo>
                    <a:cubicBezTo>
                      <a:pt x="26" y="0"/>
                      <a:pt x="35" y="5"/>
                      <a:pt x="36" y="14"/>
                    </a:cubicBezTo>
                    <a:cubicBezTo>
                      <a:pt x="38" y="25"/>
                      <a:pt x="32" y="36"/>
                      <a:pt x="21" y="35"/>
                    </a:cubicBezTo>
                    <a:cubicBezTo>
                      <a:pt x="19" y="35"/>
                      <a:pt x="17" y="34"/>
                      <a:pt x="15" y="32"/>
                    </a:cubicBezTo>
                    <a:close/>
                  </a:path>
                </a:pathLst>
              </a:custGeom>
              <a:solidFill>
                <a:srgbClr val="000000"/>
              </a:solidFill>
              <a:ln>
                <a:noFill/>
              </a:ln>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400" b="1" i="0" u="none" strike="noStrike" kern="0" cap="none" spc="0" normalizeH="0" baseline="0" noProof="0" smtClean="0">
                  <a:ln>
                    <a:noFill/>
                  </a:ln>
                  <a:solidFill>
                    <a:srgbClr val="000000"/>
                  </a:solidFill>
                  <a:effectLst/>
                  <a:uLnTx/>
                  <a:uFillTx/>
                </a:endParaRPr>
              </a:p>
            </p:txBody>
          </p:sp>
          <p:sp>
            <p:nvSpPr>
              <p:cNvPr id="40" name="AutoShape 3"/>
              <p:cNvSpPr>
                <a:spLocks/>
              </p:cNvSpPr>
              <p:nvPr/>
            </p:nvSpPr>
            <p:spPr bwMode="auto">
              <a:xfrm>
                <a:off x="3772590" y="12167730"/>
                <a:ext cx="810485" cy="810485"/>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6350">
                <a:gradFill>
                  <a:gsLst>
                    <a:gs pos="0">
                      <a:srgbClr val="7F3EB2"/>
                    </a:gs>
                    <a:gs pos="100000">
                      <a:srgbClr val="FF5988"/>
                    </a:gs>
                  </a:gsLst>
                  <a:lin ang="5400000" scaled="1"/>
                </a:gradFill>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endParaRPr>
              </a:p>
            </p:txBody>
          </p:sp>
        </p:grpSp>
      </p:grpSp>
      <p:pic>
        <p:nvPicPr>
          <p:cNvPr id="29" name="Picture 2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71693" y="5089993"/>
            <a:ext cx="7517483" cy="3465687"/>
          </a:xfrm>
          <a:prstGeom prst="rect">
            <a:avLst/>
          </a:prstGeom>
        </p:spPr>
      </p:pic>
      <p:sp>
        <p:nvSpPr>
          <p:cNvPr id="30" name="TextBox 29"/>
          <p:cNvSpPr txBox="1"/>
          <p:nvPr/>
        </p:nvSpPr>
        <p:spPr>
          <a:xfrm>
            <a:off x="2593172" y="8857543"/>
            <a:ext cx="4547207" cy="646331"/>
          </a:xfrm>
          <a:prstGeom prst="rect">
            <a:avLst/>
          </a:prstGeom>
          <a:noFill/>
        </p:spPr>
        <p:txBody>
          <a:bodyPr wrap="none" rtlCol="0">
            <a:spAutoFit/>
          </a:bodyPr>
          <a:lstStyle/>
          <a:p>
            <a:r>
              <a:rPr lang="en-GB" dirty="0" smtClean="0">
                <a:latin typeface="Open Sans Extrabold" panose="020B0906030804020204" pitchFamily="34" charset="0"/>
                <a:ea typeface="Open Sans Extrabold" panose="020B0906030804020204" pitchFamily="34" charset="0"/>
                <a:cs typeface="Open Sans Extrabold" panose="020B0906030804020204" pitchFamily="34" charset="0"/>
              </a:rPr>
              <a:t>e-Commerce Store</a:t>
            </a:r>
            <a:endParaRPr lang="en-GB"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31" name="Straight Connector 30"/>
          <p:cNvCxnSpPr/>
          <p:nvPr/>
        </p:nvCxnSpPr>
        <p:spPr>
          <a:xfrm>
            <a:off x="9816358" y="5127461"/>
            <a:ext cx="14156146" cy="0"/>
          </a:xfrm>
          <a:prstGeom prst="line">
            <a:avLst/>
          </a:prstGeom>
          <a:ln w="158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502885" y="11450162"/>
            <a:ext cx="5390460" cy="1340304"/>
            <a:chOff x="13502885" y="11450162"/>
            <a:chExt cx="5390460" cy="1340304"/>
          </a:xfrm>
        </p:grpSpPr>
        <p:sp>
          <p:nvSpPr>
            <p:cNvPr id="17" name="Rounded Rectangle 16"/>
            <p:cNvSpPr/>
            <p:nvPr/>
          </p:nvSpPr>
          <p:spPr>
            <a:xfrm>
              <a:off x="13502885" y="11450162"/>
              <a:ext cx="5390460" cy="1340304"/>
            </a:xfrm>
            <a:prstGeom prst="roundRect">
              <a:avLst/>
            </a:prstGeom>
            <a:solidFill>
              <a:srgbClr val="EE4847"/>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hlinkClick r:id="rId4" action="ppaction://hlinkfile"/>
            </p:cNvPr>
            <p:cNvSpPr txBox="1"/>
            <p:nvPr/>
          </p:nvSpPr>
          <p:spPr>
            <a:xfrm>
              <a:off x="15016173" y="11812223"/>
              <a:ext cx="2386359" cy="646331"/>
            </a:xfrm>
            <a:prstGeom prst="rect">
              <a:avLst/>
            </a:prstGeom>
            <a:noFill/>
          </p:spPr>
          <p:txBody>
            <a:bodyPr wrap="none" rtlCol="0">
              <a:spAutoFit/>
            </a:bodyPr>
            <a:lstStyle/>
            <a:p>
              <a:r>
                <a:rPr lang="en-GB" b="1" dirty="0" smtClean="0">
                  <a:solidFill>
                    <a:schemeClr val="bg1"/>
                  </a:solidFill>
                </a:rPr>
                <a:t>SHOP </a:t>
              </a:r>
              <a:r>
                <a:rPr lang="en-GB" b="1" dirty="0" smtClean="0">
                  <a:solidFill>
                    <a:schemeClr val="bg1"/>
                  </a:solidFill>
                </a:rPr>
                <a:t>NOW</a:t>
              </a:r>
              <a:endParaRPr lang="en-GB" b="1" dirty="0">
                <a:solidFill>
                  <a:schemeClr val="bg1"/>
                </a:solidFill>
              </a:endParaRPr>
            </a:p>
          </p:txBody>
        </p:sp>
      </p:grpSp>
      <p:sp>
        <p:nvSpPr>
          <p:cNvPr id="34" name="TextBox 33"/>
          <p:cNvSpPr txBox="1"/>
          <p:nvPr/>
        </p:nvSpPr>
        <p:spPr>
          <a:xfrm>
            <a:off x="14174248" y="12907416"/>
            <a:ext cx="4129400" cy="646331"/>
          </a:xfrm>
          <a:prstGeom prst="rect">
            <a:avLst/>
          </a:prstGeom>
          <a:noFill/>
        </p:spPr>
        <p:txBody>
          <a:bodyPr wrap="none" rtlCol="0">
            <a:spAutoFit/>
          </a:bodyPr>
          <a:lstStyle/>
          <a:p>
            <a:r>
              <a:rPr lang="en-GB" b="1" dirty="0" smtClean="0"/>
              <a:t>www.betterbuy.com</a:t>
            </a:r>
            <a:endParaRPr lang="en-GB" b="1" dirty="0"/>
          </a:p>
        </p:txBody>
      </p:sp>
    </p:spTree>
    <p:extLst>
      <p:ext uri="{BB962C8B-B14F-4D97-AF65-F5344CB8AC3E}">
        <p14:creationId xmlns:p14="http://schemas.microsoft.com/office/powerpoint/2010/main" val="1322561792"/>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anim calcmode="lin" valueType="num">
                                      <p:cBhvr>
                                        <p:cTn id="14" dur="1000" fill="hold"/>
                                        <p:tgtEl>
                                          <p:spTgt spid="30"/>
                                        </p:tgtEl>
                                        <p:attrNameLst>
                                          <p:attrName>ppt_x</p:attrName>
                                        </p:attrNameLst>
                                      </p:cBhvr>
                                      <p:tavLst>
                                        <p:tav tm="0">
                                          <p:val>
                                            <p:strVal val="#ppt_x"/>
                                          </p:val>
                                        </p:tav>
                                        <p:tav tm="100000">
                                          <p:val>
                                            <p:strVal val="#ppt_x"/>
                                          </p:val>
                                        </p:tav>
                                      </p:tavLst>
                                    </p:anim>
                                    <p:anim calcmode="lin" valueType="num">
                                      <p:cBhvr>
                                        <p:cTn id="15" dur="1000" fill="hold"/>
                                        <p:tgtEl>
                                          <p:spTgt spid="3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500"/>
                            </p:stCondLst>
                            <p:childTnLst>
                              <p:par>
                                <p:cTn id="21" presetID="16" presetClass="entr" presetSubtype="21"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
                                        <p:tgtEl>
                                          <p:spTgt spid="10"/>
                                        </p:tgtEl>
                                      </p:cBhvr>
                                    </p:animEffect>
                                  </p:childTnLst>
                                </p:cTn>
                              </p:par>
                            </p:childTnLst>
                          </p:cTn>
                        </p:par>
                        <p:par>
                          <p:cTn id="28" fill="hold">
                            <p:stCondLst>
                              <p:cond delay="301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10"/>
                            </p:stCondLst>
                            <p:childTnLst>
                              <p:par>
                                <p:cTn id="33" presetID="10"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401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10"/>
                            </p:stCondLst>
                            <p:childTnLst>
                              <p:par>
                                <p:cTn id="41" presetID="16" presetClass="entr" presetSubtype="21"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par>
                          <p:cTn id="44" fill="hold">
                            <p:stCondLst>
                              <p:cond delay="5010"/>
                            </p:stCondLst>
                            <p:childTnLst>
                              <p:par>
                                <p:cTn id="45" presetID="16" presetClass="entr" presetSubtype="21"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500"/>
                                        <p:tgtEl>
                                          <p:spTgt spid="13"/>
                                        </p:tgtEl>
                                      </p:cBhvr>
                                    </p:animEffect>
                                  </p:childTnLst>
                                </p:cTn>
                              </p:par>
                            </p:childTnLst>
                          </p:cTn>
                        </p:par>
                        <p:par>
                          <p:cTn id="48" fill="hold">
                            <p:stCondLst>
                              <p:cond delay="5510"/>
                            </p:stCondLst>
                            <p:childTnLst>
                              <p:par>
                                <p:cTn id="49" presetID="16" presetClass="entr" presetSubtype="21"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arn(inVertical)">
                                      <p:cBhvr>
                                        <p:cTn id="51" dur="500"/>
                                        <p:tgtEl>
                                          <p:spTgt spid="15"/>
                                        </p:tgtEl>
                                      </p:cBhvr>
                                    </p:animEffect>
                                  </p:childTnLst>
                                </p:cTn>
                              </p:par>
                            </p:childTnLst>
                          </p:cTn>
                        </p:par>
                        <p:par>
                          <p:cTn id="52" fill="hold">
                            <p:stCondLst>
                              <p:cond delay="6010"/>
                            </p:stCondLst>
                            <p:childTnLst>
                              <p:par>
                                <p:cTn id="53" presetID="16" presetClass="entr" presetSubtype="21" fill="hold"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barn(inVertical)">
                                      <p:cBhvr>
                                        <p:cTn id="55" dur="500"/>
                                        <p:tgtEl>
                                          <p:spTgt spid="3"/>
                                        </p:tgtEl>
                                      </p:cBhvr>
                                    </p:animEffect>
                                  </p:childTnLst>
                                </p:cTn>
                              </p:par>
                            </p:childTnLst>
                          </p:cTn>
                        </p:par>
                        <p:par>
                          <p:cTn id="56" fill="hold">
                            <p:stCondLst>
                              <p:cond delay="6510"/>
                            </p:stCondLst>
                            <p:childTnLst>
                              <p:par>
                                <p:cTn id="57" presetID="42" presetClass="entr" presetSubtype="0"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anim calcmode="lin" valueType="num">
                                      <p:cBhvr>
                                        <p:cTn id="60" dur="1000" fill="hold"/>
                                        <p:tgtEl>
                                          <p:spTgt spid="19"/>
                                        </p:tgtEl>
                                        <p:attrNameLst>
                                          <p:attrName>ppt_x</p:attrName>
                                        </p:attrNameLst>
                                      </p:cBhvr>
                                      <p:tavLst>
                                        <p:tav tm="0">
                                          <p:val>
                                            <p:strVal val="#ppt_x"/>
                                          </p:val>
                                        </p:tav>
                                        <p:tav tm="100000">
                                          <p:val>
                                            <p:strVal val="#ppt_x"/>
                                          </p:val>
                                        </p:tav>
                                      </p:tavLst>
                                    </p:anim>
                                    <p:anim calcmode="lin" valueType="num">
                                      <p:cBhvr>
                                        <p:cTn id="61" dur="1000" fill="hold"/>
                                        <p:tgtEl>
                                          <p:spTgt spid="19"/>
                                        </p:tgtEl>
                                        <p:attrNameLst>
                                          <p:attrName>ppt_y</p:attrName>
                                        </p:attrNameLst>
                                      </p:cBhvr>
                                      <p:tavLst>
                                        <p:tav tm="0">
                                          <p:val>
                                            <p:strVal val="#ppt_y+.1"/>
                                          </p:val>
                                        </p:tav>
                                        <p:tav tm="100000">
                                          <p:val>
                                            <p:strVal val="#ppt_y"/>
                                          </p:val>
                                        </p:tav>
                                      </p:tavLst>
                                    </p:anim>
                                  </p:childTnLst>
                                </p:cTn>
                              </p:par>
                            </p:childTnLst>
                          </p:cTn>
                        </p:par>
                        <p:par>
                          <p:cTn id="62" fill="hold">
                            <p:stCondLst>
                              <p:cond delay="7510"/>
                            </p:stCondLst>
                            <p:childTnLst>
                              <p:par>
                                <p:cTn id="63" presetID="42" presetClass="entr" presetSubtype="0"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1000"/>
                                        <p:tgtEl>
                                          <p:spTgt spid="34"/>
                                        </p:tgtEl>
                                      </p:cBhvr>
                                    </p:animEffect>
                                    <p:anim calcmode="lin" valueType="num">
                                      <p:cBhvr>
                                        <p:cTn id="66" dur="1000" fill="hold"/>
                                        <p:tgtEl>
                                          <p:spTgt spid="34"/>
                                        </p:tgtEl>
                                        <p:attrNameLst>
                                          <p:attrName>ppt_x</p:attrName>
                                        </p:attrNameLst>
                                      </p:cBhvr>
                                      <p:tavLst>
                                        <p:tav tm="0">
                                          <p:val>
                                            <p:strVal val="#ppt_x"/>
                                          </p:val>
                                        </p:tav>
                                        <p:tav tm="100000">
                                          <p:val>
                                            <p:strVal val="#ppt_x"/>
                                          </p:val>
                                        </p:tav>
                                      </p:tavLst>
                                    </p:anim>
                                    <p:anim calcmode="lin" valueType="num">
                                      <p:cBhvr>
                                        <p:cTn id="6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0" grpId="0"/>
      <p:bldP spid="9" grpId="0"/>
      <p:bldP spid="11" grpId="0"/>
      <p:bldP spid="30" grpId="0"/>
      <p:bldP spid="34" grpId="0"/>
    </p:bldLst>
  </p:timing>
</p:sld>
</file>

<file path=ppt/theme/theme1.xml><?xml version="1.0" encoding="utf-8"?>
<a:theme xmlns:a="http://schemas.openxmlformats.org/drawingml/2006/main" name="Office Theme">
  <a:themeElements>
    <a:clrScheme name="Custom 45">
      <a:dk1>
        <a:srgbClr val="303030"/>
      </a:dk1>
      <a:lt1>
        <a:srgbClr val="FFFFFF"/>
      </a:lt1>
      <a:dk2>
        <a:srgbClr val="191919"/>
      </a:dk2>
      <a:lt2>
        <a:srgbClr val="FFFFFF"/>
      </a:lt2>
      <a:accent1>
        <a:srgbClr val="F06B7E"/>
      </a:accent1>
      <a:accent2>
        <a:srgbClr val="7F6CA3"/>
      </a:accent2>
      <a:accent3>
        <a:srgbClr val="5DB0B7"/>
      </a:accent3>
      <a:accent4>
        <a:srgbClr val="FEADB8"/>
      </a:accent4>
      <a:accent5>
        <a:srgbClr val="FFC688"/>
      </a:accent5>
      <a:accent6>
        <a:srgbClr val="E3E3E3"/>
      </a:accent6>
      <a:hlink>
        <a:srgbClr val="216BA9"/>
      </a:hlink>
      <a:folHlink>
        <a:srgbClr val="1FB18A"/>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31551</TotalTime>
  <Words>307</Words>
  <Application>Microsoft Office PowerPoint</Application>
  <PresentationFormat>Custom</PresentationFormat>
  <Paragraphs>53</Paragraphs>
  <Slides>6</Slides>
  <Notes>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vt:i4>
      </vt:variant>
    </vt:vector>
  </HeadingPairs>
  <TitlesOfParts>
    <vt:vector size="22" baseType="lpstr">
      <vt:lpstr>Arial</vt:lpstr>
      <vt:lpstr>Bebas Neue</vt:lpstr>
      <vt:lpstr>Calibri</vt:lpstr>
      <vt:lpstr>FontAwesome</vt:lpstr>
      <vt:lpstr>Gill Sans</vt:lpstr>
      <vt:lpstr>Lato</vt:lpstr>
      <vt:lpstr>Lato Black</vt:lpstr>
      <vt:lpstr>Open Sans</vt:lpstr>
      <vt:lpstr>Open Sans Extrabold</vt:lpstr>
      <vt:lpstr>Open Sans Light</vt:lpstr>
      <vt:lpstr>Poppins</vt:lpstr>
      <vt:lpstr>Poppins Bold</vt:lpstr>
      <vt:lpstr>Roboto</vt:lpstr>
      <vt:lpstr>Roboto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Presentations</dc:title>
  <dc:subject/>
  <dc:creator>Slideforest</dc:creator>
  <cp:keywords/>
  <dc:description/>
  <cp:lastModifiedBy>HP</cp:lastModifiedBy>
  <cp:revision>6533</cp:revision>
  <dcterms:created xsi:type="dcterms:W3CDTF">2014-11-12T21:47:38Z</dcterms:created>
  <dcterms:modified xsi:type="dcterms:W3CDTF">2019-07-09T09:26:44Z</dcterms:modified>
  <cp:category/>
</cp:coreProperties>
</file>