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61" r:id="rId2"/>
    <p:sldId id="866" r:id="rId3"/>
    <p:sldId id="898" r:id="rId4"/>
    <p:sldId id="868" r:id="rId5"/>
    <p:sldId id="899" r:id="rId6"/>
    <p:sldId id="870" r:id="rId7"/>
    <p:sldId id="871" r:id="rId8"/>
    <p:sldId id="872" r:id="rId9"/>
    <p:sldId id="873" r:id="rId10"/>
    <p:sldId id="874" r:id="rId11"/>
    <p:sldId id="875" r:id="rId12"/>
    <p:sldId id="876" r:id="rId13"/>
    <p:sldId id="877" r:id="rId14"/>
    <p:sldId id="878" r:id="rId15"/>
    <p:sldId id="900" r:id="rId16"/>
    <p:sldId id="880" r:id="rId17"/>
    <p:sldId id="881" r:id="rId18"/>
    <p:sldId id="882" r:id="rId19"/>
    <p:sldId id="883" r:id="rId20"/>
    <p:sldId id="894" r:id="rId21"/>
    <p:sldId id="895" r:id="rId22"/>
    <p:sldId id="887" r:id="rId23"/>
    <p:sldId id="896" r:id="rId24"/>
    <p:sldId id="901" r:id="rId25"/>
    <p:sldId id="902" r:id="rId26"/>
    <p:sldId id="889" r:id="rId27"/>
    <p:sldId id="890" r:id="rId28"/>
    <p:sldId id="891" r:id="rId29"/>
    <p:sldId id="897" r:id="rId30"/>
    <p:sldId id="262" r:id="rId31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95959"/>
    <a:srgbClr val="404040"/>
    <a:srgbClr val="262626"/>
    <a:srgbClr val="047FFD"/>
    <a:srgbClr val="B3D9FF"/>
    <a:srgbClr val="EBF5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396" y="-90"/>
      </p:cViewPr>
      <p:guideLst>
        <p:guide orient="horz" pos="16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3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8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4/12/2019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4/12/2019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构造函数和原型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10565" y="1420586"/>
            <a:ext cx="7301230" cy="18326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对象原型（ </a:t>
            </a:r>
            <a:r>
              <a:rPr lang="en-US" altLang="zh-CN" dirty="0" smtClean="0">
                <a:solidFill>
                  <a:srgbClr val="FF0000"/>
                </a:solidFill>
              </a:rPr>
              <a:t>__proto__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构造函数（prototype）原型对象</a:t>
            </a:r>
            <a:r>
              <a:rPr lang="zh-CN" altLang="en-US" dirty="0" smtClean="0"/>
              <a:t>里面都有一个属性 </a:t>
            </a:r>
            <a:r>
              <a:rPr dirty="0">
                <a:solidFill>
                  <a:srgbClr val="FF0000"/>
                </a:solidFill>
                <a:sym typeface="+mn-ea"/>
              </a:rPr>
              <a:t>constructor</a:t>
            </a:r>
            <a:r>
              <a:rPr dirty="0">
                <a:sym typeface="+mn-ea"/>
              </a:rPr>
              <a:t> </a:t>
            </a:r>
            <a:r>
              <a:rPr lang="zh-CN" dirty="0">
                <a:sym typeface="+mn-ea"/>
              </a:rPr>
              <a:t>属性</a:t>
            </a:r>
            <a:r>
              <a:rPr lang="zh-CN" altLang="en-US" dirty="0" smtClean="0"/>
              <a:t> ，</a:t>
            </a:r>
            <a:r>
              <a:rPr dirty="0" smtClean="0">
                <a:sym typeface="+mn-ea"/>
              </a:rPr>
              <a:t>constructor </a:t>
            </a:r>
            <a:r>
              <a:rPr lang="zh-CN" dirty="0">
                <a:sym typeface="+mn-ea"/>
              </a:rPr>
              <a:t>我们称为构造函数，因为它指回构造函数</a:t>
            </a:r>
            <a:r>
              <a:rPr lang="zh-CN" dirty="0" smtClean="0">
                <a:sym typeface="+mn-ea"/>
              </a:rPr>
              <a:t>本身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/>
          </a:p>
          <a:p>
            <a:r>
              <a:rPr dirty="0">
                <a:sym typeface="+mn-ea"/>
              </a:rPr>
              <a:t>constructor </a:t>
            </a:r>
            <a:r>
              <a:rPr lang="zh-CN" dirty="0" smtClean="0">
                <a:sym typeface="+mn-ea"/>
              </a:rPr>
              <a:t>主要</a:t>
            </a:r>
            <a:r>
              <a:rPr lang="zh-CN" altLang="en-US" dirty="0" smtClean="0">
                <a:sym typeface="+mn-ea"/>
              </a:rPr>
              <a:t>用于</a:t>
            </a:r>
            <a:r>
              <a:rPr lang="zh-CN" dirty="0" smtClean="0">
                <a:sym typeface="+mn-ea"/>
              </a:rPr>
              <a:t>记录</a:t>
            </a:r>
            <a:r>
              <a:rPr lang="zh-CN" altLang="en-US" dirty="0" smtClean="0">
                <a:sym typeface="+mn-ea"/>
              </a:rPr>
              <a:t>该</a:t>
            </a:r>
            <a:r>
              <a:rPr lang="zh-CN" dirty="0" smtClean="0">
                <a:sym typeface="+mn-ea"/>
              </a:rPr>
              <a:t>对象</a:t>
            </a:r>
            <a:r>
              <a:rPr lang="zh-CN" dirty="0">
                <a:sym typeface="+mn-ea"/>
              </a:rPr>
              <a:t>引用</a:t>
            </a:r>
            <a:r>
              <a:rPr lang="zh-CN" dirty="0" smtClean="0">
                <a:sym typeface="+mn-ea"/>
              </a:rPr>
              <a:t>于</a:t>
            </a:r>
            <a:r>
              <a:rPr lang="zh-CN" altLang="en-US" dirty="0" smtClean="0">
                <a:sym typeface="+mn-ea"/>
              </a:rPr>
              <a:t>哪</a:t>
            </a:r>
            <a:r>
              <a:rPr lang="zh-CN" dirty="0" smtClean="0">
                <a:sym typeface="+mn-ea"/>
              </a:rPr>
              <a:t>个</a:t>
            </a:r>
            <a:r>
              <a:rPr lang="zh-CN" dirty="0">
                <a:sym typeface="+mn-ea"/>
              </a:rPr>
              <a:t>构造</a:t>
            </a:r>
            <a:r>
              <a:rPr lang="zh-CN" dirty="0" smtClean="0">
                <a:sym typeface="+mn-ea"/>
              </a:rPr>
              <a:t>函数</a:t>
            </a:r>
            <a:r>
              <a:rPr lang="zh-CN" altLang="en-US" dirty="0" smtClean="0">
                <a:sym typeface="+mn-ea"/>
              </a:rPr>
              <a:t>，它</a:t>
            </a:r>
            <a:r>
              <a:rPr lang="zh-CN" dirty="0" smtClean="0">
                <a:sym typeface="+mn-ea"/>
              </a:rPr>
              <a:t>可以</a:t>
            </a:r>
            <a:r>
              <a:rPr lang="zh-CN" dirty="0">
                <a:sym typeface="+mn-ea"/>
              </a:rPr>
              <a:t>让原型对象</a:t>
            </a:r>
            <a:r>
              <a:rPr lang="zh-CN" dirty="0" smtClean="0">
                <a:sym typeface="+mn-ea"/>
              </a:rPr>
              <a:t>重</a:t>
            </a:r>
            <a:r>
              <a:rPr lang="zh-CN" altLang="en-US" dirty="0" smtClean="0">
                <a:sym typeface="+mn-ea"/>
              </a:rPr>
              <a:t>新</a:t>
            </a:r>
            <a:r>
              <a:rPr lang="zh-CN" dirty="0" smtClean="0">
                <a:sym typeface="+mn-ea"/>
              </a:rPr>
              <a:t>指向</a:t>
            </a:r>
            <a:r>
              <a:rPr lang="zh-CN" dirty="0">
                <a:sym typeface="+mn-ea"/>
              </a:rPr>
              <a:t>原来的构造函数。</a:t>
            </a:r>
          </a:p>
          <a:p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一般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情况下，对象的方法都在构造函数的原型对象中设置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。</a:t>
            </a:r>
            <a:r>
              <a:rPr lang="zh-CN" altLang="en-US" dirty="0" smtClean="0">
                <a:sym typeface="+mn-ea"/>
              </a:rPr>
              <a:t>如果</a:t>
            </a:r>
            <a:r>
              <a:rPr lang="zh-CN" altLang="en-US" dirty="0">
                <a:sym typeface="+mn-ea"/>
              </a:rPr>
              <a:t>有多个对象的方法，我们可以给原型对象采取对象形式</a:t>
            </a:r>
            <a:r>
              <a:rPr lang="zh-CN" altLang="en-US" dirty="0" smtClean="0">
                <a:sym typeface="+mn-ea"/>
              </a:rPr>
              <a:t>赋值，但是</a:t>
            </a:r>
            <a:r>
              <a:rPr lang="zh-CN" altLang="en-US" dirty="0">
                <a:sym typeface="+mn-ea"/>
              </a:rPr>
              <a:t>这样就会覆盖构造</a:t>
            </a:r>
            <a:r>
              <a:rPr lang="zh-CN" altLang="en-US" dirty="0" smtClean="0">
                <a:sym typeface="+mn-ea"/>
              </a:rPr>
              <a:t>函数原型对象原来</a:t>
            </a:r>
            <a:r>
              <a:rPr lang="zh-CN" altLang="en-US" dirty="0">
                <a:sym typeface="+mn-ea"/>
              </a:rPr>
              <a:t>的内容，这样修改后的原型对象 </a:t>
            </a:r>
            <a:r>
              <a:rPr dirty="0">
                <a:sym typeface="+mn-ea"/>
              </a:rPr>
              <a:t>constructor  </a:t>
            </a:r>
            <a:r>
              <a:rPr lang="zh-CN" dirty="0">
                <a:sym typeface="+mn-ea"/>
              </a:rPr>
              <a:t>就不再</a:t>
            </a:r>
            <a:r>
              <a:rPr lang="zh-CN" dirty="0" smtClean="0">
                <a:sym typeface="+mn-ea"/>
              </a:rPr>
              <a:t>指向当前</a:t>
            </a:r>
            <a:r>
              <a:rPr lang="zh-CN" dirty="0">
                <a:sym typeface="+mn-ea"/>
              </a:rPr>
              <a:t>构造函数了</a:t>
            </a:r>
            <a:r>
              <a:rPr lang="zh-CN" dirty="0" smtClean="0">
                <a:sym typeface="+mn-ea"/>
              </a:rPr>
              <a:t>。</a:t>
            </a:r>
            <a:r>
              <a:rPr lang="zh-CN" altLang="en-US" dirty="0" smtClean="0">
                <a:sym typeface="+mn-ea"/>
              </a:rPr>
              <a:t>此时</a:t>
            </a:r>
            <a:r>
              <a:rPr lang="zh-CN" altLang="en-US" dirty="0">
                <a:sym typeface="+mn-ea"/>
              </a:rPr>
              <a:t>，我们可以在修改后的原型对象中，添加一</a:t>
            </a:r>
            <a:r>
              <a:rPr lang="zh-CN" altLang="en-US" dirty="0" smtClean="0">
                <a:sym typeface="+mn-ea"/>
              </a:rPr>
              <a:t>个 </a:t>
            </a:r>
            <a:r>
              <a:rPr dirty="0" smtClean="0">
                <a:sym typeface="+mn-ea"/>
              </a:rPr>
              <a:t>constructor </a:t>
            </a:r>
            <a:r>
              <a:rPr lang="zh-CN" dirty="0" smtClean="0">
                <a:sym typeface="+mn-ea"/>
              </a:rPr>
              <a:t>指向</a:t>
            </a:r>
            <a:r>
              <a:rPr lang="zh-CN" dirty="0">
                <a:sym typeface="+mn-ea"/>
              </a:rPr>
              <a:t>原来的构造函数。</a:t>
            </a:r>
            <a:endParaRPr lang="zh-CN" altLang="en-US" dirty="0" smtClean="0"/>
          </a:p>
          <a:p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smtClean="0"/>
              <a:t>1.6 </a:t>
            </a:r>
            <a:r>
              <a:rPr lang="en-US" altLang="zh-CN"/>
              <a:t>constructor  </a:t>
            </a:r>
            <a:r>
              <a:rPr lang="zh-CN" altLang="en-US"/>
              <a:t>构造函数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66893" y="1720215"/>
            <a:ext cx="153162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 </a:t>
            </a:r>
            <a:r>
              <a:rPr lang="zh-CN" altLang="en-US" dirty="0"/>
              <a:t>构造函数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18578" y="3250565"/>
            <a:ext cx="153162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ldh</a:t>
            </a:r>
            <a:r>
              <a:rPr lang="en-US" altLang="zh-CN" dirty="0" smtClean="0"/>
              <a:t> </a:t>
            </a:r>
            <a:r>
              <a:rPr lang="zh-CN" altLang="en-US" dirty="0"/>
              <a:t>对象实例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966098" y="1720215"/>
            <a:ext cx="153162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</a:t>
            </a:r>
            <a:r>
              <a:rPr lang="zh-CN" dirty="0" smtClean="0"/>
              <a:t>原型</a:t>
            </a:r>
            <a:r>
              <a:rPr lang="zh-CN" dirty="0"/>
              <a:t>对象</a:t>
            </a:r>
            <a:r>
              <a:rPr lang="en-US" altLang="zh-CN" dirty="0"/>
              <a:t>prototype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580414" y="2606514"/>
            <a:ext cx="836295" cy="574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673385" y="2576830"/>
            <a:ext cx="425450" cy="673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886473" y="2265045"/>
            <a:ext cx="187833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907428" y="1967865"/>
            <a:ext cx="18573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81984" y="2974975"/>
            <a:ext cx="1070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ldh</a:t>
            </a:r>
            <a:r>
              <a:rPr lang="en-US" altLang="zh-CN" sz="1200" dirty="0" smtClean="0"/>
              <a:t>.__</a:t>
            </a:r>
            <a:r>
              <a:rPr lang="en-US" altLang="zh-CN" sz="1200" dirty="0"/>
              <a:t>proto__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887743" y="2400935"/>
            <a:ext cx="1834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err="1" smtClean="0"/>
              <a:t>Star.prototype.constructor</a:t>
            </a:r>
            <a:endParaRPr lang="en-US" altLang="zh-CN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195718" y="1569085"/>
            <a:ext cx="107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 smtClean="0"/>
              <a:t>Star.prototype</a:t>
            </a:r>
            <a:endParaRPr lang="en-US" sz="1200" dirty="0"/>
          </a:p>
        </p:txBody>
      </p:sp>
      <p:sp>
        <p:nvSpPr>
          <p:cNvPr id="18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1.7 </a:t>
            </a:r>
            <a:r>
              <a:rPr lang="zh-CN" altLang="en-US" dirty="0"/>
              <a:t>构造函数、实例、原型对象三者之间的关系</a:t>
            </a:r>
          </a:p>
        </p:txBody>
      </p:sp>
      <p:sp>
        <p:nvSpPr>
          <p:cNvPr id="19" name="文本框 13"/>
          <p:cNvSpPr txBox="1"/>
          <p:nvPr/>
        </p:nvSpPr>
        <p:spPr>
          <a:xfrm>
            <a:off x="3069938" y="4411547"/>
            <a:ext cx="1828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ldh</a:t>
            </a:r>
            <a:r>
              <a:rPr lang="en-US" altLang="zh-CN" sz="1200" dirty="0" smtClean="0"/>
              <a:t>.__</a:t>
            </a:r>
            <a:r>
              <a:rPr lang="en-US" altLang="zh-CN" sz="1200" dirty="0" err="1"/>
              <a:t>proto</a:t>
            </a:r>
            <a:r>
              <a:rPr lang="en-US" altLang="zh-CN" sz="1200" dirty="0" err="1" smtClean="0"/>
              <a:t>__.constructor</a:t>
            </a:r>
            <a:endParaRPr lang="en-US" altLang="zh-CN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4" grpId="0"/>
      <p:bldP spid="16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41734" y="3462944"/>
            <a:ext cx="1150620" cy="434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44875" y="3458498"/>
            <a:ext cx="1220470" cy="443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Star</a:t>
            </a:r>
            <a:r>
              <a:rPr lang="zh-CN" sz="900" dirty="0" smtClean="0"/>
              <a:t>原型</a:t>
            </a:r>
            <a:r>
              <a:rPr lang="zh-CN" sz="900" dirty="0"/>
              <a:t>对象</a:t>
            </a:r>
            <a:r>
              <a:rPr lang="en-US" altLang="zh-CN" sz="900" dirty="0"/>
              <a:t>prototype</a:t>
            </a:r>
          </a:p>
        </p:txBody>
      </p:sp>
      <p:cxnSp>
        <p:nvCxnSpPr>
          <p:cNvPr id="8" name="直接箭头连接符 7"/>
          <p:cNvCxnSpPr>
            <a:endCxn id="28" idx="1"/>
          </p:cNvCxnSpPr>
          <p:nvPr/>
        </p:nvCxnSpPr>
        <p:spPr>
          <a:xfrm>
            <a:off x="1454839" y="3919191"/>
            <a:ext cx="745490" cy="739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8" idx="3"/>
            <a:endCxn id="6" idx="2"/>
          </p:cNvCxnSpPr>
          <p:nvPr/>
        </p:nvCxnSpPr>
        <p:spPr>
          <a:xfrm flipV="1">
            <a:off x="3350949" y="3902363"/>
            <a:ext cx="704161" cy="7559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892354" y="3734675"/>
            <a:ext cx="1539240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892354" y="3587022"/>
            <a:ext cx="153606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79199" y="4210012"/>
            <a:ext cx="959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ldh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.__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proto__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053617" y="3755960"/>
            <a:ext cx="1409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原型对象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.constructor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053617" y="3357152"/>
            <a:ext cx="12299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en-US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.prototype</a:t>
            </a:r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4641958" y="2793227"/>
            <a:ext cx="1008853" cy="9074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085769" y="3194230"/>
            <a:ext cx="22498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Star</a:t>
            </a:r>
            <a:r>
              <a:rPr 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</a:t>
            </a:r>
            <a:r>
              <a:rPr 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prototype.__proto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775639" y="2369482"/>
            <a:ext cx="1220470" cy="42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Object </a:t>
            </a:r>
            <a:r>
              <a:rPr lang="zh-CN" altLang="en-US" sz="900"/>
              <a:t>构造函数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996109" y="2572836"/>
            <a:ext cx="10896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73249" y="2309216"/>
            <a:ext cx="1135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Object.prototype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085769" y="2366890"/>
            <a:ext cx="1220470" cy="426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Object </a:t>
            </a:r>
            <a:r>
              <a:rPr lang="zh-CN" altLang="en-US" sz="900" dirty="0"/>
              <a:t>原型对象</a:t>
            </a:r>
          </a:p>
          <a:p>
            <a:pPr algn="ctr"/>
            <a:r>
              <a:rPr lang="en-US" altLang="zh-CN" sz="900" dirty="0"/>
              <a:t>prototype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873061" y="1207542"/>
            <a:ext cx="1220470" cy="374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null</a:t>
            </a:r>
          </a:p>
        </p:txBody>
      </p:sp>
      <p:cxnSp>
        <p:nvCxnSpPr>
          <p:cNvPr id="25" name="直接箭头连接符 24"/>
          <p:cNvCxnSpPr>
            <a:endCxn id="24" idx="2"/>
          </p:cNvCxnSpPr>
          <p:nvPr/>
        </p:nvCxnSpPr>
        <p:spPr>
          <a:xfrm flipV="1">
            <a:off x="5722111" y="1582135"/>
            <a:ext cx="761185" cy="7507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811391" y="2016040"/>
            <a:ext cx="22498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</a:t>
            </a:r>
            <a:r>
              <a:rPr 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原型对象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prototype.__proto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200329" y="4440844"/>
            <a:ext cx="1150620" cy="434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ldh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对象实例</a:t>
            </a:r>
          </a:p>
        </p:txBody>
      </p:sp>
      <p:sp>
        <p:nvSpPr>
          <p:cNvPr id="32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smtClean="0"/>
              <a:t>1.8 </a:t>
            </a:r>
            <a:r>
              <a:rPr lang="zh-CN" altLang="en-US" smtClean="0"/>
              <a:t>原型</a:t>
            </a:r>
            <a:r>
              <a:rPr lang="zh-CN" altLang="en-US"/>
              <a:t>链</a:t>
            </a:r>
            <a:endParaRPr lang="zh-CN" altLang="en-US" dirty="0"/>
          </a:p>
        </p:txBody>
      </p:sp>
      <p:sp>
        <p:nvSpPr>
          <p:cNvPr id="29" name="文本框 15"/>
          <p:cNvSpPr txBox="1"/>
          <p:nvPr/>
        </p:nvSpPr>
        <p:spPr>
          <a:xfrm>
            <a:off x="3629549" y="2724826"/>
            <a:ext cx="1822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.constructor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055110" y="2701946"/>
            <a:ext cx="94896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  <p:bldP spid="23" grpId="0" animBg="1"/>
      <p:bldP spid="24" grpId="0" animBg="1"/>
      <p:bldP spid="2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1416690"/>
            <a:ext cx="7301230" cy="1885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dirty="0" err="1" smtClean="0"/>
              <a:t>当访问一个对象的属性（包括方法）时，首先查找这个</a:t>
            </a:r>
            <a:r>
              <a:rPr dirty="0" err="1" smtClean="0">
                <a:solidFill>
                  <a:srgbClr val="FF0000"/>
                </a:solidFill>
              </a:rPr>
              <a:t>对象自身</a:t>
            </a:r>
            <a:r>
              <a:rPr dirty="0" err="1" smtClean="0"/>
              <a:t>有没有该属性</a:t>
            </a:r>
            <a:r>
              <a:rPr lang="zh-CN" altLang="en-US" dirty="0"/>
              <a:t>。</a:t>
            </a:r>
            <a:endParaRPr dirty="0" smtClean="0"/>
          </a:p>
          <a:p>
            <a:pPr marL="228600" indent="-228600">
              <a:buFont typeface="+mj-ea"/>
              <a:buAutoNum type="circleNumDbPlain"/>
            </a:pPr>
            <a:r>
              <a:rPr dirty="0" err="1" smtClean="0"/>
              <a:t>如果没有就查找它的原型（也就是</a:t>
            </a:r>
            <a:r>
              <a:rPr dirty="0" smtClean="0"/>
              <a:t> __proto__</a:t>
            </a:r>
            <a:r>
              <a:rPr dirty="0" err="1" smtClean="0"/>
              <a:t>指向的</a:t>
            </a:r>
            <a:r>
              <a:rPr dirty="0" smtClean="0"/>
              <a:t> </a:t>
            </a:r>
            <a:r>
              <a:rPr dirty="0" smtClean="0">
                <a:solidFill>
                  <a:srgbClr val="FF0000"/>
                </a:solidFill>
              </a:rPr>
              <a:t>prototype </a:t>
            </a:r>
            <a:r>
              <a:rPr lang="zh-CN" dirty="0" smtClean="0">
                <a:solidFill>
                  <a:srgbClr val="FF0000"/>
                </a:solidFill>
              </a:rPr>
              <a:t>原型</a:t>
            </a:r>
            <a:r>
              <a:rPr dirty="0" err="1" smtClean="0">
                <a:solidFill>
                  <a:srgbClr val="FF0000"/>
                </a:solidFill>
              </a:rPr>
              <a:t>对象</a:t>
            </a:r>
            <a:r>
              <a:rPr dirty="0" smtClean="0"/>
              <a:t>）</a:t>
            </a:r>
            <a:r>
              <a:rPr lang="zh-CN" altLang="en-US" dirty="0" smtClean="0"/>
              <a:t>。</a:t>
            </a:r>
            <a:endParaRPr dirty="0" smtClean="0"/>
          </a:p>
          <a:p>
            <a:pPr marL="228600" indent="-228600">
              <a:buFont typeface="+mj-ea"/>
              <a:buAutoNum type="circleNumDbPlain"/>
            </a:pPr>
            <a:r>
              <a:rPr dirty="0" err="1" smtClean="0"/>
              <a:t>如果还没有就查找原型</a:t>
            </a:r>
            <a:r>
              <a:rPr lang="zh-CN" dirty="0" smtClean="0"/>
              <a:t>对象</a:t>
            </a:r>
            <a:r>
              <a:rPr dirty="0" err="1" smtClean="0"/>
              <a:t>的原型（</a:t>
            </a:r>
            <a:r>
              <a:rPr lang="en-US" dirty="0" err="1" smtClean="0">
                <a:solidFill>
                  <a:srgbClr val="FF0000"/>
                </a:solidFill>
              </a:rPr>
              <a:t>Object</a:t>
            </a:r>
            <a:r>
              <a:rPr lang="zh-CN" altLang="en-US" dirty="0" smtClean="0">
                <a:solidFill>
                  <a:srgbClr val="FF0000"/>
                </a:solidFill>
              </a:rPr>
              <a:t>的原型对象</a:t>
            </a:r>
            <a:r>
              <a:rPr dirty="0" smtClean="0"/>
              <a:t>）</a:t>
            </a:r>
            <a:r>
              <a:rPr lang="zh-CN" altLang="en-US" dirty="0" smtClean="0"/>
              <a:t>。</a:t>
            </a:r>
            <a:endParaRPr dirty="0" smtClean="0"/>
          </a:p>
          <a:p>
            <a:pPr marL="228600" indent="-228600">
              <a:buFont typeface="+mj-ea"/>
              <a:buAutoNum type="circleNumDbPlain"/>
            </a:pPr>
            <a:r>
              <a:rPr dirty="0" err="1" smtClean="0"/>
              <a:t>依此类推一直找到</a:t>
            </a:r>
            <a:r>
              <a:rPr dirty="0" smtClean="0"/>
              <a:t> Object </a:t>
            </a:r>
            <a:r>
              <a:rPr dirty="0" err="1" smtClean="0"/>
              <a:t>为止</a:t>
            </a:r>
            <a:r>
              <a:rPr lang="zh-CN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null</a:t>
            </a:r>
            <a:r>
              <a:rPr lang="zh-CN" altLang="en-US" dirty="0" smtClean="0"/>
              <a:t>）。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 smtClean="0">
                <a:sym typeface="+mn-ea"/>
              </a:rPr>
              <a:t>__proto__</a:t>
            </a:r>
            <a:r>
              <a:rPr lang="zh-CN" altLang="en-US" dirty="0" smtClean="0">
                <a:sym typeface="+mn-ea"/>
              </a:rPr>
              <a:t>对象原型的意义就在于为对象成员查找机制提供一个方向，或者说一条路线。</a:t>
            </a:r>
            <a:endParaRPr lang="zh-CN" altLang="en-US" dirty="0" smtClean="0"/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1.9 </a:t>
            </a:r>
            <a:r>
              <a:rPr lang="zh-CN" altLang="en-US" dirty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的成员查找机制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规则</a:t>
            </a:r>
            <a:r>
              <a:rPr lang="en-US" altLang="zh-CN" dirty="0" smtClean="0">
                <a:sym typeface="+mn-ea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1416690"/>
            <a:ext cx="6601460" cy="9848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构造函数中的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指向我们实例对象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原型对象</a:t>
            </a:r>
            <a:r>
              <a:rPr lang="zh-CN" altLang="en-US" dirty="0" smtClean="0"/>
              <a:t>里面放的是方法</a:t>
            </a:r>
            <a:r>
              <a:rPr lang="en-US" altLang="zh-CN" dirty="0" smtClean="0"/>
              <a:t>,  </a:t>
            </a:r>
            <a:r>
              <a:rPr lang="zh-CN" altLang="en-US" dirty="0" smtClean="0"/>
              <a:t>这个方法</a:t>
            </a:r>
            <a:r>
              <a:rPr lang="zh-CN" altLang="en-US" dirty="0" smtClean="0">
                <a:solidFill>
                  <a:srgbClr val="FF0000"/>
                </a:solidFill>
              </a:rPr>
              <a:t>里面的</a:t>
            </a:r>
            <a:r>
              <a:rPr lang="en-US" altLang="zh-CN" dirty="0" smtClean="0">
                <a:solidFill>
                  <a:srgbClr val="FF0000"/>
                </a:solidFill>
              </a:rPr>
              <a:t>this </a:t>
            </a:r>
            <a:r>
              <a:rPr lang="zh-CN" altLang="en-US" dirty="0" smtClean="0">
                <a:solidFill>
                  <a:srgbClr val="FF0000"/>
                </a:solidFill>
              </a:rPr>
              <a:t>指向</a:t>
            </a:r>
            <a:r>
              <a:rPr lang="zh-CN" altLang="en-US" dirty="0" smtClean="0"/>
              <a:t>的是 这个方法的调用者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也就是这个</a:t>
            </a:r>
            <a:r>
              <a:rPr lang="zh-CN" altLang="en-US" dirty="0" smtClean="0">
                <a:solidFill>
                  <a:srgbClr val="FF0000"/>
                </a:solidFill>
              </a:rPr>
              <a:t>实例对象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1.10 </a:t>
            </a:r>
            <a:r>
              <a:rPr lang="zh-CN" altLang="en-US" dirty="0" smtClean="0"/>
              <a:t>原型对象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1416690"/>
            <a:ext cx="6601460" cy="4765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可以通过原型对象，对原来的内置对象进行扩展自定义的方法。比如给数组增加自定义求偶数和的功能。</a:t>
            </a: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1.11 </a:t>
            </a:r>
            <a:r>
              <a:rPr lang="zh-CN" altLang="en-US" dirty="0" smtClean="0"/>
              <a:t>扩展</a:t>
            </a:r>
            <a:r>
              <a:rPr lang="zh-CN" altLang="en-US" dirty="0"/>
              <a:t>内置对象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5" y="1984802"/>
            <a:ext cx="7975740" cy="6345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注意：数组和字符串内置对象不能给原型对象覆盖操作 </a:t>
            </a:r>
            <a:r>
              <a:rPr lang="en-US" altLang="zh-CN" smtClean="0">
                <a:solidFill>
                  <a:srgbClr val="FF0000"/>
                </a:solidFill>
              </a:rPr>
              <a:t>Array.prototype = {} </a:t>
            </a:r>
            <a:r>
              <a:rPr lang="zh-CN" altLang="en-US" smtClean="0">
                <a:solidFill>
                  <a:srgbClr val="FF0000"/>
                </a:solidFill>
              </a:rPr>
              <a:t>，只能是 </a:t>
            </a:r>
            <a:r>
              <a:rPr lang="en-US" altLang="zh-CN" smtClean="0">
                <a:solidFill>
                  <a:srgbClr val="FF0000"/>
                </a:solidFill>
              </a:rPr>
              <a:t>Array.prototype.xxx = function(){} </a:t>
            </a:r>
            <a:r>
              <a:rPr lang="zh-CN" altLang="en-US" smtClean="0">
                <a:solidFill>
                  <a:srgbClr val="FF0000"/>
                </a:solidFill>
              </a:rPr>
              <a:t>的方式。</a:t>
            </a:r>
          </a:p>
        </p:txBody>
      </p:sp>
    </p:spTree>
    <p:extLst>
      <p:ext uri="{BB962C8B-B14F-4D97-AF65-F5344CB8AC3E}">
        <p14:creationId xmlns:p14="http://schemas.microsoft.com/office/powerpoint/2010/main" val="1656736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86150" y="1395096"/>
            <a:ext cx="4991100" cy="1827970"/>
          </a:xfrm>
        </p:spPr>
        <p:txBody>
          <a:bodyPr>
            <a:normAutofit/>
          </a:bodyPr>
          <a:lstStyle/>
          <a:p>
            <a:r>
              <a:rPr noProof="0" dirty="0" err="1" smtClean="0">
                <a:solidFill>
                  <a:schemeClr val="tx1"/>
                </a:solidFill>
                <a:sym typeface="+mn-ea"/>
              </a:rPr>
              <a:t>构造函数和原型</a:t>
            </a:r>
            <a:endParaRPr noProof="0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noProof="0" dirty="0" smtClean="0">
                <a:solidFill>
                  <a:srgbClr val="FF0000"/>
                </a:solidFill>
                <a:sym typeface="+mn-ea"/>
              </a:rPr>
              <a:t>继承</a:t>
            </a:r>
            <a:endParaRPr noProof="0" dirty="0" smtClean="0">
              <a:solidFill>
                <a:srgbClr val="FF0000"/>
              </a:solidFill>
              <a:sym typeface="+mn-ea"/>
            </a:endParaRPr>
          </a:p>
          <a:p>
            <a:r>
              <a:rPr lang="en-US" noProof="0" dirty="0" smtClean="0">
                <a:solidFill>
                  <a:schemeClr val="tx1"/>
                </a:solidFill>
                <a:sym typeface="+mn-ea"/>
              </a:rPr>
              <a:t>ES5 </a:t>
            </a:r>
            <a:r>
              <a:rPr lang="zh-CN" altLang="en-US" noProof="0" dirty="0" smtClean="0">
                <a:solidFill>
                  <a:schemeClr val="tx1"/>
                </a:solidFill>
                <a:sym typeface="+mn-ea"/>
              </a:rPr>
              <a:t>中的新增方法</a:t>
            </a:r>
            <a:endParaRPr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>
                <a:sym typeface="+mn-ea"/>
              </a:rPr>
              <a:t>继承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dirty="0"/>
              <a:t>2.1 call()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687560"/>
            <a:ext cx="6738620" cy="41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+mn-ea"/>
              </a:rPr>
              <a:t>ES6</a:t>
            </a:r>
            <a:r>
              <a:rPr lang="zh-CN" altLang="en-US" dirty="0" smtClean="0">
                <a:sym typeface="+mn-ea"/>
              </a:rPr>
              <a:t>之前并没有给我们提供 </a:t>
            </a:r>
            <a:r>
              <a:rPr lang="en-US" altLang="zh-CN" dirty="0" smtClean="0">
                <a:sym typeface="+mn-ea"/>
              </a:rPr>
              <a:t>extends </a:t>
            </a:r>
            <a:r>
              <a:rPr lang="zh-CN" altLang="en-US" dirty="0" smtClean="0">
                <a:sym typeface="+mn-ea"/>
              </a:rPr>
              <a:t>继承。我们可以通过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构造函数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原型对象</a:t>
            </a:r>
            <a:r>
              <a:rPr lang="zh-CN" altLang="en-US" dirty="0" smtClean="0">
                <a:sym typeface="+mn-ea"/>
              </a:rPr>
              <a:t>模拟实现继承，</a:t>
            </a:r>
            <a:r>
              <a:rPr lang="zh-CN" altLang="en-US" dirty="0">
                <a:sym typeface="+mn-ea"/>
              </a:rPr>
              <a:t>被</a:t>
            </a:r>
            <a:r>
              <a:rPr lang="zh-CN" altLang="en-US" dirty="0" smtClean="0">
                <a:sym typeface="+mn-ea"/>
              </a:rPr>
              <a:t>称为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组合继承</a:t>
            </a:r>
            <a:r>
              <a:rPr lang="zh-CN" altLang="en-US" dirty="0" smtClean="0">
                <a:sym typeface="+mn-ea"/>
              </a:rPr>
              <a:t>。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4540" y="1509570"/>
            <a:ext cx="6738620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 smtClean="0">
                <a:sym typeface="+mn-ea"/>
              </a:rPr>
              <a:t>调用这个函数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并且修改</a:t>
            </a:r>
            <a:r>
              <a:rPr lang="zh-CN" altLang="en-US" dirty="0">
                <a:sym typeface="+mn-ea"/>
              </a:rPr>
              <a:t>函数运行时的 </a:t>
            </a:r>
            <a:r>
              <a:rPr lang="en-US" altLang="zh-CN" dirty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zh-CN" dirty="0" smtClean="0">
                <a:sym typeface="+mn-ea"/>
              </a:rPr>
              <a:t>   </a:t>
            </a:r>
          </a:p>
        </p:txBody>
      </p:sp>
      <p:sp>
        <p:nvSpPr>
          <p:cNvPr id="3" name="矩形 2"/>
          <p:cNvSpPr/>
          <p:nvPr/>
        </p:nvSpPr>
        <p:spPr>
          <a:xfrm>
            <a:off x="764541" y="1902000"/>
            <a:ext cx="6601460" cy="35546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fun.call(thisArg, arg1, arg2, ...)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64541" y="2390837"/>
            <a:ext cx="6601459" cy="895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thisArg ：当前调用函数 </a:t>
            </a:r>
            <a:r>
              <a:rPr lang="en-US" altLang="zh-CN" dirty="0" smtClean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的指向对象</a:t>
            </a:r>
            <a:endParaRPr lang="en-US" altLang="zh-CN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>
                <a:sym typeface="+mn-ea"/>
              </a:rPr>
              <a:t>arg1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arg2</a:t>
            </a:r>
            <a:r>
              <a:rPr lang="zh-CN" altLang="en-US" dirty="0" smtClean="0">
                <a:sym typeface="+mn-ea"/>
              </a:rPr>
              <a:t>：传递</a:t>
            </a:r>
            <a:r>
              <a:rPr lang="zh-CN" altLang="en-US" dirty="0">
                <a:sym typeface="+mn-ea"/>
              </a:rPr>
              <a:t>的其他</a:t>
            </a:r>
            <a:r>
              <a:rPr lang="zh-CN" altLang="en-US" dirty="0" smtClean="0">
                <a:sym typeface="+mn-ea"/>
              </a:rPr>
              <a:t>参数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>
                <a:sym typeface="+mn-ea"/>
              </a:rPr>
              <a:t>继承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4540" y="1503906"/>
            <a:ext cx="6738620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 smtClean="0">
                <a:sym typeface="+mn-ea"/>
              </a:rPr>
              <a:t>核心原理： 通过</a:t>
            </a:r>
            <a:r>
              <a:rPr lang="en-US" altLang="zh-CN" dirty="0" smtClean="0">
                <a:sym typeface="+mn-ea"/>
              </a:rPr>
              <a:t> call() </a:t>
            </a:r>
            <a:r>
              <a:rPr lang="zh-CN" altLang="en-US" dirty="0" smtClean="0">
                <a:sym typeface="+mn-ea"/>
              </a:rPr>
              <a:t>把父类型的 </a:t>
            </a:r>
            <a:r>
              <a:rPr lang="en-US" altLang="zh-CN" dirty="0" smtClean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指向子类型的 </a:t>
            </a:r>
            <a:r>
              <a:rPr lang="en-US" altLang="zh-CN" dirty="0" smtClean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，这样就可以实现子类型继承父类型的属性。</a:t>
            </a:r>
            <a:r>
              <a:rPr lang="zh-CN" dirty="0" smtClean="0">
                <a:sym typeface="+mn-ea"/>
              </a:rPr>
              <a:t>   </a:t>
            </a:r>
          </a:p>
        </p:txBody>
      </p:sp>
      <p:sp>
        <p:nvSpPr>
          <p:cNvPr id="3" name="矩形 2"/>
          <p:cNvSpPr/>
          <p:nvPr/>
        </p:nvSpPr>
        <p:spPr>
          <a:xfrm>
            <a:off x="757555" y="1896336"/>
            <a:ext cx="7441048" cy="314836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// 父类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function Person(name, age, sex)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this.name = name;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this.age = age;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this.sex = sex;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// 子类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function Student(name, age, sex, score)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Person.call(this, name, age, sex);  // </a:t>
            </a:r>
            <a:r>
              <a:rPr lang="zh-CN" alt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此时父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类</a:t>
            </a:r>
            <a:r>
              <a:rPr lang="zh-CN" alt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的 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this </a:t>
            </a:r>
            <a:r>
              <a:rPr lang="zh-CN" alt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指向子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类的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this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，同时调用这个函数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this.score = score;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var s1 = new Student('zs', 18, '男', 100);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console.dir(s1);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借用构造函数继承父</a:t>
            </a:r>
            <a:r>
              <a:rPr lang="zh-CN" altLang="en-US" dirty="0" smtClean="0"/>
              <a:t>类型属性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57555" y="687560"/>
            <a:ext cx="6738620" cy="41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+mn-ea"/>
              </a:rPr>
              <a:t>ES6</a:t>
            </a:r>
            <a:r>
              <a:rPr lang="zh-CN" altLang="en-US" dirty="0" smtClean="0">
                <a:sym typeface="+mn-ea"/>
              </a:rPr>
              <a:t>之前并没有给我们提供 </a:t>
            </a:r>
            <a:r>
              <a:rPr lang="en-US" altLang="zh-CN" dirty="0" smtClean="0">
                <a:sym typeface="+mn-ea"/>
              </a:rPr>
              <a:t>extends </a:t>
            </a:r>
            <a:r>
              <a:rPr lang="zh-CN" altLang="en-US" dirty="0" smtClean="0">
                <a:sym typeface="+mn-ea"/>
              </a:rPr>
              <a:t>继承。我们可以通过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构造函数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原型对象</a:t>
            </a:r>
            <a:r>
              <a:rPr lang="zh-CN" altLang="en-US" dirty="0" smtClean="0">
                <a:sym typeface="+mn-ea"/>
              </a:rPr>
              <a:t>模拟实现继承，</a:t>
            </a:r>
            <a:r>
              <a:rPr lang="zh-CN" altLang="en-US" dirty="0">
                <a:sym typeface="+mn-ea"/>
              </a:rPr>
              <a:t>被</a:t>
            </a:r>
            <a:r>
              <a:rPr lang="zh-CN" altLang="en-US" dirty="0" smtClean="0">
                <a:sym typeface="+mn-ea"/>
              </a:rPr>
              <a:t>称为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组合继承</a:t>
            </a:r>
            <a:r>
              <a:rPr lang="zh-CN" altLang="en-US" dirty="0" smtClean="0">
                <a:sym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>
                <a:sym typeface="+mn-ea"/>
              </a:rPr>
              <a:t>继承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4541" y="1518943"/>
            <a:ext cx="6731634" cy="17899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一般情况下，对象的方法都在构造函数的原型对象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设置，通过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构造函数无法继承父类方法。</a:t>
            </a:r>
            <a:r>
              <a:rPr lang="zh-CN" smtClean="0">
                <a:sym typeface="+mn-ea"/>
              </a:rPr>
              <a:t>  </a:t>
            </a:r>
          </a:p>
          <a:p>
            <a:r>
              <a:rPr lang="zh-CN" smtClean="0">
                <a:sym typeface="+mn-ea"/>
              </a:rPr>
              <a:t> 核心原理： 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smtClean="0">
                <a:sym typeface="+mn-ea"/>
              </a:rPr>
              <a:t>将子类所共享的方法提取出来，让子类的</a:t>
            </a:r>
            <a:r>
              <a:rPr lang="en-US" altLang="zh-CN" smtClean="0">
                <a:sym typeface="+mn-ea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prototype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原型对象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= new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父类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()  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ym typeface="+mn-ea"/>
              </a:rPr>
              <a:t>本质：子类原型对象等于是实例化父类，因为父类实例化之后另外开辟空间，就不会影响原来父类原型对象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ym typeface="+mn-ea"/>
              </a:rPr>
              <a:t>将子类的 </a:t>
            </a:r>
            <a:r>
              <a:rPr lang="en-US" altLang="zh-CN" smtClean="0">
                <a:sym typeface="+mn-ea"/>
              </a:rPr>
              <a:t>constructor </a:t>
            </a:r>
            <a:r>
              <a:rPr lang="zh-CN" altLang="en-US" smtClean="0">
                <a:sym typeface="+mn-ea"/>
              </a:rPr>
              <a:t>从新指向子类的构造函数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借用原型对象继承</a:t>
            </a:r>
            <a:r>
              <a:rPr lang="zh-CN" altLang="en-US" dirty="0"/>
              <a:t>父</a:t>
            </a:r>
            <a:r>
              <a:rPr lang="zh-CN" altLang="en-US" dirty="0" smtClean="0"/>
              <a:t>类型方法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5" y="687560"/>
            <a:ext cx="6738620" cy="41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+mn-ea"/>
              </a:rPr>
              <a:t>ES6</a:t>
            </a:r>
            <a:r>
              <a:rPr lang="zh-CN" altLang="en-US" dirty="0" smtClean="0">
                <a:sym typeface="+mn-ea"/>
              </a:rPr>
              <a:t>之前并没有给我们提供 </a:t>
            </a:r>
            <a:r>
              <a:rPr lang="en-US" altLang="zh-CN" dirty="0" smtClean="0">
                <a:sym typeface="+mn-ea"/>
              </a:rPr>
              <a:t>extends </a:t>
            </a:r>
            <a:r>
              <a:rPr lang="zh-CN" altLang="en-US" dirty="0" smtClean="0">
                <a:sym typeface="+mn-ea"/>
              </a:rPr>
              <a:t>继承。我们可以通过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构造函数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原型对象</a:t>
            </a:r>
            <a:r>
              <a:rPr lang="zh-CN" altLang="en-US" dirty="0" smtClean="0">
                <a:sym typeface="+mn-ea"/>
              </a:rPr>
              <a:t>模拟实现继承，</a:t>
            </a:r>
            <a:r>
              <a:rPr lang="zh-CN" altLang="en-US" dirty="0">
                <a:sym typeface="+mn-ea"/>
              </a:rPr>
              <a:t>被</a:t>
            </a:r>
            <a:r>
              <a:rPr lang="zh-CN" altLang="en-US" dirty="0" smtClean="0">
                <a:sym typeface="+mn-ea"/>
              </a:rPr>
              <a:t>称为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组合继承</a:t>
            </a:r>
            <a:r>
              <a:rPr lang="zh-CN" altLang="en-US" dirty="0" smtClean="0">
                <a:sym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86150" y="1395096"/>
            <a:ext cx="4991100" cy="18279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构造函数和原型</a:t>
            </a:r>
            <a:endParaRPr noProof="0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noProof="0" dirty="0" smtClean="0">
                <a:solidFill>
                  <a:schemeClr val="tx1"/>
                </a:solidFill>
                <a:sym typeface="+mn-ea"/>
              </a:rPr>
              <a:t>继承</a:t>
            </a:r>
            <a:endParaRPr noProof="0" dirty="0" smtClean="0">
              <a:solidFill>
                <a:schemeClr val="tx1"/>
              </a:solidFill>
              <a:sym typeface="+mn-ea"/>
            </a:endParaRPr>
          </a:p>
          <a:p>
            <a:r>
              <a:rPr lang="en-US" noProof="0" dirty="0" smtClean="0">
                <a:solidFill>
                  <a:schemeClr val="tx1"/>
                </a:solidFill>
                <a:sym typeface="+mn-ea"/>
              </a:rPr>
              <a:t>ES5 </a:t>
            </a:r>
            <a:r>
              <a:rPr lang="zh-CN" altLang="en-US" noProof="0" dirty="0" smtClean="0">
                <a:solidFill>
                  <a:schemeClr val="tx1"/>
                </a:solidFill>
                <a:sym typeface="+mn-ea"/>
              </a:rPr>
              <a:t>中的新增方法</a:t>
            </a:r>
            <a:endParaRPr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86150" y="1395096"/>
            <a:ext cx="4991100" cy="1827970"/>
          </a:xfrm>
        </p:spPr>
        <p:txBody>
          <a:bodyPr>
            <a:normAutofit/>
          </a:bodyPr>
          <a:lstStyle/>
          <a:p>
            <a:r>
              <a:rPr noProof="0" dirty="0" err="1" smtClean="0">
                <a:solidFill>
                  <a:schemeClr val="tx1"/>
                </a:solidFill>
                <a:sym typeface="+mn-ea"/>
              </a:rPr>
              <a:t>构造函数和原型</a:t>
            </a:r>
            <a:endParaRPr noProof="0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noProof="0" dirty="0" smtClean="0">
                <a:solidFill>
                  <a:schemeClr val="tx1"/>
                </a:solidFill>
                <a:sym typeface="+mn-ea"/>
              </a:rPr>
              <a:t>继承</a:t>
            </a:r>
            <a:endParaRPr noProof="0" dirty="0" smtClean="0">
              <a:solidFill>
                <a:srgbClr val="FF0000"/>
              </a:solidFill>
              <a:sym typeface="+mn-ea"/>
            </a:endParaRPr>
          </a:p>
          <a:p>
            <a:r>
              <a:rPr lang="en-US" noProof="0" dirty="0" smtClean="0">
                <a:solidFill>
                  <a:srgbClr val="FF0000"/>
                </a:solidFill>
                <a:sym typeface="+mn-ea"/>
              </a:rPr>
              <a:t>ES5 </a:t>
            </a:r>
            <a:r>
              <a:rPr lang="zh-CN" altLang="en-US" noProof="0" dirty="0" smtClean="0">
                <a:solidFill>
                  <a:srgbClr val="FF0000"/>
                </a:solidFill>
                <a:sym typeface="+mn-ea"/>
              </a:rPr>
              <a:t>中的新增方法</a:t>
            </a:r>
            <a:endParaRPr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4540" y="1576870"/>
            <a:ext cx="6738620" cy="15465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ES5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中给我们新增了一些方法，可以很方便的操作数组或者字符串，这些方法主要包括：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数组方法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字符串方法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对象方法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17" name="内容占位符 10"/>
          <p:cNvSpPr>
            <a:spLocks noGrp="1"/>
          </p:cNvSpPr>
          <p:nvPr>
            <p:ph idx="1"/>
          </p:nvPr>
        </p:nvSpPr>
        <p:spPr>
          <a:xfrm>
            <a:off x="764540" y="1116233"/>
            <a:ext cx="6517622" cy="541557"/>
          </a:xfrm>
        </p:spPr>
        <p:txBody>
          <a:bodyPr/>
          <a:lstStyle/>
          <a:p>
            <a:r>
              <a:rPr lang="en-US" altLang="zh-CN" smtClean="0"/>
              <a:t>3.1 ES5 </a:t>
            </a:r>
            <a:r>
              <a:rPr lang="zh-CN" altLang="en-US" smtClean="0"/>
              <a:t>新增方法概述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1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64542" y="1605783"/>
            <a:ext cx="6601460" cy="4377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迭代(</a:t>
            </a:r>
            <a:r>
              <a:rPr lang="zh-CN" altLang="en-US" smtClean="0">
                <a:sym typeface="+mn-ea"/>
              </a:rPr>
              <a:t>遍历</a:t>
            </a:r>
            <a:r>
              <a:rPr lang="en-US" altLang="zh-CN" smtClean="0">
                <a:sym typeface="+mn-ea"/>
              </a:rPr>
              <a:t>)方法：forEach()、map()、filter()、some()、every()；</a:t>
            </a:r>
          </a:p>
        </p:txBody>
      </p:sp>
      <p:sp>
        <p:nvSpPr>
          <p:cNvPr id="6" name="矩形 5"/>
          <p:cNvSpPr/>
          <p:nvPr/>
        </p:nvSpPr>
        <p:spPr>
          <a:xfrm>
            <a:off x="764541" y="2049476"/>
            <a:ext cx="6601460" cy="5010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array.forEach(function(currentValue, index, arr))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4540" y="2690918"/>
            <a:ext cx="6601461" cy="10972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currentValue</a:t>
            </a:r>
            <a:r>
              <a:rPr lang="zh-CN" altLang="en-US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smtClean="0">
                <a:sym typeface="+mn-ea"/>
              </a:rPr>
              <a:t>数组当前项的值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i</a:t>
            </a:r>
            <a:r>
              <a:rPr lang="en-US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ndex</a:t>
            </a:r>
            <a:r>
              <a:rPr lang="zh-CN" altLang="en-US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smtClean="0">
                <a:sym typeface="+mn-ea"/>
              </a:rPr>
              <a:t>数组当前项的索引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arr</a:t>
            </a:r>
            <a:r>
              <a:rPr lang="zh-CN" altLang="en-US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smtClean="0">
                <a:sym typeface="+mn-ea"/>
              </a:rPr>
              <a:t>数组对象本身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数组方法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64542" y="1605783"/>
            <a:ext cx="6601460" cy="4377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迭代(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遍历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)方法：forEach()、map()、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filter()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、some()、every()；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数组方法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4542" y="2049476"/>
            <a:ext cx="6675755" cy="5010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array.filter(function(currentValue, index, arr))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64542" y="2723846"/>
            <a:ext cx="7434913" cy="20290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filter() </a:t>
            </a:r>
            <a:r>
              <a:rPr lang="en-US" dirty="0" err="1" smtClean="0">
                <a:sym typeface="+mn-ea"/>
              </a:rPr>
              <a:t>方法创建一个新的数组，新数组中的元素是通过检查指定数组中符合条件的所有元素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主要用于筛选数组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注意它直接返回一个新数组</a:t>
            </a:r>
            <a:endParaRPr lang="en-US" dirty="0" smtClean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currentValue</a:t>
            </a:r>
            <a:r>
              <a:rPr lang="en-US" dirty="0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: </a:t>
            </a:r>
            <a:r>
              <a:rPr dirty="0" err="1" smtClean="0">
                <a:sym typeface="+mn-ea"/>
              </a:rPr>
              <a:t>数组当前项的值</a:t>
            </a:r>
            <a:endParaRPr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lang="en-US" dirty="0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index</a:t>
            </a:r>
            <a:r>
              <a:rPr lang="zh-CN" altLang="en-US" dirty="0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dirty="0" err="1" smtClean="0">
                <a:sym typeface="+mn-ea"/>
              </a:rPr>
              <a:t>数组当前项的索引</a:t>
            </a:r>
            <a:endParaRPr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arr</a:t>
            </a:r>
            <a:r>
              <a:rPr lang="zh-CN" altLang="en-US" dirty="0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dirty="0" err="1" smtClean="0">
                <a:sym typeface="+mn-ea"/>
              </a:rPr>
              <a:t>数组对象本身</a:t>
            </a:r>
            <a:endParaRPr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476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64542" y="1605783"/>
            <a:ext cx="6601460" cy="4377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迭代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(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遍历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)</a:t>
            </a:r>
            <a:r>
              <a:rPr lang="en-US" altLang="zh-CN" dirty="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方法：forEach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()、map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()、filter()、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some()、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every()；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数组方法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4542" y="2049476"/>
            <a:ext cx="6675755" cy="5010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array.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some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(function(currentValue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, index, arr))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64542" y="2723845"/>
            <a:ext cx="7434913" cy="22199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lang="en-US" altLang="zh-CN" dirty="0"/>
              <a:t>some() </a:t>
            </a:r>
            <a:r>
              <a:rPr lang="zh-CN" altLang="en-US" dirty="0"/>
              <a:t>方法用于检测数组中的元素是否满足指定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.   </a:t>
            </a:r>
            <a:r>
              <a:rPr lang="zh-CN" altLang="en-US" dirty="0" smtClean="0"/>
              <a:t>通俗</a:t>
            </a:r>
            <a:r>
              <a:rPr lang="zh-CN" altLang="en-US" dirty="0" smtClean="0">
                <a:solidFill>
                  <a:schemeClr val="tx1"/>
                </a:solidFill>
              </a:rPr>
              <a:t>点 查找</a:t>
            </a:r>
            <a:r>
              <a:rPr lang="zh-CN" altLang="en-US" dirty="0">
                <a:solidFill>
                  <a:schemeClr val="tx1"/>
                </a:solidFill>
              </a:rPr>
              <a:t>数组中是否有满足条件的元素 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注意它返回值是布尔值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如果查找到这个元素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就返回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true ,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如果查找不到就返回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false.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如果找到第一个满足条件的元素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则终止循环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不在继续查找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currentValue</a:t>
            </a:r>
            <a:r>
              <a:rPr lang="en-US" dirty="0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: </a:t>
            </a:r>
            <a:r>
              <a:rPr dirty="0" err="1" smtClean="0">
                <a:sym typeface="+mn-ea"/>
              </a:rPr>
              <a:t>数组当前项的值</a:t>
            </a:r>
            <a:endParaRPr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lang="en-US" dirty="0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index</a:t>
            </a:r>
            <a:r>
              <a:rPr lang="zh-CN" altLang="en-US" dirty="0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dirty="0" err="1" smtClean="0">
                <a:sym typeface="+mn-ea"/>
              </a:rPr>
              <a:t>数组当前项的索引</a:t>
            </a:r>
            <a:endParaRPr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arr</a:t>
            </a:r>
            <a:r>
              <a:rPr lang="zh-CN" altLang="en-US" dirty="0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dirty="0" err="1" smtClean="0">
                <a:sym typeface="+mn-ea"/>
              </a:rPr>
              <a:t>数组对象本身</a:t>
            </a:r>
            <a:endParaRPr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337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数组方法</a:t>
            </a:r>
            <a:endParaRPr lang="zh-CN" alt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1213690" y="1772982"/>
            <a:ext cx="705929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查询商品案例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803900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764540" y="2352056"/>
            <a:ext cx="7434913" cy="11099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把数据渲染到页面中 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dirty="0" err="1" smtClean="0">
                <a:sym typeface="+mn-ea"/>
              </a:rPr>
              <a:t>forEach</a:t>
            </a:r>
            <a:r>
              <a:rPr lang="en-US" altLang="zh-CN" dirty="0" smtClean="0">
                <a:sym typeface="+mn-ea"/>
              </a:rPr>
              <a:t>)</a:t>
            </a: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根据价格显示数据 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根据商品名称显示数据</a:t>
            </a:r>
            <a:endParaRPr dirty="0" smtClean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2181" y="2733378"/>
            <a:ext cx="56938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(filter)</a:t>
            </a:r>
          </a:p>
        </p:txBody>
      </p:sp>
    </p:spTree>
    <p:extLst>
      <p:ext uri="{BB962C8B-B14F-4D97-AF65-F5344CB8AC3E}">
        <p14:creationId xmlns:p14="http://schemas.microsoft.com/office/powerpoint/2010/main" val="64337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64541" y="1536700"/>
            <a:ext cx="6601460" cy="3956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trim()  方法会从一个字符串的两端删除空白字符</a:t>
            </a:r>
            <a:r>
              <a:rPr lang="zh-CN" altLang="en-US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4541" y="1998241"/>
            <a:ext cx="6601460" cy="39985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str.trim()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4542" y="2549272"/>
            <a:ext cx="6601460" cy="410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ym typeface="+mn-ea"/>
              </a:rPr>
              <a:t>trim() 方法并不影响原字符串本身，它返回的是一个新的字符串。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字符串方法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6" name="矩形 5"/>
          <p:cNvSpPr/>
          <p:nvPr/>
        </p:nvSpPr>
        <p:spPr>
          <a:xfrm>
            <a:off x="764541" y="1932306"/>
            <a:ext cx="6601460" cy="39985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Object.keys(obj)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4541" y="2505515"/>
            <a:ext cx="6601461" cy="7646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效果类似 </a:t>
            </a:r>
            <a:r>
              <a:rPr lang="en-US" altLang="zh-CN" smtClean="0">
                <a:sym typeface="+mn-ea"/>
              </a:rPr>
              <a:t>for…in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ym typeface="+mn-ea"/>
              </a:rPr>
              <a:t>输出对象中值大于 2 的 key 的数组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64541" y="1536700"/>
            <a:ext cx="6601460" cy="3956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1.  Object.keys() </a:t>
            </a:r>
            <a:r>
              <a:rPr lang="en-US" altLang="zh-CN" smtClean="0">
                <a:sym typeface="+mn-ea"/>
              </a:rPr>
              <a:t>方法返回一个所有元素为字符串的数组</a:t>
            </a:r>
            <a:r>
              <a:rPr lang="zh-CN" altLang="en-US" smtClean="0">
                <a:sym typeface="+mn-ea"/>
              </a:rPr>
              <a:t>。</a:t>
            </a:r>
            <a:endParaRPr lang="en-US" altLang="zh-CN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/>
              <a:t>对象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4541" y="1926138"/>
            <a:ext cx="6601460" cy="40602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Object.defineProperty(obj, prop, descriptor)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4541" y="2541976"/>
            <a:ext cx="7397115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>
                <a:sym typeface="+mn-ea"/>
              </a:rPr>
              <a:t>obj：必需。目标对象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>
                <a:sym typeface="+mn-ea"/>
              </a:rPr>
              <a:t>prop：必需。需定义或修改的属性的名字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>
                <a:sym typeface="+mn-ea"/>
              </a:rPr>
              <a:t>descriptor：必需。目标属性所拥有的特性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64541" y="1536700"/>
            <a:ext cx="6601460" cy="3956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2.  Object.defineProperty() 定义新属性或修改原有的属性。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/>
              <a:t>对象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4541" y="1926138"/>
            <a:ext cx="6601460" cy="40602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Object.defineProperty(obj, prop, descriptor)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64541" y="1536700"/>
            <a:ext cx="6601460" cy="3956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2.  Object.defineProperty() 定义新属性或修改原有的属性。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/>
              <a:t>对象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5" y="2539549"/>
            <a:ext cx="7397115" cy="3641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Object.defineProperty()   </a:t>
            </a:r>
            <a:r>
              <a:rPr lang="zh-CN" altLang="en-US" smtClean="0">
                <a:sym typeface="+mn-ea"/>
              </a:rPr>
              <a:t>第三个参数 </a:t>
            </a:r>
            <a:r>
              <a:rPr smtClean="0">
                <a:sym typeface="+mn-ea"/>
              </a:rPr>
              <a:t>descriptor </a:t>
            </a:r>
            <a:r>
              <a:rPr lang="zh-CN" smtClean="0">
                <a:sym typeface="+mn-ea"/>
              </a:rPr>
              <a:t>说明</a:t>
            </a:r>
            <a:r>
              <a:rPr lang="zh-CN" altLang="en-US" smtClean="0">
                <a:sym typeface="+mn-ea"/>
              </a:rPr>
              <a:t>：</a:t>
            </a:r>
            <a:endParaRPr lang="zh-CN" smtClean="0"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64541" y="2922615"/>
            <a:ext cx="7397115" cy="13144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value: 设置属性的值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writable: 值是否可以重写。true | false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enumerable: 目标属性是否可以被枚举。true | false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configurable: 目标属性是否可以被删除或是否可以再次修改特性 true | false</a:t>
            </a:r>
          </a:p>
        </p:txBody>
      </p:sp>
    </p:spTree>
    <p:extLst>
      <p:ext uri="{BB962C8B-B14F-4D97-AF65-F5344CB8AC3E}">
        <p14:creationId xmlns:p14="http://schemas.microsoft.com/office/powerpoint/2010/main" val="34845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 smtClean="0"/>
              <a:t>概述</a:t>
            </a:r>
            <a:endParaRPr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1300603"/>
            <a:ext cx="6738620" cy="1593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在典型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的 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OOP 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的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语言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中（如 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Java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），都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存在类的概念，类就是对象的模板，对象就是类的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实例，但在 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ES6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之前，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JS 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中并没用引入类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的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概念。</a:t>
            </a:r>
            <a:endParaRPr lang="en-US" altLang="zh-CN" dirty="0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en-US" altLang="zh-CN" dirty="0"/>
              <a:t>ES6</a:t>
            </a:r>
            <a:r>
              <a:rPr lang="zh-CN" altLang="en-US" dirty="0"/>
              <a:t>， 全称 </a:t>
            </a:r>
            <a:r>
              <a:rPr lang="en-US" altLang="zh-CN" dirty="0" err="1"/>
              <a:t>ECMAScript</a:t>
            </a:r>
            <a:r>
              <a:rPr lang="en-US" altLang="zh-CN" dirty="0"/>
              <a:t> 6.0 </a:t>
            </a:r>
            <a:r>
              <a:rPr lang="zh-CN" altLang="en-US" dirty="0" smtClean="0"/>
              <a:t>，</a:t>
            </a:r>
            <a:r>
              <a:rPr lang="en-US" altLang="zh-CN" dirty="0"/>
              <a:t>2015.06 </a:t>
            </a:r>
            <a:r>
              <a:rPr lang="zh-CN" altLang="en-US" dirty="0"/>
              <a:t>发版</a:t>
            </a:r>
            <a:r>
              <a:rPr lang="zh-CN" altLang="en-US" dirty="0" smtClean="0"/>
              <a:t>。</a:t>
            </a:r>
            <a:r>
              <a:rPr lang="zh-CN" altLang="en-US" dirty="0"/>
              <a:t>但是目前浏览器的 </a:t>
            </a:r>
            <a:r>
              <a:rPr lang="en-US" altLang="zh-CN" dirty="0"/>
              <a:t>JavaScript </a:t>
            </a:r>
            <a:r>
              <a:rPr lang="zh-CN" altLang="en-US" dirty="0"/>
              <a:t>是 </a:t>
            </a:r>
            <a:r>
              <a:rPr lang="en-US" altLang="zh-CN" dirty="0"/>
              <a:t>ES5 </a:t>
            </a:r>
            <a:r>
              <a:rPr lang="zh-CN" altLang="en-US" dirty="0"/>
              <a:t>版本，大多数高版本的浏览器也支持 </a:t>
            </a:r>
            <a:r>
              <a:rPr lang="en-US" altLang="zh-CN" dirty="0"/>
              <a:t>ES6</a:t>
            </a:r>
            <a:r>
              <a:rPr lang="zh-CN" altLang="en-US" dirty="0"/>
              <a:t>，不过只实现了 </a:t>
            </a:r>
            <a:r>
              <a:rPr lang="en-US" altLang="zh-CN" dirty="0"/>
              <a:t>ES6 </a:t>
            </a:r>
            <a:r>
              <a:rPr lang="zh-CN" altLang="en-US" dirty="0"/>
              <a:t>的部分特性和功能。</a:t>
            </a:r>
            <a:endParaRPr lang="en-US" altLang="zh-CN" dirty="0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在 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ES6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之前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，对象不是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基于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类创建的，而是用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一种称为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构建函数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的特殊函数来定义对象和它们的特征。</a:t>
            </a:r>
            <a:endParaRPr lang="zh-CN" altLang="en-US" dirty="0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5" y="3419335"/>
            <a:ext cx="6738620" cy="13068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1. 对象字面量</a:t>
            </a:r>
          </a:p>
          <a:p>
            <a:r>
              <a:rPr lang="zh-CN" altLang="en-US" smtClean="0">
                <a:sym typeface="+mn-ea"/>
              </a:rPr>
              <a:t>2. new Object()</a:t>
            </a:r>
          </a:p>
          <a:p>
            <a:r>
              <a:rPr lang="zh-CN" altLang="en-US" smtClean="0">
                <a:sym typeface="+mn-ea"/>
              </a:rPr>
              <a:t>3. 自定义构造函数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57555" y="3070623"/>
            <a:ext cx="6738620" cy="348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创建对象可以通过以下三种方式：</a:t>
            </a:r>
          </a:p>
        </p:txBody>
      </p:sp>
    </p:spTree>
    <p:extLst>
      <p:ext uri="{BB962C8B-B14F-4D97-AF65-F5344CB8AC3E}">
        <p14:creationId xmlns:p14="http://schemas.microsoft.com/office/powerpoint/2010/main" val="3021680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57555" y="1342895"/>
            <a:ext cx="6635097" cy="6486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构造函数</a:t>
            </a:r>
            <a:r>
              <a:rPr lang="zh-CN" altLang="en-US" smtClean="0"/>
              <a:t>是</a:t>
            </a:r>
            <a:r>
              <a:rPr lang="zh-CN" altLang="en-US" dirty="0"/>
              <a:t>一种特殊</a:t>
            </a:r>
            <a:r>
              <a:rPr lang="zh-CN" altLang="en-US"/>
              <a:t>的</a:t>
            </a:r>
            <a:r>
              <a:rPr lang="zh-CN" altLang="en-US" smtClean="0"/>
              <a:t>函数，主要</a:t>
            </a:r>
            <a:r>
              <a:rPr lang="zh-CN" altLang="en-US" dirty="0"/>
              <a:t>用来初始化</a:t>
            </a:r>
            <a:r>
              <a:rPr lang="zh-CN" altLang="en-US"/>
              <a:t>对象</a:t>
            </a:r>
            <a:r>
              <a:rPr lang="zh-CN" altLang="en-US" smtClean="0"/>
              <a:t>，即</a:t>
            </a:r>
            <a:r>
              <a:rPr lang="zh-CN" altLang="en-US" dirty="0"/>
              <a:t>为对象成员变量赋</a:t>
            </a:r>
            <a:r>
              <a:rPr lang="zh-CN" altLang="en-US"/>
              <a:t>初始值</a:t>
            </a:r>
            <a:r>
              <a:rPr lang="zh-CN" altLang="en-US" smtClean="0"/>
              <a:t>，它总与 new 一起</a:t>
            </a:r>
            <a:r>
              <a:rPr lang="zh-CN" altLang="en-US"/>
              <a:t>使用。</a:t>
            </a:r>
            <a:r>
              <a:rPr lang="zh-CN" altLang="en-US" smtClean="0"/>
              <a:t>我们可以把</a:t>
            </a:r>
            <a:r>
              <a:rPr lang="zh-CN" altLang="en-US"/>
              <a:t>对象中一些公共的属性和方法抽取出来，然后封装到这个函数里面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构造函数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4" y="2078128"/>
            <a:ext cx="6635097" cy="113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 </a:t>
            </a:r>
            <a:r>
              <a:rPr lang="en-US" altLang="zh-CN" smtClean="0"/>
              <a:t>JS </a:t>
            </a:r>
            <a:r>
              <a:rPr lang="zh-CN" altLang="en-US" smtClean="0"/>
              <a:t>中，使用构造函数时要注意以下两点：</a:t>
            </a:r>
            <a:endParaRPr lang="zh-CN" altLang="en-US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/>
              <a:t>构造</a:t>
            </a:r>
            <a:r>
              <a:rPr lang="zh-CN" altLang="en-US" dirty="0"/>
              <a:t>函数用于创建</a:t>
            </a:r>
            <a:r>
              <a:rPr lang="zh-CN" altLang="en-US"/>
              <a:t>某</a:t>
            </a:r>
            <a:r>
              <a:rPr lang="zh-CN" altLang="en-US" smtClean="0"/>
              <a:t>一类</a:t>
            </a:r>
            <a:r>
              <a:rPr lang="zh-CN" altLang="en-US"/>
              <a:t>对象</a:t>
            </a:r>
            <a:r>
              <a:rPr lang="zh-CN" altLang="en-US" smtClean="0"/>
              <a:t>，</a:t>
            </a:r>
            <a:r>
              <a:rPr lang="zh-CN" altLang="en-US"/>
              <a:t>其</a:t>
            </a:r>
            <a:r>
              <a:rPr lang="zh-CN" altLang="en-US" smtClean="0">
                <a:solidFill>
                  <a:srgbClr val="FF0000"/>
                </a:solidFill>
              </a:rPr>
              <a:t>首</a:t>
            </a:r>
            <a:r>
              <a:rPr lang="zh-CN" altLang="en-US" dirty="0">
                <a:solidFill>
                  <a:srgbClr val="FF0000"/>
                </a:solidFill>
              </a:rPr>
              <a:t>字母要大写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/>
              <a:t>构造</a:t>
            </a:r>
            <a:r>
              <a:rPr lang="zh-CN" altLang="en-US" dirty="0"/>
              <a:t>函数</a:t>
            </a:r>
            <a:r>
              <a:rPr lang="zh-CN" altLang="en-US"/>
              <a:t>要</a:t>
            </a:r>
            <a:r>
              <a:rPr lang="zh-CN" altLang="en-US" smtClean="0">
                <a:solidFill>
                  <a:srgbClr val="FF0000"/>
                </a:solidFill>
              </a:rPr>
              <a:t>和 new 一起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zh-CN" altLang="en-US" dirty="0"/>
              <a:t>才有意义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57555" y="1342895"/>
            <a:ext cx="6635097" cy="6486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构造函数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是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一种特殊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的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函数，主要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用来初始化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对象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，即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为对象成员变量赋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初始值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，它总与 new 一起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使用。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我们可以把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对象中一些公共的属性和方法抽取出来，然后封装到这个函数里面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构造函数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38514" y="2068990"/>
            <a:ext cx="6517622" cy="186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new</a:t>
            </a:r>
            <a:r>
              <a:rPr 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在执行时会做四件事情</a:t>
            </a: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：</a:t>
            </a:r>
            <a:endParaRPr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在内存中创建一个新的空对象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让</a:t>
            </a:r>
            <a:r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this</a:t>
            </a:r>
            <a:r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指向这个新的对象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执行构造函数里面的代码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，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给这个新对象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添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加属性和方法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返回这个新对象（所以构造函数里面不需要</a:t>
            </a:r>
            <a:r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return</a:t>
            </a:r>
            <a:r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）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15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1302603"/>
            <a:ext cx="6738620" cy="733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的构造函数中可以添加一些成员，可以在构造函数本身上</a:t>
            </a:r>
            <a:r>
              <a:rPr lang="zh-CN" altLang="en-US" dirty="0">
                <a:sym typeface="+mn-ea"/>
              </a:rPr>
              <a:t>添加，也可以在构造函数内部的 this 上</a:t>
            </a:r>
            <a:r>
              <a:rPr lang="zh-CN" altLang="en-US" dirty="0" smtClean="0">
                <a:sym typeface="+mn-ea"/>
              </a:rPr>
              <a:t>添加。</a:t>
            </a:r>
            <a:r>
              <a:rPr lang="zh-CN" altLang="en-US" dirty="0">
                <a:sym typeface="+mn-ea"/>
              </a:rPr>
              <a:t>通过</a:t>
            </a:r>
            <a:r>
              <a:rPr lang="zh-CN" altLang="en-US" dirty="0" smtClean="0">
                <a:sym typeface="+mn-ea"/>
              </a:rPr>
              <a:t>这两种方式添加的成员，就分别</a:t>
            </a:r>
            <a:r>
              <a:rPr lang="zh-CN" altLang="en-US" dirty="0">
                <a:sym typeface="+mn-ea"/>
              </a:rPr>
              <a:t>称为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静态成员</a:t>
            </a:r>
            <a:r>
              <a:rPr lang="zh-CN" altLang="en-US" dirty="0">
                <a:sym typeface="+mn-ea"/>
              </a:rPr>
              <a:t>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实例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成员</a:t>
            </a:r>
            <a:r>
              <a:rPr lang="zh-CN" altLang="en-US" dirty="0" smtClean="0">
                <a:sym typeface="+mn-ea"/>
              </a:rPr>
              <a:t>。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7554" y="2036231"/>
            <a:ext cx="6608445" cy="949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静态成员：在</a:t>
            </a:r>
            <a:r>
              <a:rPr lang="zh-CN" altLang="en-US"/>
              <a:t>构造函数本上添加的</a:t>
            </a:r>
            <a:r>
              <a:rPr lang="zh-CN" altLang="en-US" smtClean="0"/>
              <a:t>成员称为</a:t>
            </a:r>
            <a:r>
              <a:rPr lang="zh-CN" altLang="en-US">
                <a:solidFill>
                  <a:srgbClr val="FF0000"/>
                </a:solidFill>
              </a:rPr>
              <a:t>静态成员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只能由构造函数本身来访问 </a:t>
            </a:r>
            <a:endParaRPr lang="en-US" smtClean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实例成员：</a:t>
            </a:r>
            <a:r>
              <a:rPr smtClean="0"/>
              <a:t>在</a:t>
            </a:r>
            <a:r>
              <a:rPr lang="zh-CN" smtClean="0"/>
              <a:t>构造函数内部创建的对象成员</a:t>
            </a:r>
            <a:r>
              <a:rPr lang="zh-CN" altLang="en-US" smtClean="0"/>
              <a:t>称</a:t>
            </a:r>
            <a:r>
              <a:rPr lang="zh-CN" smtClean="0"/>
              <a:t>为</a:t>
            </a:r>
            <a:r>
              <a:rPr lang="zh-CN" smtClean="0">
                <a:solidFill>
                  <a:srgbClr val="FF0000"/>
                </a:solidFill>
              </a:rPr>
              <a:t>实例成员</a:t>
            </a:r>
            <a:r>
              <a:rPr lang="zh-CN" smtClean="0"/>
              <a:t>，</a:t>
            </a:r>
            <a:r>
              <a:rPr lang="zh-CN" smtClean="0">
                <a:solidFill>
                  <a:srgbClr val="FF0000"/>
                </a:solidFill>
              </a:rPr>
              <a:t>只能由实例化的对象来访问</a:t>
            </a:r>
          </a:p>
          <a:p>
            <a:endParaRPr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构造函数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100711" y="1967799"/>
            <a:ext cx="5238115" cy="2091055"/>
            <a:chOff x="1464234" y="2169477"/>
            <a:chExt cx="5238115" cy="2091055"/>
          </a:xfrm>
        </p:grpSpPr>
        <p:sp>
          <p:nvSpPr>
            <p:cNvPr id="3" name="矩形 2"/>
            <p:cNvSpPr/>
            <p:nvPr/>
          </p:nvSpPr>
          <p:spPr>
            <a:xfrm>
              <a:off x="1464234" y="2169477"/>
              <a:ext cx="5238115" cy="209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15325" y="2236972"/>
              <a:ext cx="650928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FFFF"/>
                  </a:solidFill>
                </a:rPr>
                <a:t>内存</a:t>
              </a: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7554" y="1336707"/>
            <a:ext cx="6608445" cy="368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构造函数方法很好用，但是</a:t>
            </a:r>
            <a:r>
              <a:rPr lang="zh-CN" altLang="en-US" smtClean="0">
                <a:solidFill>
                  <a:srgbClr val="FF0000"/>
                </a:solidFill>
              </a:rPr>
              <a:t>存在浪费内存的问题</a:t>
            </a:r>
            <a:r>
              <a:rPr lang="zh-CN" altLang="en-US" smtClean="0"/>
              <a:t>。</a:t>
            </a:r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3818871" y="2129624"/>
            <a:ext cx="1565910" cy="9137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ldh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algn="ctr"/>
            <a:r>
              <a:rPr lang="en-US" altLang="zh-CN" dirty="0" err="1"/>
              <a:t>u</a:t>
            </a:r>
            <a:r>
              <a:rPr lang="en-US" altLang="zh-CN" dirty="0" err="1" smtClean="0"/>
              <a:t>name</a:t>
            </a:r>
            <a:endParaRPr lang="en-US" altLang="zh-CN" dirty="0" smtClean="0"/>
          </a:p>
          <a:p>
            <a:pPr algn="ctr"/>
            <a:r>
              <a:rPr lang="en-US" altLang="zh-CN" dirty="0"/>
              <a:t>age</a:t>
            </a:r>
          </a:p>
          <a:p>
            <a:pPr algn="ctr"/>
            <a:r>
              <a:rPr lang="en-US" altLang="zh-CN" dirty="0"/>
              <a:t>sing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818871" y="3093629"/>
            <a:ext cx="1565910" cy="8875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zxy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algn="ctr"/>
            <a:r>
              <a:rPr lang="en-US" altLang="zh-CN" dirty="0" err="1"/>
              <a:t>u</a:t>
            </a:r>
            <a:r>
              <a:rPr lang="en-US" altLang="zh-CN" dirty="0" err="1" smtClean="0"/>
              <a:t>name</a:t>
            </a:r>
            <a:endParaRPr lang="en-US" altLang="zh-CN" dirty="0" smtClean="0"/>
          </a:p>
          <a:p>
            <a:pPr algn="ctr"/>
            <a:r>
              <a:rPr lang="en-US" altLang="zh-CN" dirty="0"/>
              <a:t>age</a:t>
            </a:r>
          </a:p>
          <a:p>
            <a:pPr algn="ctr"/>
            <a:r>
              <a:rPr lang="en-US" altLang="zh-CN" dirty="0"/>
              <a:t>sing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129636" y="2347714"/>
            <a:ext cx="1145541" cy="4492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function(){}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052041" y="2583649"/>
            <a:ext cx="1077595" cy="14160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052041" y="3497414"/>
            <a:ext cx="1077595" cy="14160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/>
              <a:t>构造</a:t>
            </a:r>
            <a:r>
              <a:rPr lang="zh-CN" altLang="en-US" smtClean="0"/>
              <a:t>函数的问题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129636" y="3272766"/>
            <a:ext cx="1145541" cy="4492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function(){}</a:t>
            </a:r>
          </a:p>
        </p:txBody>
      </p:sp>
      <p:sp>
        <p:nvSpPr>
          <p:cNvPr id="18" name="内容占位符 5"/>
          <p:cNvSpPr>
            <a:spLocks noGrp="1"/>
          </p:cNvSpPr>
          <p:nvPr/>
        </p:nvSpPr>
        <p:spPr>
          <a:xfrm>
            <a:off x="757554" y="4241164"/>
            <a:ext cx="6738620" cy="4616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olidFill>
                  <a:srgbClr val="FF0000"/>
                </a:solidFill>
                <a:sym typeface="+mn-ea"/>
              </a:rPr>
              <a:t>我们希望所有的对象使用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同</a:t>
            </a:r>
            <a:r>
              <a:rPr smtClean="0">
                <a:solidFill>
                  <a:srgbClr val="FF0000"/>
                </a:solidFill>
                <a:sym typeface="+mn-ea"/>
              </a:rPr>
              <a:t>一个函数，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这样就比较节省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内存，那么我们要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怎样做呢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？</a:t>
            </a:r>
            <a:endParaRPr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8650" y="1818750"/>
            <a:ext cx="1965548" cy="232116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chemeClr val="tx1"/>
                </a:solidFill>
              </a:rPr>
              <a:t>function Star(</a:t>
            </a:r>
            <a:r>
              <a:rPr lang="en-US" altLang="zh-CN" sz="1050" dirty="0" err="1">
                <a:solidFill>
                  <a:schemeClr val="tx1"/>
                </a:solidFill>
              </a:rPr>
              <a:t>uname</a:t>
            </a:r>
            <a:r>
              <a:rPr lang="en-US" altLang="zh-CN" sz="1050" dirty="0">
                <a:solidFill>
                  <a:schemeClr val="tx1"/>
                </a:solidFill>
              </a:rPr>
              <a:t>, age) {</a:t>
            </a: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    </a:t>
            </a:r>
            <a:r>
              <a:rPr lang="en-US" altLang="zh-CN" sz="1050" dirty="0" err="1" smtClean="0">
                <a:solidFill>
                  <a:schemeClr val="tx1"/>
                </a:solidFill>
              </a:rPr>
              <a:t>this.uname</a:t>
            </a:r>
            <a:r>
              <a:rPr lang="en-US" altLang="zh-CN" sz="1050" dirty="0" smtClean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= </a:t>
            </a:r>
            <a:r>
              <a:rPr lang="en-US" altLang="zh-CN" sz="1050" dirty="0" err="1">
                <a:solidFill>
                  <a:schemeClr val="tx1"/>
                </a:solidFill>
              </a:rPr>
              <a:t>uname</a:t>
            </a:r>
            <a:r>
              <a:rPr lang="en-US" altLang="zh-CN" sz="10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    </a:t>
            </a:r>
            <a:r>
              <a:rPr lang="en-US" altLang="zh-CN" sz="1050" dirty="0" err="1" smtClean="0">
                <a:solidFill>
                  <a:schemeClr val="tx1"/>
                </a:solidFill>
              </a:rPr>
              <a:t>this.age</a:t>
            </a:r>
            <a:r>
              <a:rPr lang="en-US" altLang="zh-CN" sz="1050" dirty="0" smtClean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= age;</a:t>
            </a: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    </a:t>
            </a:r>
            <a:r>
              <a:rPr lang="en-US" altLang="zh-CN" sz="1050" dirty="0" err="1" smtClean="0">
                <a:solidFill>
                  <a:schemeClr val="tx1"/>
                </a:solidFill>
              </a:rPr>
              <a:t>this.sing</a:t>
            </a:r>
            <a:r>
              <a:rPr lang="en-US" altLang="zh-CN" sz="1050" dirty="0" smtClean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= function() {</a:t>
            </a: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        console.log</a:t>
            </a:r>
            <a:r>
              <a:rPr lang="en-US" altLang="zh-CN" sz="1050" dirty="0">
                <a:solidFill>
                  <a:schemeClr val="tx1"/>
                </a:solidFill>
              </a:rPr>
              <a:t>('</a:t>
            </a:r>
            <a:r>
              <a:rPr lang="zh-CN" altLang="en-US" sz="1050" dirty="0">
                <a:solidFill>
                  <a:schemeClr val="tx1"/>
                </a:solidFill>
              </a:rPr>
              <a:t>我会唱歌</a:t>
            </a:r>
            <a:r>
              <a:rPr lang="en-US" altLang="zh-CN" sz="1050" dirty="0" smtClean="0">
                <a:solidFill>
                  <a:schemeClr val="tx1"/>
                </a:solidFill>
              </a:rPr>
              <a:t>');</a:t>
            </a:r>
            <a:r>
              <a:rPr lang="en-US" altLang="zh-CN" sz="1050" dirty="0">
                <a:solidFill>
                  <a:schemeClr val="tx1"/>
                </a:solidFill>
              </a:rPr>
              <a:t/>
            </a:r>
            <a:br>
              <a:rPr lang="en-US" altLang="zh-CN" sz="1050" dirty="0">
                <a:solidFill>
                  <a:schemeClr val="tx1"/>
                </a:solidFill>
              </a:rPr>
            </a:br>
            <a:r>
              <a:rPr lang="en-US" altLang="zh-CN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050" dirty="0" err="1">
                <a:solidFill>
                  <a:schemeClr val="tx1"/>
                </a:solidFill>
              </a:rPr>
              <a:t>var</a:t>
            </a:r>
            <a:r>
              <a:rPr lang="en-US" altLang="zh-CN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</a:rPr>
              <a:t>ldh</a:t>
            </a:r>
            <a:r>
              <a:rPr lang="en-US" altLang="zh-CN" sz="1050" dirty="0">
                <a:solidFill>
                  <a:schemeClr val="tx1"/>
                </a:solidFill>
              </a:rPr>
              <a:t> = new Star('</a:t>
            </a:r>
            <a:r>
              <a:rPr lang="zh-CN" altLang="en-US" sz="1050" dirty="0">
                <a:solidFill>
                  <a:schemeClr val="tx1"/>
                </a:solidFill>
              </a:rPr>
              <a:t>刘德华</a:t>
            </a:r>
            <a:r>
              <a:rPr lang="en-US" altLang="zh-CN" sz="1050" dirty="0">
                <a:solidFill>
                  <a:schemeClr val="tx1"/>
                </a:solidFill>
              </a:rPr>
              <a:t>', 18);</a:t>
            </a:r>
          </a:p>
          <a:p>
            <a:r>
              <a:rPr lang="en-US" altLang="zh-CN" sz="1050" dirty="0" err="1">
                <a:solidFill>
                  <a:schemeClr val="tx1"/>
                </a:solidFill>
              </a:rPr>
              <a:t>var</a:t>
            </a:r>
            <a:r>
              <a:rPr lang="en-US" altLang="zh-CN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</a:rPr>
              <a:t>zxy</a:t>
            </a:r>
            <a:r>
              <a:rPr lang="en-US" altLang="zh-CN" sz="1050" dirty="0">
                <a:solidFill>
                  <a:schemeClr val="tx1"/>
                </a:solidFill>
              </a:rPr>
              <a:t> = new Star('</a:t>
            </a:r>
            <a:r>
              <a:rPr lang="zh-CN" altLang="en-US" sz="1050" dirty="0">
                <a:solidFill>
                  <a:schemeClr val="tx1"/>
                </a:solidFill>
              </a:rPr>
              <a:t>张学友</a:t>
            </a:r>
            <a:r>
              <a:rPr lang="en-US" altLang="zh-CN" sz="1050" dirty="0">
                <a:solidFill>
                  <a:schemeClr val="tx1"/>
                </a:solidFill>
              </a:rPr>
              <a:t>', 19);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7555" y="1416691"/>
            <a:ext cx="6608445" cy="1566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构造函数通过原型分配的函数是所有对象所</a:t>
            </a:r>
            <a:r>
              <a:rPr lang="zh-CN" altLang="en-US" b="1" dirty="0" smtClean="0">
                <a:solidFill>
                  <a:srgbClr val="FF0000"/>
                </a:solidFill>
              </a:rPr>
              <a:t>共享的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JavaScript 规定，</a:t>
            </a:r>
            <a:r>
              <a:rPr lang="zh-CN" altLang="en-US" dirty="0" smtClean="0">
                <a:solidFill>
                  <a:srgbClr val="FF0000"/>
                </a:solidFill>
              </a:rPr>
              <a:t>每一个构造函数都有一个 prototype 属性</a:t>
            </a:r>
            <a:r>
              <a:rPr lang="zh-CN" altLang="en-US" dirty="0" smtClean="0"/>
              <a:t>，指向另一个对象。注意这个 </a:t>
            </a:r>
            <a:r>
              <a:rPr lang="en-US" altLang="zh-CN" dirty="0" smtClean="0"/>
              <a:t>prototype </a:t>
            </a:r>
            <a:r>
              <a:rPr lang="zh-CN" altLang="en-US" dirty="0" smtClean="0"/>
              <a:t>就是一个对象，这个对象的所有属性和方法，都会被构造函数所拥有。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我们可以把那些不变的方法，直接定义在 prototype 对象上，这样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所有对象的实例就可以共享这些方法。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smtClean="0"/>
              <a:t>1.4 </a:t>
            </a:r>
            <a:r>
              <a:rPr lang="zh-CN" altLang="en-US"/>
              <a:t>构造函数原型 </a:t>
            </a:r>
            <a:r>
              <a:rPr lang="en-US" altLang="zh-CN"/>
              <a:t>prototype</a:t>
            </a:r>
            <a:endParaRPr lang="en-US" altLang="zh-CN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5" y="2983425"/>
            <a:ext cx="6608445" cy="18830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chemeClr val="tx1"/>
                </a:solidFill>
                <a:sym typeface="+mn-ea"/>
              </a:rPr>
              <a:t>问答？</a:t>
            </a:r>
            <a:endParaRPr lang="zh-CN" altLang="en-US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原型是什么 ？  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一个对象，我们也称为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prototype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原型对象。</a:t>
            </a:r>
            <a:endParaRPr lang="zh-CN" altLang="en-US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2. 原型的作用是什么 ？  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共享方法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7555" y="1389837"/>
            <a:ext cx="6929604" cy="1835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对象都会有一个属性 </a:t>
            </a:r>
            <a:r>
              <a:rPr lang="en-US" altLang="zh-CN" dirty="0" smtClean="0">
                <a:solidFill>
                  <a:srgbClr val="FF0000"/>
                </a:solidFill>
              </a:rPr>
              <a:t>__proto__ </a:t>
            </a:r>
            <a:r>
              <a:rPr lang="zh-CN" altLang="en-US" dirty="0" smtClean="0"/>
              <a:t>指向构造函数的 prototype 原型对象</a:t>
            </a:r>
            <a:r>
              <a:rPr lang="zh-CN" altLang="en-US" dirty="0"/>
              <a:t>，</a:t>
            </a:r>
            <a:r>
              <a:rPr lang="zh-CN" altLang="en-US" dirty="0" smtClean="0"/>
              <a:t>之所以我们对象可以使用构造函数 </a:t>
            </a:r>
            <a:r>
              <a:rPr lang="en-US" altLang="zh-CN" dirty="0" smtClean="0"/>
              <a:t>prototype </a:t>
            </a:r>
            <a:r>
              <a:rPr lang="zh-CN" altLang="en-US" dirty="0" smtClean="0"/>
              <a:t>原型对象的属性和方法，就是因为对象有 </a:t>
            </a:r>
            <a:r>
              <a:rPr lang="en-US" altLang="zh-CN" dirty="0" smtClean="0"/>
              <a:t>__proto__ </a:t>
            </a:r>
            <a:r>
              <a:rPr lang="zh-CN" altLang="en-US" dirty="0" smtClean="0"/>
              <a:t>原型的存在。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/>
              <a:t>__proto__</a:t>
            </a:r>
            <a:r>
              <a:rPr lang="zh-CN" altLang="en-US" dirty="0" smtClean="0"/>
              <a:t>对象原型和原型对象 </a:t>
            </a:r>
            <a:r>
              <a:rPr lang="en-US" altLang="zh-CN" dirty="0" smtClean="0"/>
              <a:t>prototype </a:t>
            </a:r>
            <a:r>
              <a:rPr lang="zh-CN" altLang="en-US" dirty="0" smtClean="0"/>
              <a:t>是等价的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/>
              <a:t>__proto__</a:t>
            </a:r>
            <a:r>
              <a:rPr lang="zh-CN" altLang="en-US" dirty="0" smtClean="0"/>
              <a:t>对象原型的意义就在于为对象</a:t>
            </a:r>
            <a:r>
              <a:rPr lang="zh-CN" altLang="en-US" dirty="0"/>
              <a:t>的</a:t>
            </a:r>
            <a:r>
              <a:rPr lang="zh-CN" altLang="en-US" dirty="0" smtClean="0"/>
              <a:t>查找机制提供一个方向，或者说一条路线，但是它是一个非标准属性，因此实际开发中，不可以使用这个属性，它只是内部指向原型对象 </a:t>
            </a:r>
            <a:r>
              <a:rPr lang="en-US" altLang="zh-CN" dirty="0" smtClean="0"/>
              <a:t>prototype</a:t>
            </a:r>
            <a:endParaRPr lang="zh-CN" altLang="en-US" dirty="0" smtClean="0"/>
          </a:p>
          <a:p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smtClean="0"/>
              <a:t>1.5 </a:t>
            </a:r>
            <a:r>
              <a:rPr lang="zh-CN" altLang="en-US" smtClean="0"/>
              <a:t>对象</a:t>
            </a:r>
            <a:r>
              <a:rPr lang="zh-CN" altLang="en-US"/>
              <a:t>原型 </a:t>
            </a:r>
            <a:r>
              <a:rPr lang="en-US" altLang="zh-CN"/>
              <a:t>__proto__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1867866" y="3116993"/>
            <a:ext cx="1213620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 </a:t>
            </a:r>
            <a:r>
              <a:rPr lang="zh-CN" altLang="en-US" dirty="0"/>
              <a:t>构造函数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505145" y="4292629"/>
            <a:ext cx="1213620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ldh</a:t>
            </a:r>
            <a:r>
              <a:rPr lang="en-US" altLang="zh-CN" dirty="0" smtClean="0"/>
              <a:t> </a:t>
            </a:r>
            <a:r>
              <a:rPr lang="zh-CN" altLang="en-US" dirty="0"/>
              <a:t>对象实例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878265" y="3116993"/>
            <a:ext cx="1803888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</a:t>
            </a:r>
            <a:r>
              <a:rPr lang="zh-CN" dirty="0" smtClean="0"/>
              <a:t>原型</a:t>
            </a:r>
            <a:r>
              <a:rPr lang="zh-CN" dirty="0"/>
              <a:t>对象</a:t>
            </a:r>
            <a:r>
              <a:rPr lang="en-US" altLang="zh-CN" dirty="0" smtClean="0"/>
              <a:t>prototype(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sing)</a:t>
            </a:r>
            <a:endParaRPr lang="en-US" altLang="zh-CN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987907" y="3760324"/>
            <a:ext cx="517238" cy="5323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646328" y="3738778"/>
            <a:ext cx="337117" cy="4890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47025" y="3296753"/>
            <a:ext cx="14717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3"/>
          <p:cNvSpPr txBox="1"/>
          <p:nvPr/>
        </p:nvSpPr>
        <p:spPr>
          <a:xfrm>
            <a:off x="4890854" y="4027776"/>
            <a:ext cx="1070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ldh</a:t>
            </a:r>
            <a:r>
              <a:rPr lang="en-US" altLang="zh-CN" sz="1200" dirty="0" smtClean="0"/>
              <a:t>.__</a:t>
            </a:r>
            <a:r>
              <a:rPr lang="en-US" altLang="zh-CN" sz="1200" dirty="0"/>
              <a:t>proto__</a:t>
            </a:r>
          </a:p>
        </p:txBody>
      </p:sp>
      <p:sp>
        <p:nvSpPr>
          <p:cNvPr id="19" name="文本框 16"/>
          <p:cNvSpPr txBox="1"/>
          <p:nvPr/>
        </p:nvSpPr>
        <p:spPr>
          <a:xfrm>
            <a:off x="3445151" y="2983276"/>
            <a:ext cx="107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 smtClean="0"/>
              <a:t>S</a:t>
            </a:r>
            <a:r>
              <a:rPr lang="en-US" altLang="zh-CN" sz="1200" dirty="0" err="1" smtClean="0"/>
              <a:t>tar</a:t>
            </a:r>
            <a:r>
              <a:rPr lang="en-US" sz="1200" dirty="0" err="1" smtClean="0"/>
              <a:t>.prototype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6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6010</TotalTime>
  <Words>2021</Words>
  <Application>Microsoft Office PowerPoint</Application>
  <PresentationFormat>全屏显示(16:9)</PresentationFormat>
  <Paragraphs>226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黑马程序员主题​​</vt:lpstr>
      <vt:lpstr>构造函数和原型</vt:lpstr>
      <vt:lpstr>PowerPoint 演示文稿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PowerPoint 演示文稿</vt:lpstr>
      <vt:lpstr>2. 继承</vt:lpstr>
      <vt:lpstr>2. 继承</vt:lpstr>
      <vt:lpstr>2. 继承</vt:lpstr>
      <vt:lpstr>PowerPoint 演示文稿</vt:lpstr>
      <vt:lpstr>3. ES5 中的新增方法</vt:lpstr>
      <vt:lpstr>3. ES5 中的新增方法</vt:lpstr>
      <vt:lpstr>3. ES5 中的新增方法</vt:lpstr>
      <vt:lpstr>3. ES5 中的新增方法</vt:lpstr>
      <vt:lpstr>3. ES5 中的新增方法</vt:lpstr>
      <vt:lpstr>3. ES5 中的新增方法</vt:lpstr>
      <vt:lpstr>3. ES5 中的新增方法</vt:lpstr>
      <vt:lpstr>3. ES5 中的新增方法</vt:lpstr>
      <vt:lpstr>3. ES5 中的新增方法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3631</cp:revision>
  <dcterms:created xsi:type="dcterms:W3CDTF">2018-10-05T21:01:00Z</dcterms:created>
  <dcterms:modified xsi:type="dcterms:W3CDTF">2019-04-12T06:42:44Z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