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61" r:id="rId2"/>
    <p:sldId id="887" r:id="rId3"/>
    <p:sldId id="867" r:id="rId4"/>
    <p:sldId id="939" r:id="rId5"/>
    <p:sldId id="888" r:id="rId6"/>
    <p:sldId id="891" r:id="rId7"/>
    <p:sldId id="889" r:id="rId8"/>
    <p:sldId id="934" r:id="rId9"/>
    <p:sldId id="935" r:id="rId10"/>
    <p:sldId id="892" r:id="rId11"/>
    <p:sldId id="940" r:id="rId12"/>
    <p:sldId id="895" r:id="rId13"/>
    <p:sldId id="890" r:id="rId14"/>
    <p:sldId id="896" r:id="rId15"/>
    <p:sldId id="936" r:id="rId16"/>
    <p:sldId id="937" r:id="rId17"/>
    <p:sldId id="900" r:id="rId18"/>
    <p:sldId id="901" r:id="rId19"/>
    <p:sldId id="902" r:id="rId20"/>
    <p:sldId id="903" r:id="rId21"/>
    <p:sldId id="868" r:id="rId22"/>
    <p:sldId id="905" r:id="rId23"/>
    <p:sldId id="869" r:id="rId24"/>
    <p:sldId id="925" r:id="rId25"/>
    <p:sldId id="941" r:id="rId26"/>
    <p:sldId id="938" r:id="rId27"/>
    <p:sldId id="930" r:id="rId28"/>
    <p:sldId id="929" r:id="rId29"/>
    <p:sldId id="931" r:id="rId30"/>
    <p:sldId id="870" r:id="rId31"/>
    <p:sldId id="932" r:id="rId32"/>
    <p:sldId id="942" r:id="rId33"/>
    <p:sldId id="262" r:id="rId34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45" autoAdjust="0"/>
    <p:restoredTop sz="93911" autoAdjust="0"/>
  </p:normalViewPr>
  <p:slideViewPr>
    <p:cSldViewPr snapToGrid="0" snapToObjects="1">
      <p:cViewPr varScale="1">
        <p:scale>
          <a:sx n="89" d="100"/>
          <a:sy n="89" d="100"/>
        </p:scale>
        <p:origin x="-576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67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16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4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2019/4/13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4/13/2019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4/13/2019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函数进阶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2. this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354137"/>
            <a:ext cx="6738620" cy="5429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JavaScript 为我们专门提供了一些函数方法来帮我们更优雅的处理函数内部 this 的指向问题，常用的</a:t>
            </a:r>
            <a:r>
              <a:rPr lang="zh-CN" altLang="en-US">
                <a:sym typeface="+mn-ea"/>
              </a:rPr>
              <a:t>有</a:t>
            </a:r>
            <a:r>
              <a:rPr lang="zh-CN" altLang="en-US" smtClean="0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bind()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</a:rPr>
              <a:t>call()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</a:rPr>
              <a:t>apply() </a:t>
            </a:r>
            <a:r>
              <a:rPr lang="zh-CN" altLang="en-US" smtClean="0">
                <a:sym typeface="+mn-ea"/>
              </a:rPr>
              <a:t>三种方法。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71524" y="1907190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tx1"/>
                </a:solidFill>
              </a:rPr>
              <a:t>3.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bind 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方法</a:t>
            </a:r>
            <a:endParaRPr lang="zh-CN" altLang="en-US" sz="1400" b="1" dirty="0">
              <a:solidFill>
                <a:schemeClr val="tx1"/>
              </a:solidFill>
            </a:endParaRPr>
          </a:p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1522" y="2360831"/>
            <a:ext cx="6594477" cy="392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mtClean="0">
                <a:sym typeface="+mn-ea"/>
              </a:rPr>
              <a:t>bind() </a:t>
            </a:r>
            <a:r>
              <a:rPr lang="zh-CN" dirty="0" smtClean="0">
                <a:sym typeface="+mn-ea"/>
              </a:rPr>
              <a:t>方法</a:t>
            </a:r>
            <a:r>
              <a:rPr lang="zh-CN" altLang="en-US" dirty="0" smtClean="0">
                <a:sym typeface="+mn-ea"/>
              </a:rPr>
              <a:t>不会</a:t>
            </a:r>
            <a:r>
              <a:rPr lang="zh-CN" altLang="en-US" dirty="0" smtClean="0">
                <a:sym typeface="+mn-ea"/>
              </a:rPr>
              <a:t>调用函数</a:t>
            </a:r>
            <a:r>
              <a:rPr lang="zh-CN" altLang="en-US" dirty="0" smtClean="0">
                <a:sym typeface="+mn-ea"/>
              </a:rPr>
              <a:t>。但是能改变函数内部</a:t>
            </a:r>
            <a:r>
              <a:rPr lang="en-US" altLang="zh-CN" dirty="0" smtClean="0">
                <a:sym typeface="+mn-ea"/>
              </a:rPr>
              <a:t>this </a:t>
            </a:r>
            <a:r>
              <a:rPr lang="zh-CN" altLang="en-US" dirty="0" smtClean="0">
                <a:sym typeface="+mn-ea"/>
              </a:rPr>
              <a:t>指向</a:t>
            </a:r>
            <a:r>
              <a:rPr lang="zh-CN" dirty="0" smtClean="0">
                <a:sym typeface="+mn-ea"/>
              </a:rPr>
              <a:t> </a:t>
            </a:r>
            <a:endParaRPr lang="zh-CN" dirty="0" smtClean="0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1523" y="2778059"/>
            <a:ext cx="6594476" cy="4389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fun.bind(thisArg, arg1, arg2, ...)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522" y="3369919"/>
            <a:ext cx="6594477" cy="16001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 smtClean="0">
                <a:sym typeface="+mn-ea"/>
              </a:rPr>
              <a:t> thisArg：在 fun 函数</a:t>
            </a:r>
            <a:r>
              <a:rPr lang="zh-CN" altLang="en-US" dirty="0">
                <a:sym typeface="+mn-ea"/>
              </a:rPr>
              <a:t>运行时指定</a:t>
            </a:r>
            <a:r>
              <a:rPr lang="zh-CN" altLang="en-US" dirty="0" smtClean="0">
                <a:sym typeface="+mn-ea"/>
              </a:rPr>
              <a:t>的 this 值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arg1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arg2</a:t>
            </a:r>
            <a:r>
              <a:rPr lang="zh-CN" altLang="en-US" dirty="0" smtClean="0">
                <a:sym typeface="+mn-ea"/>
              </a:rPr>
              <a:t>：传递</a:t>
            </a:r>
            <a:r>
              <a:rPr lang="zh-CN" altLang="en-US" dirty="0">
                <a:sym typeface="+mn-ea"/>
              </a:rPr>
              <a:t>的其他</a:t>
            </a:r>
            <a:r>
              <a:rPr lang="zh-CN" altLang="en-US" dirty="0" smtClean="0">
                <a:sym typeface="+mn-ea"/>
              </a:rPr>
              <a:t>参数</a:t>
            </a:r>
            <a:endParaRPr lang="en-US" altLang="zh-CN" dirty="0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tx1"/>
                </a:solidFill>
                <a:sym typeface="+mn-ea"/>
              </a:rPr>
              <a:t>返回由指定的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this </a:t>
            </a:r>
            <a:r>
              <a:rPr lang="en-US" altLang="zh-CN" dirty="0" err="1" smtClean="0">
                <a:solidFill>
                  <a:schemeClr val="tx1"/>
                </a:solidFill>
                <a:sym typeface="+mn-ea"/>
              </a:rPr>
              <a:t>值和初始化参数改造的</a:t>
            </a:r>
            <a:r>
              <a:rPr lang="en-US" altLang="zh-CN" dirty="0" err="1" smtClean="0">
                <a:solidFill>
                  <a:srgbClr val="FF0000"/>
                </a:solidFill>
                <a:sym typeface="+mn-ea"/>
              </a:rPr>
              <a:t>原函数拷贝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因此当我们只是想改变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this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指向，并且不想调用这个函数的时候，可以使用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bind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smtClean="0"/>
              <a:t>2.1 </a:t>
            </a:r>
            <a:r>
              <a:rPr lang="zh-CN" altLang="en-US" smtClean="0"/>
              <a:t>改变</a:t>
            </a:r>
            <a:r>
              <a:rPr lang="zh-CN" altLang="en-US"/>
              <a:t>函数</a:t>
            </a:r>
            <a:r>
              <a:rPr lang="zh-CN" altLang="en-US" smtClean="0"/>
              <a:t>内部 </a:t>
            </a:r>
            <a:r>
              <a:rPr lang="en-US" altLang="zh-CN" smtClean="0"/>
              <a:t>this </a:t>
            </a:r>
            <a:r>
              <a:rPr lang="zh-CN" altLang="en-US" smtClean="0"/>
              <a:t>指向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2. this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354137"/>
            <a:ext cx="6738620" cy="808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ym typeface="+mn-ea"/>
              </a:rPr>
              <a:t>相同点</a:t>
            </a:r>
            <a:r>
              <a:rPr lang="en-US" altLang="zh-CN" b="1" dirty="0" smtClean="0">
                <a:sym typeface="+mn-ea"/>
              </a:rPr>
              <a:t>:  </a:t>
            </a:r>
          </a:p>
          <a:p>
            <a:r>
              <a:rPr lang="zh-CN" altLang="en-US" dirty="0" smtClean="0">
                <a:sym typeface="+mn-ea"/>
              </a:rPr>
              <a:t>都可以改变</a:t>
            </a:r>
            <a:r>
              <a:rPr lang="zh-CN" altLang="en-US" dirty="0" smtClean="0">
                <a:sym typeface="+mn-ea"/>
              </a:rPr>
              <a:t>函数内部的</a:t>
            </a:r>
            <a:r>
              <a:rPr lang="en-US" altLang="zh-CN" dirty="0" smtClean="0">
                <a:sym typeface="+mn-ea"/>
              </a:rPr>
              <a:t>this</a:t>
            </a:r>
            <a:r>
              <a:rPr lang="zh-CN" altLang="en-US" dirty="0" smtClean="0">
                <a:sym typeface="+mn-ea"/>
              </a:rPr>
              <a:t>指向</a:t>
            </a:r>
            <a:r>
              <a:rPr lang="en-US" altLang="zh-CN" dirty="0" smtClean="0">
                <a:sym typeface="+mn-ea"/>
              </a:rPr>
              <a:t>.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 smtClean="0"/>
              <a:t>2.2 call  apply  bind 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71524" y="2076223"/>
            <a:ext cx="6738620" cy="14092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ym typeface="+mn-ea"/>
              </a:rPr>
              <a:t>区别点</a:t>
            </a:r>
            <a:r>
              <a:rPr lang="en-US" altLang="zh-CN" b="1" dirty="0" smtClean="0">
                <a:sym typeface="+mn-ea"/>
              </a:rPr>
              <a:t>:  </a:t>
            </a:r>
          </a:p>
          <a:p>
            <a:pPr marL="228600" indent="-228600">
              <a:buAutoNum type="arabicPeriod"/>
            </a:pPr>
            <a:r>
              <a:rPr lang="en-US" altLang="zh-CN" dirty="0">
                <a:sym typeface="+mn-ea"/>
              </a:rPr>
              <a:t>c</a:t>
            </a:r>
            <a:r>
              <a:rPr lang="en-US" altLang="zh-CN" dirty="0" smtClean="0">
                <a:sym typeface="+mn-ea"/>
              </a:rPr>
              <a:t>all </a:t>
            </a:r>
            <a:r>
              <a:rPr lang="zh-CN" altLang="en-US" dirty="0" smtClean="0">
                <a:sym typeface="+mn-ea"/>
              </a:rPr>
              <a:t>和 </a:t>
            </a:r>
            <a:r>
              <a:rPr lang="en-US" altLang="zh-CN" dirty="0" smtClean="0">
                <a:sym typeface="+mn-ea"/>
              </a:rPr>
              <a:t>apply  </a:t>
            </a:r>
            <a:r>
              <a:rPr lang="zh-CN" altLang="en-US" dirty="0" smtClean="0">
                <a:sym typeface="+mn-ea"/>
              </a:rPr>
              <a:t>会调用函数</a:t>
            </a:r>
            <a:r>
              <a:rPr lang="en-US" altLang="zh-CN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并且改变函数内部</a:t>
            </a:r>
            <a:r>
              <a:rPr lang="en-US" altLang="zh-CN" dirty="0" smtClean="0">
                <a:sym typeface="+mn-ea"/>
              </a:rPr>
              <a:t>this</a:t>
            </a:r>
            <a:r>
              <a:rPr lang="zh-CN" altLang="en-US" dirty="0" smtClean="0">
                <a:sym typeface="+mn-ea"/>
              </a:rPr>
              <a:t>指向</a:t>
            </a:r>
            <a:r>
              <a:rPr lang="en-US" altLang="zh-CN" dirty="0" smtClean="0">
                <a:sym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zh-CN" dirty="0">
                <a:sym typeface="+mn-ea"/>
              </a:rPr>
              <a:t>c</a:t>
            </a:r>
            <a:r>
              <a:rPr lang="en-US" altLang="zh-CN" dirty="0" smtClean="0">
                <a:sym typeface="+mn-ea"/>
              </a:rPr>
              <a:t>all </a:t>
            </a:r>
            <a:r>
              <a:rPr lang="zh-CN" altLang="en-US" dirty="0" smtClean="0">
                <a:sym typeface="+mn-ea"/>
              </a:rPr>
              <a:t>和 </a:t>
            </a:r>
            <a:r>
              <a:rPr lang="en-US" altLang="zh-CN" dirty="0" smtClean="0">
                <a:sym typeface="+mn-ea"/>
              </a:rPr>
              <a:t>apply </a:t>
            </a:r>
            <a:r>
              <a:rPr lang="zh-CN" altLang="en-US" dirty="0" smtClean="0">
                <a:sym typeface="+mn-ea"/>
              </a:rPr>
              <a:t>传递的参数不一样</a:t>
            </a:r>
            <a:r>
              <a:rPr lang="en-US" altLang="zh-CN" dirty="0" smtClean="0">
                <a:sym typeface="+mn-ea"/>
              </a:rPr>
              <a:t>, call </a:t>
            </a:r>
            <a:r>
              <a:rPr lang="zh-CN" altLang="en-US" dirty="0" smtClean="0">
                <a:sym typeface="+mn-ea"/>
              </a:rPr>
              <a:t>传递参数 </a:t>
            </a:r>
            <a:r>
              <a:rPr lang="en-US" altLang="zh-CN" dirty="0" smtClean="0">
                <a:sym typeface="+mn-ea"/>
              </a:rPr>
              <a:t>aru1, aru2..</a:t>
            </a:r>
            <a:r>
              <a:rPr lang="zh-CN" altLang="en-US" dirty="0" smtClean="0">
                <a:sym typeface="+mn-ea"/>
              </a:rPr>
              <a:t>形式  </a:t>
            </a:r>
            <a:r>
              <a:rPr lang="en-US" altLang="zh-CN" dirty="0" smtClean="0">
                <a:sym typeface="+mn-ea"/>
              </a:rPr>
              <a:t>apply </a:t>
            </a:r>
            <a:r>
              <a:rPr lang="zh-CN" altLang="en-US" dirty="0" smtClean="0">
                <a:sym typeface="+mn-ea"/>
              </a:rPr>
              <a:t>必须数组形式</a:t>
            </a:r>
            <a:r>
              <a:rPr lang="en-US" altLang="zh-CN" dirty="0" smtClean="0">
                <a:sym typeface="+mn-ea"/>
              </a:rPr>
              <a:t>[</a:t>
            </a:r>
            <a:r>
              <a:rPr lang="en-US" altLang="zh-CN" dirty="0" err="1" smtClean="0">
                <a:sym typeface="+mn-ea"/>
              </a:rPr>
              <a:t>arg</a:t>
            </a:r>
            <a:r>
              <a:rPr lang="en-US" altLang="zh-CN" dirty="0" smtClean="0">
                <a:sym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en-US" altLang="zh-CN" dirty="0">
                <a:sym typeface="+mn-ea"/>
              </a:rPr>
              <a:t>b</a:t>
            </a:r>
            <a:r>
              <a:rPr lang="en-US" altLang="zh-CN" dirty="0" smtClean="0">
                <a:sym typeface="+mn-ea"/>
              </a:rPr>
              <a:t>ind  </a:t>
            </a:r>
            <a:r>
              <a:rPr lang="zh-CN" altLang="en-US" dirty="0" smtClean="0">
                <a:sym typeface="+mn-ea"/>
              </a:rPr>
              <a:t>不会调用函数</a:t>
            </a:r>
            <a:r>
              <a:rPr lang="en-US" altLang="zh-CN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可以改变函数内部</a:t>
            </a:r>
            <a:r>
              <a:rPr lang="en-US" altLang="zh-CN" dirty="0" smtClean="0">
                <a:sym typeface="+mn-ea"/>
              </a:rPr>
              <a:t>this</a:t>
            </a:r>
            <a:r>
              <a:rPr lang="zh-CN" altLang="en-US" dirty="0" smtClean="0">
                <a:sym typeface="+mn-ea"/>
              </a:rPr>
              <a:t>指向</a:t>
            </a:r>
            <a:r>
              <a:rPr lang="en-US" altLang="zh-CN" dirty="0" smtClean="0">
                <a:sym typeface="+mn-ea"/>
              </a:rPr>
              <a:t>.</a:t>
            </a: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82282" y="3485475"/>
            <a:ext cx="6738620" cy="14092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ym typeface="+mn-ea"/>
              </a:rPr>
              <a:t>主要应用场景</a:t>
            </a:r>
            <a:r>
              <a:rPr lang="en-US" altLang="zh-CN" b="1" dirty="0" smtClean="0">
                <a:sym typeface="+mn-ea"/>
              </a:rPr>
              <a:t>:  </a:t>
            </a:r>
          </a:p>
          <a:p>
            <a:pPr marL="228600" indent="-228600">
              <a:buAutoNum type="arabicPeriod"/>
            </a:pPr>
            <a:r>
              <a:rPr lang="en-US" altLang="zh-CN" dirty="0">
                <a:sym typeface="+mn-ea"/>
              </a:rPr>
              <a:t>c</a:t>
            </a:r>
            <a:r>
              <a:rPr lang="en-US" altLang="zh-CN" dirty="0" smtClean="0">
                <a:sym typeface="+mn-ea"/>
              </a:rPr>
              <a:t>all </a:t>
            </a:r>
            <a:r>
              <a:rPr lang="zh-CN" altLang="en-US" dirty="0" smtClean="0">
                <a:sym typeface="+mn-ea"/>
              </a:rPr>
              <a:t>经常做继承</a:t>
            </a:r>
            <a:r>
              <a:rPr lang="en-US" altLang="zh-CN" dirty="0" smtClean="0">
                <a:sym typeface="+mn-ea"/>
              </a:rPr>
              <a:t>. </a:t>
            </a: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apply </a:t>
            </a:r>
            <a:r>
              <a:rPr lang="zh-CN" altLang="en-US" dirty="0" smtClean="0">
                <a:sym typeface="+mn-ea"/>
              </a:rPr>
              <a:t>经常跟数组有关系</a:t>
            </a:r>
            <a:r>
              <a:rPr lang="en-US" altLang="zh-CN" dirty="0" smtClean="0">
                <a:sym typeface="+mn-ea"/>
              </a:rPr>
              <a:t>.  </a:t>
            </a:r>
            <a:r>
              <a:rPr lang="zh-CN" altLang="en-US" dirty="0" smtClean="0">
                <a:sym typeface="+mn-ea"/>
              </a:rPr>
              <a:t>比如借助于数学对象实现数组最大值最小值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>
                <a:sym typeface="+mn-ea"/>
              </a:rPr>
              <a:t>b</a:t>
            </a:r>
            <a:r>
              <a:rPr lang="en-US" altLang="zh-CN" dirty="0" smtClean="0">
                <a:sym typeface="+mn-ea"/>
              </a:rPr>
              <a:t>ind  </a:t>
            </a:r>
            <a:r>
              <a:rPr lang="zh-CN" altLang="en-US" dirty="0" smtClean="0">
                <a:sym typeface="+mn-ea"/>
              </a:rPr>
              <a:t>不调用函数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但是还想改变</a:t>
            </a:r>
            <a:r>
              <a:rPr lang="en-US" altLang="zh-CN" dirty="0" smtClean="0">
                <a:sym typeface="+mn-ea"/>
              </a:rPr>
              <a:t>this</a:t>
            </a:r>
            <a:r>
              <a:rPr lang="zh-CN" altLang="en-US" dirty="0" smtClean="0">
                <a:sym typeface="+mn-ea"/>
              </a:rPr>
              <a:t>指向</a:t>
            </a:r>
            <a:r>
              <a:rPr lang="en-US" altLang="zh-CN" dirty="0" smtClean="0">
                <a:sym typeface="+mn-ea"/>
              </a:rPr>
              <a:t>. </a:t>
            </a:r>
            <a:r>
              <a:rPr lang="zh-CN" altLang="en-US" dirty="0" smtClean="0">
                <a:sym typeface="+mn-ea"/>
              </a:rPr>
              <a:t>比如改变定时器内部的</a:t>
            </a:r>
            <a:r>
              <a:rPr lang="en-US" altLang="zh-CN" dirty="0" smtClean="0">
                <a:sym typeface="+mn-ea"/>
              </a:rPr>
              <a:t>this</a:t>
            </a:r>
            <a:r>
              <a:rPr lang="zh-CN" altLang="en-US" dirty="0" smtClean="0">
                <a:sym typeface="+mn-ea"/>
              </a:rPr>
              <a:t>指向</a:t>
            </a:r>
            <a:r>
              <a:rPr lang="en-US" altLang="zh-CN" dirty="0" smtClean="0">
                <a:sym typeface="+mn-ea"/>
              </a:rPr>
              <a:t>.</a:t>
            </a:r>
            <a:r>
              <a:rPr lang="zh-CN" altLang="en-US" dirty="0" smtClean="0">
                <a:sym typeface="+mn-ea"/>
              </a:rPr>
              <a:t> </a:t>
            </a:r>
            <a:endParaRPr lang="en-US" altLang="zh-CN" dirty="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5124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557270" y="1061633"/>
            <a:ext cx="4991100" cy="2666193"/>
          </a:xfrm>
        </p:spPr>
        <p:txBody>
          <a:bodyPr>
            <a:normAutofit/>
          </a:bodyPr>
          <a:lstStyle/>
          <a:p>
            <a:r>
              <a:rPr noProof="0" smtClean="0">
                <a:solidFill>
                  <a:schemeClr val="tx1"/>
                </a:solidFill>
                <a:sym typeface="+mn-ea"/>
              </a:rPr>
              <a:t>函数的定义和调用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this</a:t>
            </a:r>
          </a:p>
          <a:p>
            <a:r>
              <a:rPr noProof="0" smtClean="0">
                <a:solidFill>
                  <a:srgbClr val="FF0000"/>
                </a:solidFill>
                <a:sym typeface="+mn-ea"/>
              </a:rPr>
              <a:t>严格模式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高阶函数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闭包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递归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5" y="1362182"/>
            <a:ext cx="6594475" cy="31369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mtClean="0">
                <a:sym typeface="+mn-ea"/>
              </a:rPr>
              <a:t>JavaScript </a:t>
            </a:r>
            <a:r>
              <a:rPr lang="zh-CN" dirty="0" smtClean="0">
                <a:sym typeface="+mn-ea"/>
              </a:rPr>
              <a:t>除了提供正常模式</a:t>
            </a:r>
            <a:r>
              <a:rPr lang="zh-CN" altLang="en-US" dirty="0">
                <a:sym typeface="+mn-ea"/>
              </a:rPr>
              <a:t>外</a:t>
            </a:r>
            <a:r>
              <a:rPr lang="zh-CN" dirty="0" smtClean="0">
                <a:sym typeface="+mn-ea"/>
              </a:rPr>
              <a:t>，还提供了</a:t>
            </a:r>
            <a:r>
              <a:rPr dirty="0" err="1" smtClean="0">
                <a:solidFill>
                  <a:srgbClr val="FF0000"/>
                </a:solidFill>
                <a:sym typeface="+mn-ea"/>
              </a:rPr>
              <a:t>严格模式（strict</a:t>
            </a:r>
            <a:r>
              <a:rPr dirty="0" smtClean="0">
                <a:solidFill>
                  <a:srgbClr val="FF0000"/>
                </a:solidFill>
                <a:sym typeface="+mn-ea"/>
              </a:rPr>
              <a:t> mode）</a:t>
            </a:r>
            <a:r>
              <a:rPr lang="zh-CN" altLang="en-US" dirty="0" smtClean="0">
                <a:sym typeface="+mn-ea"/>
              </a:rPr>
              <a:t>。</a:t>
            </a:r>
            <a:r>
              <a:rPr lang="en-US" altLang="zh-CN" dirty="0" smtClean="0">
                <a:sym typeface="+mn-ea"/>
              </a:rPr>
              <a:t>ES5 </a:t>
            </a:r>
            <a:r>
              <a:rPr lang="zh-CN" altLang="en-US" dirty="0" smtClean="0">
                <a:sym typeface="+mn-ea"/>
              </a:rPr>
              <a:t>的严格</a:t>
            </a:r>
            <a:r>
              <a:rPr lang="zh-CN" altLang="en-US" dirty="0">
                <a:sym typeface="+mn-ea"/>
              </a:rPr>
              <a:t>模式是采用具有</a:t>
            </a:r>
            <a:r>
              <a:rPr lang="zh-CN" altLang="en-US" dirty="0" smtClean="0">
                <a:sym typeface="+mn-ea"/>
              </a:rPr>
              <a:t>限制性 </a:t>
            </a:r>
            <a:r>
              <a:rPr lang="en-US" altLang="zh-CN" dirty="0" smtClean="0">
                <a:sym typeface="+mn-ea"/>
              </a:rPr>
              <a:t>JavaScript </a:t>
            </a:r>
            <a:r>
              <a:rPr lang="zh-CN" altLang="en-US" dirty="0" smtClean="0">
                <a:sym typeface="+mn-ea"/>
              </a:rPr>
              <a:t>变体</a:t>
            </a:r>
            <a:r>
              <a:rPr lang="zh-CN" altLang="en-US" dirty="0">
                <a:sym typeface="+mn-ea"/>
              </a:rPr>
              <a:t>的一种</a:t>
            </a:r>
            <a:r>
              <a:rPr lang="zh-CN" altLang="en-US" dirty="0" smtClean="0">
                <a:sym typeface="+mn-ea"/>
              </a:rPr>
              <a:t>方式，</a:t>
            </a:r>
            <a:r>
              <a:rPr dirty="0" err="1" smtClean="0">
                <a:sym typeface="+mn-ea"/>
              </a:rPr>
              <a:t>即在严格的条件下运行</a:t>
            </a:r>
            <a:r>
              <a:rPr 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JS </a:t>
            </a:r>
            <a:r>
              <a:rPr lang="zh-CN" altLang="en-US" dirty="0" smtClean="0">
                <a:sym typeface="+mn-ea"/>
              </a:rPr>
              <a:t>代码</a:t>
            </a:r>
            <a:r>
              <a:rPr dirty="0" smtClean="0">
                <a:sym typeface="+mn-ea"/>
              </a:rPr>
              <a:t>。</a:t>
            </a:r>
          </a:p>
          <a:p>
            <a:r>
              <a:rPr lang="zh-CN" altLang="en-US" dirty="0" smtClean="0">
                <a:sym typeface="+mn-ea"/>
              </a:rPr>
              <a:t>严格模式在 </a:t>
            </a:r>
            <a:r>
              <a:rPr lang="en-US" dirty="0" smtClean="0">
                <a:sym typeface="+mn-ea"/>
              </a:rPr>
              <a:t>IE10 </a:t>
            </a:r>
            <a:r>
              <a:rPr lang="zh-CN" altLang="en-US" dirty="0" smtClean="0">
                <a:sym typeface="+mn-ea"/>
              </a:rPr>
              <a:t>以上版本的浏览器中才会被支持，</a:t>
            </a:r>
            <a:r>
              <a:rPr lang="zh-CN" dirty="0" smtClean="0">
                <a:sym typeface="+mn-ea"/>
              </a:rPr>
              <a:t>旧版本浏览器</a:t>
            </a:r>
            <a:r>
              <a:rPr dirty="0" err="1" smtClean="0">
                <a:sym typeface="+mn-ea"/>
              </a:rPr>
              <a:t>中会被忽略</a:t>
            </a:r>
            <a:r>
              <a:rPr dirty="0" smtClean="0">
                <a:sym typeface="+mn-ea"/>
              </a:rPr>
              <a:t>。</a:t>
            </a:r>
          </a:p>
          <a:p>
            <a:r>
              <a:rPr lang="zh-CN" altLang="en-US" dirty="0">
                <a:sym typeface="+mn-ea"/>
              </a:rPr>
              <a:t>严格模式对正常的 </a:t>
            </a:r>
            <a:r>
              <a:rPr lang="en-US" altLang="zh-CN" dirty="0" smtClean="0">
                <a:sym typeface="+mn-ea"/>
              </a:rPr>
              <a:t>JavaScript </a:t>
            </a:r>
            <a:r>
              <a:rPr lang="zh-CN" altLang="en-US" dirty="0" smtClean="0">
                <a:sym typeface="+mn-ea"/>
              </a:rPr>
              <a:t>语义</a:t>
            </a:r>
            <a:r>
              <a:rPr lang="zh-CN" altLang="en-US" dirty="0">
                <a:sym typeface="+mn-ea"/>
              </a:rPr>
              <a:t>做了一些更改</a:t>
            </a:r>
            <a:r>
              <a:rPr lang="zh-CN" dirty="0" smtClean="0">
                <a:sym typeface="+mn-ea"/>
              </a:rPr>
              <a:t>：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>
                <a:sym typeface="+mn-ea"/>
              </a:rPr>
              <a:t>消除</a:t>
            </a:r>
            <a:r>
              <a:rPr lang="zh-CN" altLang="en-US" dirty="0" smtClean="0">
                <a:sym typeface="+mn-ea"/>
              </a:rPr>
              <a:t>了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Javascript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语法的一些不合理、不严谨之处，减少</a:t>
            </a:r>
            <a:r>
              <a:rPr lang="zh-CN" altLang="en-US" dirty="0" smtClean="0">
                <a:sym typeface="+mn-ea"/>
              </a:rPr>
              <a:t>了</a:t>
            </a:r>
            <a:r>
              <a:rPr lang="en-US" dirty="0" err="1" smtClean="0">
                <a:sym typeface="+mn-ea"/>
              </a:rPr>
              <a:t>一些怪异行为</a:t>
            </a:r>
            <a:r>
              <a:rPr lang="zh-CN" altLang="en-US" dirty="0" smtClean="0">
                <a:sym typeface="+mn-ea"/>
              </a:rPr>
              <a:t>。</a:t>
            </a:r>
            <a:endParaRPr lang="en-US" dirty="0" smtClean="0"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>
                <a:sym typeface="+mn-ea"/>
              </a:rPr>
              <a:t>消除代码运行的一些不安全之处，保证代码运行的安全</a:t>
            </a:r>
            <a:r>
              <a:rPr lang="zh-CN" altLang="en-US" dirty="0" smtClean="0">
                <a:sym typeface="+mn-ea"/>
              </a:rPr>
              <a:t>。</a:t>
            </a:r>
            <a:endParaRPr lang="en-US" dirty="0" smtClean="0"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>
                <a:sym typeface="+mn-ea"/>
              </a:rPr>
              <a:t>提高编译器效率，增加运行速度</a:t>
            </a:r>
            <a:r>
              <a:rPr lang="zh-CN" altLang="en-US" dirty="0" smtClean="0">
                <a:sym typeface="+mn-ea"/>
              </a:rPr>
              <a:t>。</a:t>
            </a:r>
            <a:endParaRPr lang="en-US" dirty="0" smtClean="0"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禁用</a:t>
            </a:r>
            <a:r>
              <a:rPr lang="zh-CN" altLang="en-US" dirty="0">
                <a:sym typeface="+mn-ea"/>
              </a:rPr>
              <a:t>了</a:t>
            </a:r>
            <a:r>
              <a:rPr lang="zh-CN" altLang="en-US" dirty="0" smtClean="0">
                <a:sym typeface="+mn-ea"/>
              </a:rPr>
              <a:t>在 </a:t>
            </a:r>
            <a:r>
              <a:rPr lang="en-US" altLang="zh-CN" dirty="0" err="1" smtClean="0">
                <a:sym typeface="+mn-ea"/>
              </a:rPr>
              <a:t>ECMAScript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的</a:t>
            </a:r>
            <a:r>
              <a:rPr lang="zh-CN" altLang="en-US" dirty="0">
                <a:sym typeface="+mn-ea"/>
              </a:rPr>
              <a:t>未来版本中可能会定义的一些</a:t>
            </a:r>
            <a:r>
              <a:rPr lang="zh-CN" altLang="en-US" dirty="0" smtClean="0">
                <a:sym typeface="+mn-ea"/>
              </a:rPr>
              <a:t>语法，</a:t>
            </a:r>
            <a:r>
              <a:rPr lang="en-US" dirty="0" err="1" smtClean="0">
                <a:sym typeface="+mn-ea"/>
              </a:rPr>
              <a:t>为未来新版本的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Javascript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做好铺垫</a:t>
            </a:r>
            <a:r>
              <a:rPr lang="en-US" dirty="0" smtClean="0">
                <a:sym typeface="+mn-ea"/>
              </a:rPr>
              <a:t>。</a:t>
            </a:r>
            <a:r>
              <a:rPr lang="zh-CN" altLang="en-US" dirty="0" smtClean="0">
                <a:sym typeface="+mn-ea"/>
              </a:rPr>
              <a:t>比如</a:t>
            </a:r>
            <a:r>
              <a:rPr lang="zh-CN" altLang="en-US" dirty="0" smtClean="0"/>
              <a:t>一些</a:t>
            </a:r>
            <a:r>
              <a:rPr lang="zh-CN" altLang="en-US" dirty="0"/>
              <a:t>保留字如：</a:t>
            </a:r>
            <a:r>
              <a:rPr lang="en-US" altLang="zh-CN" dirty="0"/>
              <a:t>class, </a:t>
            </a:r>
            <a:r>
              <a:rPr lang="en-US" altLang="zh-CN" dirty="0" err="1"/>
              <a:t>enum</a:t>
            </a:r>
            <a:r>
              <a:rPr lang="en-US" altLang="zh-CN" dirty="0"/>
              <a:t>, export, extends, import, super </a:t>
            </a:r>
            <a:r>
              <a:rPr lang="zh-CN" altLang="en-US" dirty="0"/>
              <a:t>不能做变量名</a:t>
            </a:r>
            <a:endParaRPr lang="en-US" dirty="0" smtClean="0"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什么是严格模式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3" y="3829489"/>
            <a:ext cx="6594475" cy="4170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mtClean="0">
                <a:sym typeface="+mn-ea"/>
              </a:rPr>
              <a:t>因为</a:t>
            </a:r>
            <a:r>
              <a:rPr lang="en-US" altLang="zh-CN">
                <a:sym typeface="+mn-ea"/>
              </a:rPr>
              <a:t>"use strict"</a:t>
            </a:r>
            <a:r>
              <a:rPr lang="zh-CN" smtClean="0">
                <a:sym typeface="+mn-ea"/>
              </a:rPr>
              <a:t>加了引号，所以</a:t>
            </a:r>
            <a:r>
              <a:rPr smtClean="0">
                <a:sym typeface="+mn-ea"/>
              </a:rPr>
              <a:t>老版本的浏览器会把它当作一行普通字符串</a:t>
            </a:r>
            <a:r>
              <a:rPr lang="zh-CN" smtClean="0">
                <a:sym typeface="+mn-ea"/>
              </a:rPr>
              <a:t>而</a:t>
            </a:r>
            <a:r>
              <a:rPr smtClean="0">
                <a:sym typeface="+mn-ea"/>
              </a:rPr>
              <a:t>忽略。</a:t>
            </a: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/>
              <a:t>开启</a:t>
            </a:r>
            <a:r>
              <a:rPr lang="zh-CN" altLang="en-US" dirty="0" smtClean="0"/>
              <a:t>严格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71525" y="1431963"/>
            <a:ext cx="6594476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严格模式可以应用到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整个脚本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个别函数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。因此在使用时，我们可以将严格模式分为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为脚本开启严格模式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为函数开启严格模式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两种情况。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1525" y="2867218"/>
            <a:ext cx="6872605" cy="93124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&lt;script&gt;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"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use strict";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console.log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("这是严格模式。");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&lt;/script&gt;</a:t>
            </a: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71524" y="2437410"/>
            <a:ext cx="6738620" cy="3987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为整个脚本文件开启严格模式，需要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在所有语句之前放一个特定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语句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“</a:t>
            </a:r>
            <a:r>
              <a:rPr lang="en-US" smtClean="0">
                <a:solidFill>
                  <a:srgbClr val="FF0000"/>
                </a:solidFill>
                <a:sym typeface="+mn-ea"/>
              </a:rPr>
              <a:t>use strict”;（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或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‘</a:t>
            </a:r>
            <a:r>
              <a:rPr lang="en-US" smtClean="0">
                <a:solidFill>
                  <a:srgbClr val="FF0000"/>
                </a:solidFill>
                <a:sym typeface="+mn-ea"/>
              </a:rPr>
              <a:t>use strict’;）</a:t>
            </a:r>
            <a:r>
              <a:rPr lang="zh-CN" altLang="en-US" smtClean="0">
                <a:sym typeface="+mn-ea"/>
              </a:rPr>
              <a:t>。</a:t>
            </a:r>
            <a:endParaRPr smtClean="0">
              <a:sym typeface="+mn-ea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71524" y="2034272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olidFill>
                  <a:schemeClr val="tx1"/>
                </a:solidFill>
              </a:rPr>
              <a:t>1</a:t>
            </a:r>
            <a:r>
              <a:rPr lang="en-US" sz="1400" b="1" smtClean="0">
                <a:solidFill>
                  <a:schemeClr val="tx1"/>
                </a:solidFill>
              </a:rPr>
              <a:t>. </a:t>
            </a:r>
            <a:r>
              <a:rPr lang="zh-CN" altLang="en-US" sz="1400" b="1" smtClean="0">
                <a:solidFill>
                  <a:schemeClr val="tx1"/>
                </a:solidFill>
              </a:rPr>
              <a:t>为</a:t>
            </a:r>
            <a:r>
              <a:rPr lang="zh-CN" altLang="en-US" sz="1400" b="1" smtClean="0">
                <a:sym typeface="+mn-ea"/>
              </a:rPr>
              <a:t>脚本开启严格模式</a:t>
            </a:r>
            <a:endParaRPr lang="zh-CN" altLang="en-US" sz="1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ldLvl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开启</a:t>
            </a:r>
            <a:r>
              <a:rPr lang="zh-CN" altLang="en-US" dirty="0"/>
              <a:t>严格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71525" y="1431963"/>
            <a:ext cx="6594476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严格模式可以应用到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整个脚本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个别函数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。因此在使用时，我们可以将严格模式分为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为脚本开启严格模式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为函数开启严格模式</a:t>
            </a:r>
            <a:r>
              <a:rPr lang="zh-CN" altLang="en-US" sz="105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两种情况。</a:t>
            </a:r>
            <a:endParaRPr lang="zh-CN" altLang="en-US" sz="105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71524" y="2034272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olidFill>
                  <a:prstClr val="black"/>
                </a:solidFill>
              </a:rPr>
              <a:t>1</a:t>
            </a:r>
            <a:r>
              <a:rPr lang="en-US" sz="1400" b="1" smtClean="0">
                <a:solidFill>
                  <a:prstClr val="black"/>
                </a:solidFill>
              </a:rPr>
              <a:t>. </a:t>
            </a:r>
            <a:r>
              <a:rPr lang="zh-CN" altLang="en-US" sz="1400" b="1" smtClean="0">
                <a:solidFill>
                  <a:prstClr val="black"/>
                </a:solidFill>
              </a:rPr>
              <a:t>为</a:t>
            </a:r>
            <a:r>
              <a:rPr lang="zh-CN" altLang="en-US" sz="1400" b="1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脚本开启严格模式</a:t>
            </a:r>
            <a:endParaRPr lang="zh-CN" altLang="en-US" sz="1400" b="1">
              <a:solidFill>
                <a:prstClr val="black"/>
              </a:solidFill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71524" y="2414254"/>
            <a:ext cx="6594475" cy="56916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mtClean="0">
                <a:sym typeface="+mn-ea"/>
              </a:rPr>
              <a:t>有的</a:t>
            </a:r>
            <a:r>
              <a:rPr lang="en-US" altLang="zh-CN" smtClean="0">
                <a:sym typeface="+mn-ea"/>
              </a:rPr>
              <a:t> script </a:t>
            </a:r>
            <a:r>
              <a:rPr lang="zh-CN" altLang="en-US" smtClean="0">
                <a:sym typeface="+mn-ea"/>
              </a:rPr>
              <a:t>基本是严格模式，有的 </a:t>
            </a:r>
            <a:r>
              <a:rPr lang="en-US" altLang="zh-CN" smtClean="0">
                <a:sym typeface="+mn-ea"/>
              </a:rPr>
              <a:t>script </a:t>
            </a:r>
            <a:r>
              <a:rPr lang="zh-CN" altLang="en-US" smtClean="0">
                <a:sym typeface="+mn-ea"/>
              </a:rPr>
              <a:t>脚本是正常模式，这样</a:t>
            </a:r>
            <a:r>
              <a:rPr smtClean="0">
                <a:sym typeface="+mn-ea"/>
              </a:rPr>
              <a:t>不利于文件合并，</a:t>
            </a:r>
            <a:r>
              <a:rPr lang="zh-CN" smtClean="0">
                <a:sym typeface="+mn-ea"/>
              </a:rPr>
              <a:t>所以可以</a:t>
            </a:r>
            <a:r>
              <a:rPr smtClean="0">
                <a:sym typeface="+mn-ea"/>
              </a:rPr>
              <a:t>将整个脚本文件放在一个立即执行的匿名函数之中。</a:t>
            </a:r>
            <a:r>
              <a:rPr lang="zh-CN" smtClean="0">
                <a:sym typeface="+mn-ea"/>
              </a:rPr>
              <a:t>这样独立创建一个作用域而不影响其他</a:t>
            </a:r>
            <a:r>
              <a:rPr lang="en-US" altLang="zh-CN" smtClean="0">
                <a:sym typeface="+mn-ea"/>
              </a:rPr>
              <a:t> script </a:t>
            </a:r>
            <a:r>
              <a:rPr lang="zh-CN" altLang="en-US" smtClean="0">
                <a:sym typeface="+mn-ea"/>
              </a:rPr>
              <a:t>脚本文件。</a:t>
            </a:r>
          </a:p>
        </p:txBody>
      </p:sp>
      <p:sp>
        <p:nvSpPr>
          <p:cNvPr id="14" name="矩形 13"/>
          <p:cNvSpPr/>
          <p:nvPr/>
        </p:nvSpPr>
        <p:spPr>
          <a:xfrm>
            <a:off x="771524" y="3045539"/>
            <a:ext cx="6594475" cy="171244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&lt;script&gt;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(function 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(){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"use strict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";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num = 10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fn() 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{}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  })();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521773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开启</a:t>
            </a:r>
            <a:r>
              <a:rPr lang="zh-CN" altLang="en-US" dirty="0"/>
              <a:t>严格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71525" y="1431963"/>
            <a:ext cx="6594476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严格模式可以应用到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整个脚本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个别函数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。因此在使用时，我们可以将严格模式分为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为脚本开启严格模式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为函数开启严格模式</a:t>
            </a:r>
            <a:r>
              <a:rPr lang="zh-CN" altLang="en-US" sz="105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两种情况。</a:t>
            </a:r>
            <a:endParaRPr lang="zh-CN" altLang="en-US" sz="105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71524" y="2034272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olidFill>
                  <a:prstClr val="black"/>
                </a:solidFill>
              </a:rPr>
              <a:t>2</a:t>
            </a:r>
            <a:r>
              <a:rPr lang="en-US" sz="1400" b="1" smtClean="0">
                <a:solidFill>
                  <a:prstClr val="black"/>
                </a:solidFill>
              </a:rPr>
              <a:t>. </a:t>
            </a:r>
            <a:r>
              <a:rPr lang="zh-CN" altLang="en-US" sz="1400" b="1" smtClean="0">
                <a:solidFill>
                  <a:prstClr val="black"/>
                </a:solidFill>
              </a:rPr>
              <a:t>为</a:t>
            </a:r>
            <a:r>
              <a:rPr lang="zh-CN" altLang="en-US" sz="1400" b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函数</a:t>
            </a:r>
            <a:r>
              <a:rPr lang="zh-CN" altLang="en-US" sz="1400" b="1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开启严格模式</a:t>
            </a:r>
            <a:endParaRPr lang="zh-CN" altLang="en-US" sz="1400" b="1">
              <a:solidFill>
                <a:prstClr val="black"/>
              </a:solidFill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71524" y="2414254"/>
            <a:ext cx="6594475" cy="414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要给某个函数开启严格模式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，需要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把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“use strict”;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或 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'use strict'; )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声明放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在函数体所有语句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之前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812163" y="2836313"/>
            <a:ext cx="6594476" cy="92419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fn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(){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"use strict";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return "这是严格模式。";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527" y="3841748"/>
            <a:ext cx="6594474" cy="4125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>
                <a:sym typeface="+mn-ea"/>
              </a:rPr>
              <a:t>将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"use strict"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放在函数体的</a:t>
            </a:r>
            <a:r>
              <a:rPr smtClean="0">
                <a:solidFill>
                  <a:srgbClr val="FF0000"/>
                </a:solidFill>
                <a:sym typeface="+mn-ea"/>
              </a:rPr>
              <a:t>第一行</a:t>
            </a:r>
            <a:r>
              <a:rPr smtClean="0">
                <a:sym typeface="+mn-ea"/>
              </a:rPr>
              <a:t>，则整个函数以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"严格模式"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运行。</a:t>
            </a:r>
          </a:p>
        </p:txBody>
      </p:sp>
    </p:spTree>
    <p:extLst>
      <p:ext uri="{BB962C8B-B14F-4D97-AF65-F5344CB8AC3E}">
        <p14:creationId xmlns:p14="http://schemas.microsoft.com/office/powerpoint/2010/main" val="4255749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375012"/>
            <a:ext cx="6738620" cy="5276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>
                <a:sym typeface="+mn-ea"/>
              </a:rPr>
              <a:t>严格模式对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Javascript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的语法和行为，都做了一些改变。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71524" y="1830694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mtClean="0">
                <a:solidFill>
                  <a:schemeClr val="tx1"/>
                </a:solidFill>
              </a:rPr>
              <a:t>1. </a:t>
            </a:r>
            <a:r>
              <a:rPr lang="zh-CN" altLang="en-US" sz="1400" b="1" smtClean="0">
                <a:solidFill>
                  <a:schemeClr val="tx1"/>
                </a:solidFill>
              </a:rPr>
              <a:t>变量规定</a:t>
            </a:r>
            <a:endParaRPr lang="zh-CN" altLang="en-US" sz="1400" b="1" dirty="0">
              <a:solidFill>
                <a:schemeClr val="tx1"/>
              </a:solidFill>
            </a:endParaRPr>
          </a:p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71524" y="2319600"/>
            <a:ext cx="6738620" cy="21340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dirty="0" err="1" smtClean="0">
                <a:sym typeface="+mn-ea"/>
              </a:rPr>
              <a:t>在正常模式中，如果一个变量没有声明就赋值，默认是全局变量。严格模式禁止这种用法，变量都必须先用var</a:t>
            </a:r>
            <a:r>
              <a:rPr lang="en-US" dirty="0" smtClean="0">
                <a:sym typeface="+mn-ea"/>
              </a:rPr>
              <a:t> </a:t>
            </a:r>
            <a:r>
              <a:rPr dirty="0" err="1" smtClean="0">
                <a:sym typeface="+mn-ea"/>
              </a:rPr>
              <a:t>命令声明，然后再使用</a:t>
            </a:r>
            <a:r>
              <a:rPr dirty="0" smtClean="0">
                <a:sym typeface="+mn-ea"/>
              </a:rPr>
              <a:t>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ym typeface="+mn-ea"/>
              </a:rPr>
              <a:t>严禁删除已经声明变量</a:t>
            </a:r>
            <a:r>
              <a:rPr lang="zh-CN" altLang="en-US" dirty="0">
                <a:sym typeface="+mn-ea"/>
              </a:rPr>
              <a:t>。</a:t>
            </a:r>
            <a:r>
              <a:rPr lang="zh-CN" altLang="en-US" dirty="0" smtClean="0">
                <a:sym typeface="+mn-ea"/>
              </a:rPr>
              <a:t>例如，</a:t>
            </a:r>
            <a:r>
              <a:rPr lang="en-US" altLang="zh-CN" dirty="0" smtClean="0">
                <a:sym typeface="+mn-ea"/>
              </a:rPr>
              <a:t>delete x; </a:t>
            </a:r>
            <a:r>
              <a:rPr lang="zh-CN" altLang="en-US" dirty="0" smtClean="0">
                <a:sym typeface="+mn-ea"/>
              </a:rPr>
              <a:t>语法是错误的</a:t>
            </a:r>
            <a:r>
              <a:rPr lang="zh-CN" altLang="en-US" dirty="0" smtClean="0">
                <a:sym typeface="+mn-ea"/>
              </a:rPr>
              <a:t>。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严格模式中的变化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71524" y="2304102"/>
            <a:ext cx="6738620" cy="26659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以前在</a:t>
            </a:r>
            <a:r>
              <a:rPr lang="zh-CN" altLang="en-US" dirty="0" smtClean="0">
                <a:sym typeface="+mn-ea"/>
              </a:rPr>
              <a:t>全局</a:t>
            </a:r>
            <a:r>
              <a:rPr lang="zh-CN" altLang="en-US" dirty="0" smtClean="0">
                <a:sym typeface="+mn-ea"/>
              </a:rPr>
              <a:t>作用域函数中的 this </a:t>
            </a:r>
            <a:r>
              <a:rPr lang="zh-CN" altLang="en-US" dirty="0" smtClean="0">
                <a:sym typeface="+mn-ea"/>
              </a:rPr>
              <a:t>指向 window 对象。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严格模式下</a:t>
            </a:r>
            <a:r>
              <a:rPr dirty="0" err="1" smtClean="0">
                <a:solidFill>
                  <a:srgbClr val="FF0000"/>
                </a:solidFill>
                <a:sym typeface="+mn-ea"/>
              </a:rPr>
              <a:t>全局作用域中函数中的</a:t>
            </a:r>
            <a:r>
              <a:rPr lang="en-US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dirty="0" smtClean="0">
                <a:solidFill>
                  <a:srgbClr val="FF0000"/>
                </a:solidFill>
                <a:sym typeface="+mn-ea"/>
              </a:rPr>
              <a:t>this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是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。</a:t>
            </a:r>
            <a:endParaRPr dirty="0" smtClean="0"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以前</a:t>
            </a:r>
            <a:r>
              <a:rPr lang="en-US" dirty="0" err="1" smtClean="0">
                <a:sym typeface="+mn-ea"/>
              </a:rPr>
              <a:t>构造函数时</a:t>
            </a:r>
            <a:r>
              <a:rPr lang="zh-CN" altLang="en-US" dirty="0" smtClean="0">
                <a:sym typeface="+mn-ea"/>
              </a:rPr>
              <a:t>不</a:t>
            </a:r>
            <a:r>
              <a:rPr lang="zh-CN" altLang="en-US" dirty="0" smtClean="0">
                <a:sym typeface="+mn-ea"/>
              </a:rPr>
              <a:t>加 </a:t>
            </a:r>
            <a:r>
              <a:rPr lang="en-US" dirty="0" smtClean="0">
                <a:sym typeface="+mn-ea"/>
              </a:rPr>
              <a:t>new</a:t>
            </a:r>
            <a:r>
              <a:rPr lang="zh-CN" altLang="en-US" dirty="0" smtClean="0">
                <a:sym typeface="+mn-ea"/>
              </a:rPr>
              <a:t>也可以</a:t>
            </a:r>
            <a:r>
              <a:rPr lang="en-US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调用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当普通函数</a:t>
            </a:r>
            <a:r>
              <a:rPr lang="en-US" dirty="0" smtClean="0">
                <a:sym typeface="+mn-ea"/>
              </a:rPr>
              <a:t>，this </a:t>
            </a:r>
            <a:r>
              <a:rPr lang="en-US" dirty="0" err="1" smtClean="0">
                <a:sym typeface="+mn-ea"/>
              </a:rPr>
              <a:t>指向全局对象</a:t>
            </a:r>
            <a:endParaRPr lang="en-US" dirty="0"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严格模式下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如果 构造函数不加</a:t>
            </a:r>
            <a:r>
              <a:rPr lang="en-US" altLang="zh-CN" dirty="0" smtClean="0">
                <a:sym typeface="+mn-ea"/>
              </a:rPr>
              <a:t>new</a:t>
            </a:r>
            <a:r>
              <a:rPr lang="zh-CN" altLang="en-US" dirty="0" smtClean="0">
                <a:sym typeface="+mn-ea"/>
              </a:rPr>
              <a:t>调用</a:t>
            </a:r>
            <a:r>
              <a:rPr lang="en-US" altLang="zh-CN" dirty="0" smtClean="0">
                <a:sym typeface="+mn-ea"/>
              </a:rPr>
              <a:t>, </a:t>
            </a:r>
            <a:r>
              <a:rPr lang="en-US" altLang="zh-CN" dirty="0"/>
              <a:t>this </a:t>
            </a:r>
            <a:r>
              <a:rPr lang="zh-CN" altLang="en-US" dirty="0"/>
              <a:t>指向的是</a:t>
            </a:r>
            <a:r>
              <a:rPr lang="en-US" altLang="zh-CN" dirty="0"/>
              <a:t>undefined </a:t>
            </a:r>
            <a:r>
              <a:rPr lang="zh-CN" altLang="en-US" dirty="0"/>
              <a:t>如果给他赋值则 会报</a:t>
            </a:r>
            <a:r>
              <a:rPr lang="zh-CN" altLang="en-US" dirty="0" smtClean="0"/>
              <a:t>错</a:t>
            </a:r>
            <a:endParaRPr lang="en-US" dirty="0" smtClean="0"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 smtClean="0">
                <a:sym typeface="+mn-ea"/>
              </a:rPr>
              <a:t>new </a:t>
            </a:r>
            <a:r>
              <a:rPr lang="zh-CN" altLang="en-US" dirty="0" smtClean="0">
                <a:sym typeface="+mn-ea"/>
              </a:rPr>
              <a:t>实例化的构造函数指向创建的对象实例。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定时器 </a:t>
            </a:r>
            <a:r>
              <a:rPr lang="en-US" altLang="zh-CN" dirty="0" smtClean="0">
                <a:sym typeface="+mn-ea"/>
              </a:rPr>
              <a:t>this </a:t>
            </a:r>
            <a:r>
              <a:rPr lang="zh-CN" altLang="en-US" dirty="0" smtClean="0">
                <a:sym typeface="+mn-ea"/>
              </a:rPr>
              <a:t>还是指向 </a:t>
            </a:r>
            <a:r>
              <a:rPr lang="en-US" altLang="zh-CN" dirty="0" smtClean="0">
                <a:sym typeface="+mn-ea"/>
              </a:rPr>
              <a:t>window 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事件、对象还是指向调用者。</a:t>
            </a: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524" y="1375012"/>
            <a:ext cx="6738620" cy="5276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>
                <a:sym typeface="+mn-ea"/>
              </a:rPr>
              <a:t>严格模式对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Javascript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的语法和行为，都做了一些改变。</a:t>
            </a: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71524" y="1830694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olidFill>
                  <a:schemeClr val="tx1"/>
                </a:solidFill>
              </a:rPr>
              <a:t>2. </a:t>
            </a:r>
            <a:r>
              <a:rPr lang="zh-CN" altLang="en-US" sz="1400" b="1">
                <a:solidFill>
                  <a:schemeClr val="tx1"/>
                </a:solidFill>
              </a:rPr>
              <a:t>严格模式下 </a:t>
            </a:r>
            <a:r>
              <a:rPr lang="en-US" altLang="zh-CN" sz="1400" b="1">
                <a:solidFill>
                  <a:schemeClr val="tx1"/>
                </a:solidFill>
              </a:rPr>
              <a:t>this </a:t>
            </a:r>
            <a:r>
              <a:rPr lang="zh-CN" altLang="en-US" sz="1400" b="1">
                <a:solidFill>
                  <a:schemeClr val="tx1"/>
                </a:solidFill>
              </a:rPr>
              <a:t>指向</a:t>
            </a:r>
            <a:r>
              <a:rPr lang="zh-CN" altLang="en-US" sz="1400" b="1" smtClean="0">
                <a:solidFill>
                  <a:schemeClr val="tx1"/>
                </a:solidFill>
              </a:rPr>
              <a:t>问题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严格模式中的变化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71525" y="2334475"/>
            <a:ext cx="6594476" cy="11836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dirty="0" err="1" smtClean="0">
                <a:sym typeface="+mn-ea"/>
              </a:rPr>
              <a:t>函数不能有重名的</a:t>
            </a:r>
            <a:r>
              <a:rPr dirty="0" err="1" smtClean="0">
                <a:solidFill>
                  <a:srgbClr val="FF0000"/>
                </a:solidFill>
                <a:sym typeface="+mn-ea"/>
              </a:rPr>
              <a:t>参数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。</a:t>
            </a:r>
            <a:endParaRPr dirty="0" smtClean="0">
              <a:solidFill>
                <a:srgbClr val="FF0000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dirty="0" err="1" smtClean="0">
                <a:solidFill>
                  <a:schemeClr val="tx1"/>
                </a:solidFill>
                <a:sym typeface="+mn-ea"/>
              </a:rPr>
              <a:t>函数必须声明在顶层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新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版本的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会引入“块级作用域”（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ES6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中已引入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）。为了与新版本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接轨，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不允许在非函数的代码块内声明函数。</a:t>
            </a:r>
            <a:r>
              <a:rPr lang="zh-CN" dirty="0" smtClean="0">
                <a:sym typeface="+mn-ea"/>
              </a:rPr>
              <a:t> </a:t>
            </a: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524" y="1375012"/>
            <a:ext cx="6738620" cy="5276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>
                <a:sym typeface="+mn-ea"/>
              </a:rPr>
              <a:t>严格模式对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Javascript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的语法和行为，都做了一些改变。</a:t>
            </a: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71524" y="1830694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olidFill>
                  <a:schemeClr val="tx1"/>
                </a:solidFill>
              </a:rPr>
              <a:t>3. </a:t>
            </a:r>
            <a:r>
              <a:rPr lang="zh-CN" altLang="en-US" sz="1400" b="1">
                <a:solidFill>
                  <a:schemeClr val="tx1"/>
                </a:solidFill>
              </a:rPr>
              <a:t>函数变化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严格模式中的变化</a:t>
            </a:r>
            <a:endParaRPr lang="zh-CN" altLang="en-US" dirty="0"/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771524" y="3618548"/>
            <a:ext cx="7002769" cy="4316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 smtClean="0">
                <a:solidFill>
                  <a:srgbClr val="FF0000"/>
                </a:solidFill>
                <a:sym typeface="+mn-ea"/>
              </a:rPr>
              <a:t>更多严格模式要求参考：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https://developer.mozilla.org/zh-CN/docs/Web/JavaScript/Reference/Strict_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mode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557270" y="1061633"/>
            <a:ext cx="4991100" cy="2681691"/>
          </a:xfrm>
        </p:spPr>
        <p:txBody>
          <a:bodyPr>
            <a:normAutofit/>
          </a:bodyPr>
          <a:lstStyle/>
          <a:p>
            <a:r>
              <a:rPr noProof="0" smtClean="0">
                <a:solidFill>
                  <a:srgbClr val="FF0000"/>
                </a:solidFill>
                <a:sym typeface="+mn-ea"/>
              </a:rPr>
              <a:t>函数的定义和调用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this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严格模式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高阶函数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闭包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递归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557270" y="1069383"/>
            <a:ext cx="4991100" cy="2673942"/>
          </a:xfrm>
        </p:spPr>
        <p:txBody>
          <a:bodyPr>
            <a:normAutofit/>
          </a:bodyPr>
          <a:lstStyle/>
          <a:p>
            <a:r>
              <a:rPr noProof="0" smtClean="0">
                <a:solidFill>
                  <a:schemeClr val="tx1"/>
                </a:solidFill>
                <a:sym typeface="+mn-ea"/>
              </a:rPr>
              <a:t>函数的定义和调用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this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严格模式</a:t>
            </a:r>
          </a:p>
          <a:p>
            <a:r>
              <a:rPr noProof="0" smtClean="0">
                <a:solidFill>
                  <a:srgbClr val="FF0000"/>
                </a:solidFill>
                <a:sym typeface="+mn-ea"/>
              </a:rPr>
              <a:t>高阶函数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闭包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递归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>
                <a:sym typeface="+mn-ea"/>
              </a:rPr>
              <a:t>高阶函数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89631" y="846146"/>
            <a:ext cx="6608445" cy="4719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高阶函数</a:t>
            </a:r>
            <a:r>
              <a:rPr lang="zh-CN" altLang="en-US">
                <a:sym typeface="+mn-ea"/>
              </a:rPr>
              <a:t>是对其他函数进行操作的函数</a:t>
            </a:r>
            <a:r>
              <a:rPr lang="zh-CN" altLang="en-US" smtClean="0">
                <a:sym typeface="+mn-ea"/>
              </a:rPr>
              <a:t>，它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接收函数作为参数</a:t>
            </a:r>
            <a:r>
              <a:rPr lang="zh-CN" altLang="en-US">
                <a:sym typeface="+mn-ea"/>
              </a:rPr>
              <a:t>或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将函数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作为返回值输出</a:t>
            </a:r>
            <a:r>
              <a:rPr lang="zh-CN" altLang="en-US" smtClean="0">
                <a:sym typeface="+mn-ea"/>
              </a:rPr>
              <a:t>。</a:t>
            </a:r>
            <a:endParaRPr lang="en-US" smtClean="0"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89631" y="3094313"/>
            <a:ext cx="6635115" cy="12732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此时</a:t>
            </a:r>
            <a:r>
              <a:rPr lang="en-US" altLang="zh-CN" dirty="0" err="1" smtClean="0"/>
              <a:t>fn</a:t>
            </a:r>
            <a:r>
              <a:rPr lang="en-US" altLang="zh-CN" dirty="0" smtClean="0"/>
              <a:t> </a:t>
            </a:r>
            <a:r>
              <a:rPr lang="zh-CN" altLang="en-US" dirty="0" smtClean="0"/>
              <a:t>就是一个高阶函数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也是一种数据类型，同样可以作为参数，传递给另外一个参数使用。 最典型的就是作为回调函数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同理函数也可以作为返回值传递回来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30884" y="1262096"/>
            <a:ext cx="3507629" cy="151433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&lt;script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&gt;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fn(callback){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callback&amp;&amp;callback();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fn(function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(){alert('hi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')}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&lt;/script&gt;</a:t>
            </a:r>
          </a:p>
        </p:txBody>
      </p:sp>
      <p:sp>
        <p:nvSpPr>
          <p:cNvPr id="8" name="矩形 7"/>
          <p:cNvSpPr/>
          <p:nvPr/>
        </p:nvSpPr>
        <p:spPr>
          <a:xfrm>
            <a:off x="4664999" y="1264846"/>
            <a:ext cx="3725966" cy="151433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&lt;script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&gt;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fn(){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return function() {}</a:t>
            </a:r>
            <a:endParaRPr lang="en-US" sz="1050" noProof="1" smtClean="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fn();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&lt;/script&gt;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8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 txBox="1">
            <a:spLocks/>
          </p:cNvSpPr>
          <p:nvPr/>
        </p:nvSpPr>
        <p:spPr>
          <a:xfrm>
            <a:off x="3557270" y="1061633"/>
            <a:ext cx="4991100" cy="2681691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 algn="l" defTabSz="685800" rtl="0" eaLnBrk="1" latinLnBrk="0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sym typeface="+mn-ea"/>
              </a:rPr>
              <a:t>函数的定义和调用</a:t>
            </a:r>
          </a:p>
          <a:p>
            <a:r>
              <a:rPr lang="en-US" altLang="zh-CN" smtClean="0">
                <a:solidFill>
                  <a:schemeClr val="tx1"/>
                </a:solidFill>
                <a:sym typeface="+mn-ea"/>
              </a:rPr>
              <a:t>this</a:t>
            </a: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严格模式</a:t>
            </a: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高阶函数</a:t>
            </a:r>
          </a:p>
          <a:p>
            <a:r>
              <a:rPr lang="zh-CN" altLang="en-US" smtClean="0">
                <a:solidFill>
                  <a:srgbClr val="FF0000"/>
                </a:solidFill>
                <a:sym typeface="+mn-ea"/>
              </a:rPr>
              <a:t>闭包</a:t>
            </a: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递归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6879"/>
            <a:ext cx="6737350" cy="68420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>
                <a:sym typeface="+mn-ea"/>
              </a:rPr>
              <a:t>闭包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4" y="1414758"/>
            <a:ext cx="7117715" cy="14136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err="1" smtClean="0"/>
              <a:t>变量</a:t>
            </a:r>
            <a:r>
              <a:rPr lang="zh-CN" dirty="0" smtClean="0"/>
              <a:t>根据作用域</a:t>
            </a:r>
            <a:r>
              <a:rPr lang="zh-CN" altLang="en-US" dirty="0" smtClean="0"/>
              <a:t>的</a:t>
            </a:r>
            <a:r>
              <a:rPr lang="zh-CN" dirty="0" smtClean="0"/>
              <a:t>不同</a:t>
            </a:r>
            <a:r>
              <a:rPr lang="zh-CN" dirty="0"/>
              <a:t>分为</a:t>
            </a:r>
            <a:r>
              <a:rPr dirty="0" err="1"/>
              <a:t>两种：全局变量和局部变量</a:t>
            </a:r>
            <a:r>
              <a:rPr dirty="0"/>
              <a:t>。</a:t>
            </a:r>
          </a:p>
          <a:p>
            <a:r>
              <a:rPr lang="en-US" dirty="0"/>
              <a:t>1. </a:t>
            </a:r>
            <a:r>
              <a:rPr lang="en-US" dirty="0" err="1"/>
              <a:t>函数内部可以</a:t>
            </a:r>
            <a:r>
              <a:rPr lang="zh-CN" altLang="en-US" dirty="0"/>
              <a:t>使用</a:t>
            </a:r>
            <a:r>
              <a:rPr lang="en-US" dirty="0" err="1"/>
              <a:t>全局变量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函数外部不可以使用局部变量。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当函数执行完毕，本作用域内</a:t>
            </a:r>
            <a:r>
              <a:rPr lang="zh-CN" altLang="en-US" dirty="0" smtClean="0"/>
              <a:t>的局部变量</a:t>
            </a:r>
            <a:r>
              <a:rPr lang="zh-CN" altLang="en-US" dirty="0"/>
              <a:t>会销毁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5.1 </a:t>
            </a:r>
            <a:r>
              <a:rPr lang="zh-CN" altLang="en-US"/>
              <a:t>变量作用域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6879"/>
            <a:ext cx="6737350" cy="68420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>
                <a:sym typeface="+mn-ea"/>
              </a:rPr>
              <a:t>闭包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7557" y="1315983"/>
            <a:ext cx="7117715" cy="7038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闭包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closure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）</a:t>
            </a:r>
            <a:r>
              <a:rPr lang="zh-CN" altLang="en-US" dirty="0" smtClean="0"/>
              <a:t>指</a:t>
            </a:r>
            <a:r>
              <a:rPr lang="zh-CN" altLang="en-US" dirty="0"/>
              <a:t>有权</a:t>
            </a:r>
            <a:r>
              <a:rPr lang="zh-CN" altLang="en-US" dirty="0">
                <a:solidFill>
                  <a:schemeClr val="accent1"/>
                </a:solidFill>
              </a:rPr>
              <a:t>访问</a:t>
            </a:r>
            <a:r>
              <a:rPr lang="zh-CN" altLang="en-US" dirty="0"/>
              <a:t>另一个函数作用域中</a:t>
            </a:r>
            <a:r>
              <a:rPr lang="zh-CN" altLang="en-US" dirty="0">
                <a:solidFill>
                  <a:schemeClr val="accent1"/>
                </a:solidFill>
              </a:rPr>
              <a:t>变量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。  </a:t>
            </a:r>
            <a:r>
              <a:rPr lang="en-US" altLang="zh-CN" dirty="0"/>
              <a:t>-----  JavaScript </a:t>
            </a:r>
            <a:r>
              <a:rPr lang="zh-CN" altLang="en-US" dirty="0"/>
              <a:t>高级程序设计</a:t>
            </a:r>
          </a:p>
          <a:p>
            <a:r>
              <a:rPr lang="zh-CN" altLang="en-US" dirty="0"/>
              <a:t>简单理解就是 </a:t>
            </a:r>
            <a:r>
              <a:rPr lang="zh-CN" altLang="en-US" dirty="0" smtClean="0"/>
              <a:t>，一个作用域可以</a:t>
            </a:r>
            <a:r>
              <a:rPr lang="zh-CN" altLang="en-US" dirty="0"/>
              <a:t>访问另外一个函数内部的局部变量。 </a:t>
            </a:r>
          </a:p>
        </p:txBody>
      </p:sp>
      <p:sp>
        <p:nvSpPr>
          <p:cNvPr id="3" name="矩形 2"/>
          <p:cNvSpPr/>
          <p:nvPr/>
        </p:nvSpPr>
        <p:spPr>
          <a:xfrm>
            <a:off x="777558" y="2136020"/>
            <a:ext cx="6588442" cy="25134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&lt;script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&gt;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f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1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(){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fn1 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就是</a:t>
            </a:r>
            <a:r>
              <a:rPr lang="zh-CN" alt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闭包函数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var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num = 10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function f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2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(){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　　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console.log(num); // 10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fn2()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fn1();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&lt;/script&gt;</a:t>
            </a: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smtClean="0"/>
              <a:t>5.2 </a:t>
            </a:r>
            <a:r>
              <a:rPr lang="zh-CN" altLang="en-US" smtClean="0"/>
              <a:t>什么是闭包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6879"/>
            <a:ext cx="6737350" cy="68420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>
                <a:sym typeface="+mn-ea"/>
              </a:rPr>
              <a:t>闭包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4" y="1431925"/>
            <a:ext cx="7117715" cy="1884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1. </a:t>
            </a:r>
            <a:r>
              <a:rPr lang="zh-CN" altLang="en-US" smtClean="0"/>
              <a:t>打开浏览器，按 </a:t>
            </a:r>
            <a:r>
              <a:rPr lang="en-US" altLang="zh-CN" smtClean="0"/>
              <a:t>F12 </a:t>
            </a:r>
            <a:r>
              <a:rPr lang="zh-CN" altLang="en-US" smtClean="0"/>
              <a:t>键启动 </a:t>
            </a:r>
            <a:r>
              <a:rPr lang="en-US" altLang="zh-CN" smtClean="0"/>
              <a:t>chrome </a:t>
            </a:r>
            <a:r>
              <a:rPr lang="zh-CN" altLang="en-US" smtClean="0"/>
              <a:t>调试工具。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 smtClean="0"/>
              <a:t>设置断点。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 smtClean="0"/>
              <a:t>找到 </a:t>
            </a:r>
            <a:r>
              <a:rPr lang="en-US" altLang="zh-CN" smtClean="0"/>
              <a:t>Scope </a:t>
            </a:r>
            <a:r>
              <a:rPr lang="zh-CN" altLang="en-US" smtClean="0"/>
              <a:t>选项（</a:t>
            </a:r>
            <a:r>
              <a:rPr lang="en-US" altLang="zh-CN" smtClean="0"/>
              <a:t>Scope </a:t>
            </a:r>
            <a:r>
              <a:rPr lang="zh-CN" altLang="en-US" smtClean="0"/>
              <a:t>作用域</a:t>
            </a:r>
            <a:r>
              <a:rPr lang="zh-CN" altLang="en-US"/>
              <a:t>的意思</a:t>
            </a:r>
            <a:r>
              <a:rPr lang="zh-CN" altLang="en-US" smtClean="0"/>
              <a:t>）。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当我们重新刷新页面，会进入断点调试</a:t>
            </a:r>
            <a:r>
              <a:rPr lang="zh-CN" altLang="en-US" smtClean="0"/>
              <a:t>，</a:t>
            </a:r>
            <a:r>
              <a:rPr lang="en-US" altLang="zh-CN" smtClean="0"/>
              <a:t>Scope </a:t>
            </a:r>
            <a:r>
              <a:rPr lang="zh-CN" altLang="en-US"/>
              <a:t>里面会有两个参数（</a:t>
            </a:r>
            <a:r>
              <a:rPr lang="en-US" altLang="zh-CN"/>
              <a:t>global </a:t>
            </a:r>
            <a:r>
              <a:rPr lang="zh-CN" altLang="en-US"/>
              <a:t>全局作用域、</a:t>
            </a:r>
            <a:r>
              <a:rPr lang="en-US" altLang="zh-CN"/>
              <a:t>local </a:t>
            </a:r>
            <a:r>
              <a:rPr lang="zh-CN" altLang="en-US"/>
              <a:t>局部作用域</a:t>
            </a:r>
            <a:r>
              <a:rPr lang="zh-CN" altLang="en-US" smtClean="0"/>
              <a:t>）。</a:t>
            </a:r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当执行</a:t>
            </a:r>
            <a:r>
              <a:rPr lang="zh-CN" altLang="en-US" smtClean="0"/>
              <a:t>到 </a:t>
            </a:r>
            <a:r>
              <a:rPr lang="en-US" altLang="zh-CN" smtClean="0"/>
              <a:t>fn2() </a:t>
            </a:r>
            <a:r>
              <a:rPr lang="zh-CN" altLang="en-US" smtClean="0"/>
              <a:t>时，</a:t>
            </a:r>
            <a:r>
              <a:rPr lang="en-US" altLang="zh-CN" smtClean="0"/>
              <a:t>Scope </a:t>
            </a:r>
            <a:r>
              <a:rPr lang="zh-CN" altLang="en-US"/>
              <a:t>里面会多一个 </a:t>
            </a:r>
            <a:r>
              <a:rPr lang="en-US" altLang="zh-CN"/>
              <a:t>C</a:t>
            </a:r>
            <a:r>
              <a:rPr smtClean="0">
                <a:sym typeface="+mn-ea"/>
              </a:rPr>
              <a:t>losure </a:t>
            </a:r>
            <a:r>
              <a:rPr lang="zh-CN" smtClean="0">
                <a:sym typeface="+mn-ea"/>
              </a:rPr>
              <a:t>参数 ，这就表明产生了闭包</a:t>
            </a:r>
            <a:r>
              <a:rPr lang="zh-CN" altLang="en-US" smtClean="0">
                <a:sym typeface="+mn-ea"/>
              </a:rPr>
              <a:t>。</a:t>
            </a:r>
            <a:endParaRPr lang="zh-CN" altLang="en-US"/>
          </a:p>
          <a:p>
            <a:endParaRPr lang="en-US" altLang="zh-CN"/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在 chrome 中</a:t>
            </a:r>
            <a:r>
              <a:rPr lang="zh-CN" altLang="en-US" dirty="0"/>
              <a:t>调试闭包</a:t>
            </a:r>
          </a:p>
        </p:txBody>
      </p:sp>
    </p:spTree>
    <p:extLst>
      <p:ext uri="{BB962C8B-B14F-4D97-AF65-F5344CB8AC3E}">
        <p14:creationId xmlns:p14="http://schemas.microsoft.com/office/powerpoint/2010/main" val="4239495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6879"/>
            <a:ext cx="6737350" cy="68420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>
                <a:sym typeface="+mn-ea"/>
              </a:rPr>
              <a:t>闭包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1525" y="1851787"/>
            <a:ext cx="6594476" cy="28102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&lt;script&gt;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function </a:t>
            </a:r>
            <a:r>
              <a:rPr lang="en-US" altLang="zh-CN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fn() 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{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num = 10;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noProof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return </a:t>
            </a: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{</a:t>
            </a:r>
            <a:r>
              <a:rPr lang="zh-CN" alt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　　</a:t>
            </a:r>
            <a:endParaRPr lang="en-US" altLang="zh-CN" sz="1050" noProof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console.log(</a:t>
            </a:r>
            <a:r>
              <a:rPr lang="en-US" altLang="zh-CN" sz="1050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num</a:t>
            </a: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); // 10         </a:t>
            </a:r>
            <a:r>
              <a:rPr lang="zh-CN" alt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</a:t>
            </a:r>
            <a:endParaRPr lang="en-US" altLang="zh-CN" sz="1050" noProof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}</a:t>
            </a:r>
            <a:endParaRPr lang="en-US" altLang="zh-CN" sz="1050" noProof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var f = </a:t>
            </a:r>
            <a:r>
              <a:rPr lang="en-US" altLang="zh-CN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fn();</a:t>
            </a:r>
            <a:endParaRPr lang="en-US" altLang="zh-CN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</a:t>
            </a:r>
            <a:r>
              <a:rPr lang="en-US" altLang="zh-CN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f()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&lt;/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script&gt;</a:t>
            </a: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闭包的作用</a:t>
            </a:r>
            <a:endParaRPr lang="zh-CN" altLang="en-US" dirty="0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71524" y="4670576"/>
            <a:ext cx="6738620" cy="3458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闭包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作用：延伸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变量的作用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范围。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338580"/>
            <a:ext cx="7117715" cy="38925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提问</a:t>
            </a:r>
            <a:r>
              <a:rPr lang="zh-CN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：我们</a:t>
            </a: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怎么能</a:t>
            </a:r>
            <a:r>
              <a:rPr lang="zh-CN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在</a:t>
            </a:r>
            <a:r>
              <a:rPr lang="en-US" altLang="zh-CN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fn</a:t>
            </a:r>
            <a:r>
              <a:rPr lang="en-US" altLang="zh-CN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() </a:t>
            </a: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函数外面访问 </a:t>
            </a:r>
            <a:r>
              <a:rPr lang="en-US" altLang="zh-CN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fn</a:t>
            </a:r>
            <a:r>
              <a:rPr lang="en-US" altLang="zh-CN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() </a:t>
            </a:r>
            <a:r>
              <a:rPr lang="zh-CN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中</a:t>
            </a:r>
            <a:r>
              <a:rPr lang="zh-CN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的局部变量 </a:t>
            </a:r>
            <a:r>
              <a:rPr lang="en-US" altLang="zh-CN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num</a:t>
            </a:r>
            <a:r>
              <a:rPr lang="en-US" altLang="zh-CN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zh-CN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呢 </a:t>
            </a: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？</a:t>
            </a:r>
            <a:endParaRPr lang="zh-CN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726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6879"/>
            <a:ext cx="6737350" cy="68420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>
                <a:sym typeface="+mn-ea"/>
              </a:rPr>
              <a:t>闭包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1524" y="1431925"/>
            <a:ext cx="7117715" cy="11474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 </a:t>
            </a:r>
            <a:r>
              <a:rPr lang="zh-CN" altLang="en-US" dirty="0"/>
              <a:t>循环注册点击</a:t>
            </a:r>
            <a:r>
              <a:rPr lang="zh-CN" altLang="en-US" dirty="0" smtClean="0"/>
              <a:t>事件。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循环中</a:t>
            </a:r>
            <a:r>
              <a:rPr lang="zh-CN" altLang="en-US" dirty="0" smtClean="0"/>
              <a:t>的 setTimeout()。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 smtClean="0"/>
              <a:t>计算</a:t>
            </a:r>
            <a:r>
              <a:rPr lang="zh-CN" altLang="en-US" dirty="0"/>
              <a:t>打车</a:t>
            </a:r>
            <a:r>
              <a:rPr lang="zh-CN" altLang="en-US" dirty="0" smtClean="0"/>
              <a:t>价格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smtClean="0"/>
              <a:t>5.5 </a:t>
            </a:r>
            <a:r>
              <a:rPr lang="zh-CN" altLang="en-US" smtClean="0"/>
              <a:t>闭包案例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6879"/>
            <a:ext cx="6737350" cy="68420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>
                <a:sym typeface="+mn-ea"/>
              </a:rPr>
              <a:t>闭包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1524" y="1442052"/>
            <a:ext cx="7117715" cy="18358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zh-CN" altLang="en-US" sz="1400" b="1" dirty="0" smtClean="0"/>
              <a:t>闭包</a:t>
            </a:r>
            <a:r>
              <a:rPr lang="zh-CN" altLang="en-US" sz="1400" b="1" dirty="0"/>
              <a:t>是什么？    </a:t>
            </a:r>
            <a:endParaRPr lang="en-US" altLang="zh-CN" sz="1400" b="1" dirty="0" smtClean="0"/>
          </a:p>
          <a:p>
            <a:r>
              <a:rPr lang="zh-CN" altLang="en-US" dirty="0" smtClean="0"/>
              <a:t>闭包</a:t>
            </a:r>
            <a:r>
              <a:rPr lang="zh-CN" altLang="en-US" dirty="0"/>
              <a:t>是一个函数 </a:t>
            </a:r>
            <a:r>
              <a:rPr lang="zh-CN" altLang="en-US" dirty="0" smtClean="0"/>
              <a:t>（一个作用域可以访问另外一个函数的局部变量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sz="1400" b="1" dirty="0"/>
              <a:t>2. </a:t>
            </a:r>
            <a:r>
              <a:rPr lang="zh-CN" altLang="en-US" sz="1400" b="1" dirty="0"/>
              <a:t>闭包的作用是什么？ </a:t>
            </a:r>
            <a:endParaRPr lang="en-US" altLang="zh-CN" sz="1400" b="1" dirty="0" smtClean="0"/>
          </a:p>
          <a:p>
            <a:r>
              <a:rPr lang="zh-CN" altLang="en-US" dirty="0" smtClean="0">
                <a:sym typeface="+mn-ea"/>
              </a:rPr>
              <a:t>延伸</a:t>
            </a:r>
            <a:r>
              <a:rPr lang="zh-CN" altLang="en-US" dirty="0">
                <a:sym typeface="+mn-ea"/>
              </a:rPr>
              <a:t>变量的作用</a:t>
            </a:r>
            <a:r>
              <a:rPr lang="zh-CN" altLang="en-US" dirty="0" smtClean="0">
                <a:sym typeface="+mn-ea"/>
              </a:rPr>
              <a:t>范围</a:t>
            </a:r>
            <a:endParaRPr lang="zh-CN" altLang="en-US" dirty="0"/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smtClean="0"/>
              <a:t>5.6 </a:t>
            </a:r>
            <a:r>
              <a:rPr lang="zh-CN" altLang="en-US" smtClean="0"/>
              <a:t>闭包总结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557270" y="1061634"/>
            <a:ext cx="4991100" cy="2666193"/>
          </a:xfrm>
        </p:spPr>
        <p:txBody>
          <a:bodyPr>
            <a:normAutofit/>
          </a:bodyPr>
          <a:lstStyle/>
          <a:p>
            <a:r>
              <a:rPr noProof="0" smtClean="0">
                <a:solidFill>
                  <a:schemeClr val="tx1"/>
                </a:solidFill>
                <a:sym typeface="+mn-ea"/>
              </a:rPr>
              <a:t>函数的定义和调用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this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严格模式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高阶函数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闭包</a:t>
            </a:r>
          </a:p>
          <a:p>
            <a:r>
              <a:rPr noProof="0" smtClean="0">
                <a:solidFill>
                  <a:srgbClr val="FF0000"/>
                </a:solidFill>
                <a:sym typeface="+mn-ea"/>
              </a:rPr>
              <a:t>递归</a:t>
            </a:r>
            <a:endParaRPr noProof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函数的定义和调用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dirty="0"/>
              <a:t>函数的定义方式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28040" y="1303104"/>
            <a:ext cx="6537960" cy="10236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ym typeface="+mn-ea"/>
              </a:rPr>
              <a:t>1. </a:t>
            </a:r>
            <a:r>
              <a:rPr lang="en-US" altLang="zh-CN" dirty="0" err="1" smtClean="0">
                <a:sym typeface="+mn-ea"/>
              </a:rPr>
              <a:t>函数声明</a:t>
            </a:r>
            <a:r>
              <a:rPr lang="zh-CN" altLang="en-US" dirty="0" smtClean="0">
                <a:sym typeface="+mn-ea"/>
              </a:rPr>
              <a:t>方式 </a:t>
            </a:r>
            <a:r>
              <a:rPr lang="en-US" altLang="zh-CN" dirty="0" smtClean="0">
                <a:sym typeface="+mn-ea"/>
              </a:rPr>
              <a:t>function </a:t>
            </a:r>
            <a:r>
              <a:rPr lang="zh-CN" altLang="en-US" dirty="0" smtClean="0">
                <a:sym typeface="+mn-ea"/>
              </a:rPr>
              <a:t>关键字 </a:t>
            </a:r>
            <a:r>
              <a:rPr lang="en-US" altLang="zh-CN" dirty="0" smtClean="0">
                <a:sym typeface="+mn-ea"/>
              </a:rPr>
              <a:t>(</a:t>
            </a:r>
            <a:r>
              <a:rPr lang="zh-CN" altLang="en-US" dirty="0" smtClean="0">
                <a:sym typeface="+mn-ea"/>
              </a:rPr>
              <a:t>命名函数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2. </a:t>
            </a:r>
            <a:r>
              <a:rPr lang="en-US" altLang="zh-CN" dirty="0" err="1" smtClean="0">
                <a:sym typeface="+mn-ea"/>
              </a:rPr>
              <a:t>函数表达式</a:t>
            </a:r>
            <a:r>
              <a:rPr lang="en-US" altLang="zh-CN" dirty="0" smtClean="0">
                <a:sym typeface="+mn-ea"/>
              </a:rPr>
              <a:t> (</a:t>
            </a:r>
            <a:r>
              <a:rPr lang="zh-CN" altLang="en-US" dirty="0" smtClean="0">
                <a:sym typeface="+mn-ea"/>
              </a:rPr>
              <a:t>匿名函数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3. new Function()  </a:t>
            </a:r>
            <a:r>
              <a:rPr lang="en-US" altLang="zh-CN" dirty="0" smtClean="0">
                <a:sym typeface="+mn-ea"/>
              </a:rPr>
              <a:t> 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8041" y="2385463"/>
            <a:ext cx="6537960" cy="43480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fn = new Function('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参数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1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','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参数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2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'..., '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函数体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')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28041" y="2942906"/>
            <a:ext cx="6537960" cy="14043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smtClean="0">
                <a:sym typeface="+mn-ea"/>
              </a:rPr>
              <a:t>Function </a:t>
            </a:r>
            <a:r>
              <a:rPr lang="zh-CN" altLang="en-US" dirty="0" smtClean="0">
                <a:sym typeface="+mn-ea"/>
              </a:rPr>
              <a:t>里面参数都必须是字符串格式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 smtClean="0">
                <a:sym typeface="+mn-ea"/>
              </a:rPr>
              <a:t>第三种方式执行效率低，也不方便书写，因此较少使用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ym typeface="+mn-ea"/>
              </a:rPr>
              <a:t>所有函数都是</a:t>
            </a:r>
            <a:r>
              <a:rPr lang="en-US" altLang="zh-CN" dirty="0" smtClean="0">
                <a:sym typeface="+mn-ea"/>
              </a:rPr>
              <a:t> Function </a:t>
            </a:r>
            <a:r>
              <a:rPr lang="en-US" altLang="zh-CN" dirty="0" err="1" smtClean="0">
                <a:sym typeface="+mn-ea"/>
              </a:rPr>
              <a:t>的实例</a:t>
            </a:r>
            <a:r>
              <a:rPr lang="en-US" altLang="zh-CN" dirty="0" smtClean="0">
                <a:sym typeface="+mn-ea"/>
              </a:rPr>
              <a:t>(</a:t>
            </a:r>
            <a:r>
              <a:rPr lang="en-US" altLang="zh-CN" dirty="0" err="1" smtClean="0">
                <a:sym typeface="+mn-ea"/>
              </a:rPr>
              <a:t>对象</a:t>
            </a:r>
            <a:r>
              <a:rPr lang="en-US" altLang="zh-CN" dirty="0" smtClean="0">
                <a:sym typeface="+mn-ea"/>
              </a:rPr>
              <a:t>)  </a:t>
            </a:r>
            <a:endParaRPr lang="zh-CN" altLang="en-US" dirty="0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 smtClean="0">
                <a:sym typeface="+mn-ea"/>
              </a:rPr>
              <a:t>函数也属于对象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7514"/>
            <a:ext cx="6737350" cy="684201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>
                <a:sym typeface="+mn-ea"/>
              </a:rPr>
              <a:t>递归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431925"/>
            <a:ext cx="6594476" cy="17093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ym typeface="+mn-ea"/>
              </a:rPr>
              <a:t>如果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一个函数在内部可以调用其本身</a:t>
            </a:r>
            <a:r>
              <a:rPr lang="zh-CN" altLang="en-US" dirty="0" smtClean="0">
                <a:sym typeface="+mn-ea"/>
              </a:rPr>
              <a:t>，那么这个函数就是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递归函数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/>
              <a:t>简单理解</a:t>
            </a:r>
            <a:r>
              <a:rPr lang="en-US" altLang="zh-CN" dirty="0" smtClean="0"/>
              <a:t>:</a:t>
            </a:r>
            <a:r>
              <a:rPr lang="zh-CN" altLang="en-US" dirty="0" smtClean="0"/>
              <a:t>函数</a:t>
            </a:r>
            <a:r>
              <a:rPr lang="zh-CN" altLang="en-US" dirty="0"/>
              <a:t>内部自己调用自己</a:t>
            </a:r>
            <a:r>
              <a:rPr lang="en-US" altLang="zh-CN" dirty="0"/>
              <a:t>, </a:t>
            </a:r>
            <a:r>
              <a:rPr lang="zh-CN" altLang="en-US" dirty="0"/>
              <a:t>这个函数就是</a:t>
            </a:r>
            <a:r>
              <a:rPr lang="zh-CN" altLang="en-US" dirty="0" smtClean="0"/>
              <a:t>递归函数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递归函数的作用和循环效果一样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由于</a:t>
            </a:r>
            <a:r>
              <a:rPr lang="zh-CN" altLang="en-US" dirty="0" smtClean="0">
                <a:sym typeface="+mn-ea"/>
              </a:rPr>
              <a:t>递归很容易</a:t>
            </a:r>
            <a:r>
              <a:rPr lang="zh-CN" altLang="en-US" dirty="0" smtClean="0">
                <a:sym typeface="+mn-ea"/>
              </a:rPr>
              <a:t>发生“栈溢出”错误</a:t>
            </a:r>
            <a:r>
              <a:rPr lang="zh-CN" altLang="en-US" dirty="0" smtClean="0">
                <a:sym typeface="+mn-ea"/>
              </a:rPr>
              <a:t>（stack overflow），所以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必须要加退出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条件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return</a:t>
            </a:r>
            <a:r>
              <a:rPr lang="zh-CN" altLang="en-US" dirty="0" smtClean="0">
                <a:sym typeface="+mn-ea"/>
              </a:rPr>
              <a:t>。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6.1 </a:t>
            </a:r>
            <a:r>
              <a:rPr lang="zh-CN" altLang="en-US"/>
              <a:t>什么是递归？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7514"/>
            <a:ext cx="6737350" cy="684201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>
                <a:sym typeface="+mn-ea"/>
              </a:rPr>
              <a:t>递归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438243"/>
            <a:ext cx="6738620" cy="12636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ym typeface="+mn-ea"/>
              </a:rPr>
              <a:t>1. </a:t>
            </a:r>
            <a:r>
              <a:rPr lang="zh-CN" altLang="en-US" dirty="0" smtClean="0">
                <a:sym typeface="+mn-ea"/>
              </a:rPr>
              <a:t>求 </a:t>
            </a:r>
            <a:r>
              <a:rPr lang="en-US" altLang="zh-CN" dirty="0" smtClean="0">
                <a:sym typeface="+mn-ea"/>
              </a:rPr>
              <a:t>1 * 2 *3 ... * n   </a:t>
            </a:r>
            <a:r>
              <a:rPr lang="zh-CN" altLang="en-US" dirty="0" smtClean="0">
                <a:sym typeface="+mn-ea"/>
              </a:rPr>
              <a:t>阶乘。</a:t>
            </a:r>
          </a:p>
          <a:p>
            <a:r>
              <a:rPr lang="en-US" altLang="zh-CN" dirty="0" smtClean="0">
                <a:sym typeface="+mn-ea"/>
              </a:rPr>
              <a:t>2. </a:t>
            </a:r>
            <a:r>
              <a:rPr lang="zh-CN" altLang="en-US" dirty="0" smtClean="0">
                <a:sym typeface="+mn-ea"/>
              </a:rPr>
              <a:t>求斐波那契数列 。</a:t>
            </a:r>
          </a:p>
          <a:p>
            <a:r>
              <a:rPr lang="en-US" altLang="zh-CN" dirty="0" smtClean="0">
                <a:sym typeface="+mn-ea"/>
              </a:rPr>
              <a:t>3. </a:t>
            </a:r>
            <a:r>
              <a:rPr lang="zh-CN" altLang="en-US" dirty="0" smtClean="0">
                <a:sym typeface="+mn-ea"/>
              </a:rPr>
              <a:t>根据</a:t>
            </a:r>
            <a:r>
              <a:rPr lang="en-US" altLang="zh-CN" dirty="0">
                <a:sym typeface="+mn-ea"/>
              </a:rPr>
              <a:t>id</a:t>
            </a:r>
            <a:r>
              <a:rPr lang="zh-CN" altLang="en-US" dirty="0" smtClean="0">
                <a:sym typeface="+mn-ea"/>
              </a:rPr>
              <a:t>返回对应的数据对象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6.2 </a:t>
            </a:r>
            <a:r>
              <a:rPr lang="zh-CN" altLang="en-US"/>
              <a:t>利用递归求数学题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7514"/>
            <a:ext cx="6737350" cy="684201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>
                <a:sym typeface="+mn-ea"/>
              </a:rPr>
              <a:t>递归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438243"/>
            <a:ext cx="6738620" cy="12636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 smtClean="0"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 smtClean="0"/>
              <a:t>6.3 </a:t>
            </a:r>
            <a:r>
              <a:rPr lang="zh-CN" altLang="en-US" dirty="0"/>
              <a:t>利用递归</a:t>
            </a:r>
            <a:r>
              <a:rPr lang="zh-CN" altLang="en-US" dirty="0" smtClean="0"/>
              <a:t>求</a:t>
            </a:r>
            <a:r>
              <a:rPr lang="en-US" altLang="zh-CN" dirty="0" smtClean="0"/>
              <a:t>:</a:t>
            </a:r>
            <a:r>
              <a:rPr lang="zh-CN" altLang="en-US" dirty="0" smtClean="0">
                <a:sym typeface="+mn-ea"/>
              </a:rPr>
              <a:t>根据</a:t>
            </a:r>
            <a:r>
              <a:rPr lang="en-US" altLang="zh-CN" dirty="0">
                <a:sym typeface="+mn-ea"/>
              </a:rPr>
              <a:t>id</a:t>
            </a:r>
            <a:r>
              <a:rPr lang="zh-CN" altLang="en-US" dirty="0">
                <a:sym typeface="+mn-ea"/>
              </a:rPr>
              <a:t>返回对应的数据对象</a:t>
            </a:r>
          </a:p>
        </p:txBody>
      </p:sp>
    </p:spTree>
    <p:extLst>
      <p:ext uri="{BB962C8B-B14F-4D97-AF65-F5344CB8AC3E}">
        <p14:creationId xmlns:p14="http://schemas.microsoft.com/office/powerpoint/2010/main" val="2335978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函数的定义和调用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dirty="0"/>
              <a:t>函数的定义方式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432428" y="1996208"/>
            <a:ext cx="1213620" cy="622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Function</a:t>
            </a:r>
          </a:p>
          <a:p>
            <a:pPr algn="ctr"/>
            <a:r>
              <a:rPr lang="en-US" altLang="zh-CN" dirty="0" smtClean="0"/>
              <a:t> </a:t>
            </a:r>
            <a:r>
              <a:rPr lang="zh-CN" altLang="en-US" dirty="0"/>
              <a:t>构造函数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481690" y="3171844"/>
            <a:ext cx="1213620" cy="622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r>
              <a:rPr lang="zh-CN" altLang="en-US" dirty="0" smtClean="0"/>
              <a:t>对象</a:t>
            </a:r>
            <a:r>
              <a:rPr lang="zh-CN" altLang="en-US" dirty="0"/>
              <a:t>实例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562111" y="1956292"/>
            <a:ext cx="1803888" cy="622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Function</a:t>
            </a:r>
            <a:r>
              <a:rPr lang="zh-CN" dirty="0" smtClean="0"/>
              <a:t>原型对象</a:t>
            </a:r>
            <a:endParaRPr lang="en-US" altLang="zh-CN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230734" y="2720451"/>
            <a:ext cx="1065125" cy="7625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803272" y="2720451"/>
            <a:ext cx="1215691" cy="6843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964452" y="2175968"/>
            <a:ext cx="235848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322940" y="3205968"/>
            <a:ext cx="911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f</a:t>
            </a:r>
            <a:r>
              <a:rPr lang="en-US" altLang="zh-CN" sz="1200" dirty="0" err="1" smtClean="0"/>
              <a:t>.__</a:t>
            </a:r>
            <a:r>
              <a:rPr lang="en-US" altLang="zh-CN" sz="1200" dirty="0" err="1"/>
              <a:t>proto</a:t>
            </a:r>
            <a:r>
              <a:rPr lang="en-US" altLang="zh-CN" sz="1200" dirty="0"/>
              <a:t>__</a:t>
            </a:r>
          </a:p>
        </p:txBody>
      </p:sp>
      <p:sp>
        <p:nvSpPr>
          <p:cNvPr id="15" name="文本框 16"/>
          <p:cNvSpPr txBox="1"/>
          <p:nvPr/>
        </p:nvSpPr>
        <p:spPr>
          <a:xfrm>
            <a:off x="3393822" y="1857708"/>
            <a:ext cx="1389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 smtClean="0"/>
              <a:t>Function.prototype</a:t>
            </a:r>
            <a:endParaRPr lang="en-US" sz="1200" dirty="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2873830" y="2360013"/>
            <a:ext cx="244911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6"/>
          <p:cNvSpPr txBox="1"/>
          <p:nvPr/>
        </p:nvSpPr>
        <p:spPr>
          <a:xfrm>
            <a:off x="3036608" y="2443452"/>
            <a:ext cx="210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Function</a:t>
            </a:r>
            <a:r>
              <a:rPr lang="zh-CN" altLang="en-US" sz="1200" dirty="0" smtClean="0"/>
              <a:t>原型对象</a:t>
            </a:r>
            <a:r>
              <a:rPr lang="en-US" sz="1200" dirty="0" smtClean="0"/>
              <a:t>.</a:t>
            </a:r>
            <a:r>
              <a:rPr lang="en-US" altLang="zh-CN" sz="1200" dirty="0" smtClean="0"/>
              <a:t>constructor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1252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函数的定义和调用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5" y="1431925"/>
            <a:ext cx="6738620" cy="22205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mtClean="0">
                <a:sym typeface="+mn-ea"/>
              </a:rPr>
              <a:t>1. </a:t>
            </a:r>
            <a:r>
              <a:rPr dirty="0" err="1" smtClean="0">
                <a:sym typeface="+mn-ea"/>
              </a:rPr>
              <a:t>普通函数</a:t>
            </a:r>
            <a:endParaRPr dirty="0" smtClean="0">
              <a:sym typeface="+mn-ea"/>
            </a:endParaRPr>
          </a:p>
          <a:p>
            <a:r>
              <a:rPr lang="en-US" dirty="0" smtClean="0">
                <a:sym typeface="+mn-ea"/>
              </a:rPr>
              <a:t>2</a:t>
            </a:r>
            <a:r>
              <a:rPr dirty="0" smtClean="0">
                <a:sym typeface="+mn-ea"/>
              </a:rPr>
              <a:t>. </a:t>
            </a:r>
            <a:r>
              <a:rPr dirty="0" err="1" smtClean="0">
                <a:sym typeface="+mn-ea"/>
              </a:rPr>
              <a:t>对象的方法</a:t>
            </a:r>
            <a:endParaRPr dirty="0" smtClean="0">
              <a:sym typeface="+mn-ea"/>
            </a:endParaRPr>
          </a:p>
          <a:p>
            <a:r>
              <a:rPr lang="en-US" dirty="0" smtClean="0">
                <a:sym typeface="+mn-ea"/>
              </a:rPr>
              <a:t>3</a:t>
            </a:r>
            <a:r>
              <a:rPr dirty="0" smtClean="0">
                <a:sym typeface="+mn-ea"/>
              </a:rPr>
              <a:t>. </a:t>
            </a:r>
            <a:r>
              <a:rPr dirty="0" err="1" smtClean="0">
                <a:sym typeface="+mn-ea"/>
              </a:rPr>
              <a:t>构造函数</a:t>
            </a:r>
            <a:endParaRPr dirty="0" smtClean="0">
              <a:sym typeface="+mn-ea"/>
            </a:endParaRPr>
          </a:p>
          <a:p>
            <a:r>
              <a:rPr dirty="0" smtClean="0">
                <a:sym typeface="+mn-ea"/>
              </a:rPr>
              <a:t>4. </a:t>
            </a:r>
            <a:r>
              <a:rPr lang="zh-CN" dirty="0" smtClean="0">
                <a:sym typeface="+mn-ea"/>
              </a:rPr>
              <a:t>绑定事件</a:t>
            </a:r>
            <a:r>
              <a:rPr dirty="0" err="1" smtClean="0">
                <a:sym typeface="+mn-ea"/>
              </a:rPr>
              <a:t>函数</a:t>
            </a:r>
            <a:endParaRPr dirty="0" smtClean="0">
              <a:sym typeface="+mn-ea"/>
            </a:endParaRPr>
          </a:p>
          <a:p>
            <a:r>
              <a:rPr lang="en-US" dirty="0" smtClean="0">
                <a:sym typeface="+mn-ea"/>
              </a:rPr>
              <a:t>5. </a:t>
            </a:r>
            <a:r>
              <a:rPr lang="zh-CN" altLang="en-US" dirty="0" smtClean="0">
                <a:sym typeface="+mn-ea"/>
              </a:rPr>
              <a:t>定时器函数</a:t>
            </a:r>
          </a:p>
          <a:p>
            <a:r>
              <a:rPr lang="en-US" altLang="zh-CN" dirty="0" smtClean="0">
                <a:sym typeface="+mn-ea"/>
              </a:rPr>
              <a:t>6. </a:t>
            </a:r>
            <a:r>
              <a:rPr lang="zh-CN" altLang="en-US" dirty="0" smtClean="0">
                <a:sym typeface="+mn-ea"/>
              </a:rPr>
              <a:t>立即执行函数</a:t>
            </a:r>
          </a:p>
        </p:txBody>
      </p:sp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smtClean="0"/>
              <a:t>1.2 </a:t>
            </a:r>
            <a:r>
              <a:rPr smtClean="0"/>
              <a:t>函数的</a:t>
            </a:r>
            <a:r>
              <a:rPr lang="zh-CN" altLang="en-US" smtClean="0"/>
              <a:t>调用</a:t>
            </a:r>
            <a:r>
              <a:rPr smtClean="0"/>
              <a:t>方式</a:t>
            </a:r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557270" y="1061633"/>
            <a:ext cx="4991100" cy="2666193"/>
          </a:xfrm>
        </p:spPr>
        <p:txBody>
          <a:bodyPr>
            <a:normAutofit/>
          </a:bodyPr>
          <a:lstStyle/>
          <a:p>
            <a:r>
              <a:rPr noProof="0" smtClean="0">
                <a:solidFill>
                  <a:schemeClr val="tx1"/>
                </a:solidFill>
                <a:sym typeface="+mn-ea"/>
              </a:rPr>
              <a:t>函数的定义和调用</a:t>
            </a:r>
          </a:p>
          <a:p>
            <a:r>
              <a:rPr noProof="0" smtClean="0">
                <a:solidFill>
                  <a:srgbClr val="FF0000"/>
                </a:solidFill>
                <a:sym typeface="+mn-ea"/>
              </a:rPr>
              <a:t>this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严格模式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高阶函数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闭包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递归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2. this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函数</a:t>
            </a:r>
            <a:r>
              <a:rPr lang="zh-CN" altLang="en-US" smtClean="0"/>
              <a:t>内 </a:t>
            </a:r>
            <a:r>
              <a:rPr lang="en-US" altLang="zh-CN" smtClean="0"/>
              <a:t>this </a:t>
            </a:r>
            <a:r>
              <a:rPr lang="zh-CN" altLang="en-US" smtClean="0"/>
              <a:t>的</a:t>
            </a:r>
            <a:r>
              <a:rPr lang="zh-CN" altLang="en-US"/>
              <a:t>指向</a:t>
            </a:r>
            <a:endParaRPr lang="zh-CN" altLang="en-US" dirty="0"/>
          </a:p>
        </p:txBody>
      </p:sp>
      <p:pic>
        <p:nvPicPr>
          <p:cNvPr id="1026" name="Picture 2" descr="E:\js 高级\QQ图片201904141036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2" y="2198236"/>
            <a:ext cx="7738551" cy="266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5"/>
          <p:cNvSpPr>
            <a:spLocks noGrp="1"/>
          </p:cNvSpPr>
          <p:nvPr/>
        </p:nvSpPr>
        <p:spPr>
          <a:xfrm>
            <a:off x="910495" y="1431923"/>
            <a:ext cx="6594476" cy="766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 smtClean="0">
                <a:solidFill>
                  <a:schemeClr val="tx1"/>
                </a:solidFill>
                <a:sym typeface="+mn-ea"/>
              </a:rPr>
              <a:t>这些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 this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的指向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，是当我们调用函数的时候确定的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。 调用方式的不同决定了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this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的指向不同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一般指向我们的调用者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.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2. this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354137"/>
            <a:ext cx="6738620" cy="5429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JavaScript 为我们专门提供了一些函数方法来帮我们更优雅的处理函数内部 this 的指向问题，常用的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有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 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bind()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、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call()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、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apply() 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三种方法。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71524" y="1907190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prstClr val="black"/>
                </a:solidFill>
              </a:rPr>
              <a:t>1</a:t>
            </a:r>
            <a:r>
              <a:rPr lang="en-US" altLang="zh-CN" sz="1400" b="1" dirty="0" smtClean="0">
                <a:solidFill>
                  <a:prstClr val="black"/>
                </a:solidFill>
              </a:rPr>
              <a:t>. </a:t>
            </a:r>
            <a:r>
              <a:rPr lang="en-US" altLang="zh-CN" sz="1400" b="1" dirty="0">
                <a:solidFill>
                  <a:schemeClr val="tx1"/>
                </a:solidFill>
              </a:rPr>
              <a:t>call 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方法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1524" y="2360831"/>
            <a:ext cx="6594477" cy="392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call() </a:t>
            </a:r>
            <a:r>
              <a:rPr lang="zh-CN" altLang="en-US">
                <a:sym typeface="+mn-ea"/>
              </a:rPr>
              <a:t>方法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调用</a:t>
            </a:r>
            <a:r>
              <a:rPr lang="zh-CN" altLang="en-US">
                <a:sym typeface="+mn-ea"/>
              </a:rPr>
              <a:t>一个对象。简单理解为调用函数的方式，但是它可以改变函数</a:t>
            </a:r>
            <a:r>
              <a:rPr lang="zh-CN" altLang="en-US" smtClean="0">
                <a:sym typeface="+mn-ea"/>
              </a:rPr>
              <a:t>的 </a:t>
            </a:r>
            <a:r>
              <a:rPr lang="en-US" altLang="zh-CN" smtClean="0">
                <a:sym typeface="+mn-ea"/>
              </a:rPr>
              <a:t>this </a:t>
            </a:r>
            <a:r>
              <a:rPr lang="zh-CN" altLang="en-US" smtClean="0">
                <a:sym typeface="+mn-ea"/>
              </a:rPr>
              <a:t>指向。</a:t>
            </a:r>
            <a:endParaRPr lang="zh-CN" altLang="en-US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1525" y="2778059"/>
            <a:ext cx="6594476" cy="4389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fun.call(thisArg, arg1, arg2, ...) </a:t>
            </a: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524" y="3369919"/>
            <a:ext cx="6593841" cy="133223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thisArg：在 fun 函数</a:t>
            </a:r>
            <a:r>
              <a:rPr lang="zh-CN" altLang="en-US">
                <a:sym typeface="+mn-ea"/>
              </a:rPr>
              <a:t>运行时指定</a:t>
            </a:r>
            <a:r>
              <a:rPr lang="zh-CN" altLang="en-US" smtClean="0">
                <a:sym typeface="+mn-ea"/>
              </a:rPr>
              <a:t>的 this 值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ym typeface="+mn-ea"/>
              </a:rPr>
              <a:t> </a:t>
            </a:r>
            <a:r>
              <a:rPr lang="en-US" altLang="zh-CN">
                <a:sym typeface="+mn-ea"/>
              </a:rPr>
              <a:t>arg1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arg2</a:t>
            </a:r>
            <a:r>
              <a:rPr lang="zh-CN" altLang="en-US" smtClean="0">
                <a:sym typeface="+mn-ea"/>
              </a:rPr>
              <a:t>：传递</a:t>
            </a:r>
            <a:r>
              <a:rPr lang="zh-CN" altLang="en-US">
                <a:sym typeface="+mn-ea"/>
              </a:rPr>
              <a:t>的其他参数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返回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值就是函数的返回值，因为它就是调用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函数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因此当我们想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改变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this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指向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，同时想调用这个函数的时候，可以使用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call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，比如继承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smtClean="0"/>
              <a:t>2.1 </a:t>
            </a:r>
            <a:r>
              <a:rPr lang="zh-CN" altLang="en-US" smtClean="0"/>
              <a:t>改变</a:t>
            </a:r>
            <a:r>
              <a:rPr lang="zh-CN" altLang="en-US"/>
              <a:t>函数</a:t>
            </a:r>
            <a:r>
              <a:rPr lang="zh-CN" altLang="en-US" smtClean="0"/>
              <a:t>内部 </a:t>
            </a:r>
            <a:r>
              <a:rPr lang="en-US" altLang="zh-CN" smtClean="0"/>
              <a:t>this </a:t>
            </a:r>
            <a:r>
              <a:rPr lang="zh-CN" altLang="en-US" smtClean="0"/>
              <a:t>指向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297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2. this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354137"/>
            <a:ext cx="6738620" cy="5429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JavaScript 为我们专门提供了一些函数方法来帮我们更优雅的处理函数内部 this 的指向问题，常用的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有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 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bind()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、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call()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、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apply() 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三种方法。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71525" y="1907190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prstClr val="black"/>
                </a:solidFill>
              </a:rPr>
              <a:t>2. </a:t>
            </a:r>
            <a:r>
              <a:rPr lang="en-US" altLang="zh-CN" sz="1400" b="1" dirty="0">
                <a:solidFill>
                  <a:schemeClr val="tx1"/>
                </a:solidFill>
              </a:rPr>
              <a:t>apply </a:t>
            </a:r>
            <a:r>
              <a:rPr lang="zh-CN" altLang="en-US" sz="1400" b="1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0888" y="2365920"/>
            <a:ext cx="6594477" cy="392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apply() </a:t>
            </a:r>
            <a:r>
              <a:rPr lang="zh-CN" altLang="en-US" dirty="0">
                <a:sym typeface="+mn-ea"/>
              </a:rPr>
              <a:t>方法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调用</a:t>
            </a:r>
            <a:r>
              <a:rPr lang="zh-CN" altLang="en-US" dirty="0">
                <a:sym typeface="+mn-ea"/>
              </a:rPr>
              <a:t>一</a:t>
            </a:r>
            <a:r>
              <a:rPr lang="zh-CN" altLang="en-US" dirty="0" smtClean="0">
                <a:sym typeface="+mn-ea"/>
              </a:rPr>
              <a:t>个</a:t>
            </a:r>
            <a:r>
              <a:rPr lang="zh-CN" altLang="en-US" dirty="0">
                <a:sym typeface="+mn-ea"/>
              </a:rPr>
              <a:t>函数</a:t>
            </a:r>
            <a:r>
              <a:rPr lang="zh-CN" altLang="en-US" dirty="0" smtClean="0">
                <a:sym typeface="+mn-ea"/>
              </a:rPr>
              <a:t>。</a:t>
            </a:r>
            <a:r>
              <a:rPr lang="zh-CN" altLang="en-US" dirty="0">
                <a:sym typeface="+mn-ea"/>
              </a:rPr>
              <a:t>简单理解为调用函数的方式，但是它可以改变函数</a:t>
            </a:r>
            <a:r>
              <a:rPr lang="zh-CN" altLang="en-US" dirty="0" smtClean="0">
                <a:sym typeface="+mn-ea"/>
              </a:rPr>
              <a:t>的 </a:t>
            </a:r>
            <a:r>
              <a:rPr lang="en-US" altLang="zh-CN" dirty="0" smtClean="0">
                <a:sym typeface="+mn-ea"/>
              </a:rPr>
              <a:t>this </a:t>
            </a:r>
            <a:r>
              <a:rPr lang="zh-CN" altLang="en-US" dirty="0" smtClean="0">
                <a:sym typeface="+mn-ea"/>
              </a:rPr>
              <a:t>指向。</a:t>
            </a:r>
            <a:endParaRPr lang="zh-CN" altLang="en-US" dirty="0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0889" y="2783148"/>
            <a:ext cx="6594476" cy="4389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fun.apply(thisArg, [argsArray])</a:t>
            </a: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0888" y="3375008"/>
            <a:ext cx="6593841" cy="133223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thisArg：在</a:t>
            </a:r>
            <a:r>
              <a:rPr lang="zh-CN" altLang="en-US">
                <a:sym typeface="+mn-ea"/>
              </a:rPr>
              <a:t>fun函数运行时指定</a:t>
            </a:r>
            <a:r>
              <a:rPr lang="zh-CN" altLang="en-US" smtClean="0">
                <a:sym typeface="+mn-ea"/>
              </a:rPr>
              <a:t>的 this 值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ym typeface="+mn-ea"/>
              </a:rPr>
              <a:t> argsArray</a:t>
            </a:r>
            <a:r>
              <a:rPr lang="zh-CN" altLang="en-US" smtClean="0">
                <a:sym typeface="+mn-ea"/>
              </a:rPr>
              <a:t>：传递</a:t>
            </a:r>
            <a:r>
              <a:rPr lang="zh-CN" altLang="en-US">
                <a:sym typeface="+mn-ea"/>
              </a:rPr>
              <a:t>的值，必须包含在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数组</a:t>
            </a:r>
            <a:r>
              <a:rPr lang="zh-CN" altLang="en-US" smtClean="0">
                <a:sym typeface="+mn-ea"/>
              </a:rPr>
              <a:t>里面</a:t>
            </a:r>
            <a:endParaRPr lang="zh-CN" altLang="en-US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返回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值就是函数的返回值，因为它就是调用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函数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因此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apply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主要跟数组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有关系，比如使用 Math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.max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() 求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数组的最大值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smtClean="0"/>
              <a:t>2.1 </a:t>
            </a:r>
            <a:r>
              <a:rPr lang="zh-CN" altLang="en-US" smtClean="0"/>
              <a:t>改变</a:t>
            </a:r>
            <a:r>
              <a:rPr lang="zh-CN" altLang="en-US"/>
              <a:t>函数</a:t>
            </a:r>
            <a:r>
              <a:rPr lang="zh-CN" altLang="en-US" smtClean="0"/>
              <a:t>内部 </a:t>
            </a:r>
            <a:r>
              <a:rPr lang="en-US" altLang="zh-CN" smtClean="0"/>
              <a:t>this </a:t>
            </a:r>
            <a:r>
              <a:rPr lang="zh-CN" altLang="en-US" smtClean="0"/>
              <a:t>指向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612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6886</TotalTime>
  <Words>1956</Words>
  <Application>Microsoft Office PowerPoint</Application>
  <PresentationFormat>全屏显示(16:9)</PresentationFormat>
  <Paragraphs>259</Paragraphs>
  <Slides>33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黑马程序员主题​​</vt:lpstr>
      <vt:lpstr>函数进阶</vt:lpstr>
      <vt:lpstr>PowerPoint 演示文稿</vt:lpstr>
      <vt:lpstr>1. 函数的定义和调用</vt:lpstr>
      <vt:lpstr>1. 函数的定义和调用</vt:lpstr>
      <vt:lpstr>1. 函数的定义和调用</vt:lpstr>
      <vt:lpstr>PowerPoint 演示文稿</vt:lpstr>
      <vt:lpstr>2. this</vt:lpstr>
      <vt:lpstr>2. this</vt:lpstr>
      <vt:lpstr>2. this</vt:lpstr>
      <vt:lpstr>2. this</vt:lpstr>
      <vt:lpstr>2. this</vt:lpstr>
      <vt:lpstr>PowerPoint 演示文稿</vt:lpstr>
      <vt:lpstr>3. 严格模式</vt:lpstr>
      <vt:lpstr>3. 严格模式</vt:lpstr>
      <vt:lpstr>3. 严格模式</vt:lpstr>
      <vt:lpstr>3. 严格模式</vt:lpstr>
      <vt:lpstr>3. 严格模式</vt:lpstr>
      <vt:lpstr>3. 严格模式</vt:lpstr>
      <vt:lpstr>3. 严格模式</vt:lpstr>
      <vt:lpstr>PowerPoint 演示文稿</vt:lpstr>
      <vt:lpstr>4. 高阶函数</vt:lpstr>
      <vt:lpstr>PowerPoint 演示文稿</vt:lpstr>
      <vt:lpstr>5. 闭包</vt:lpstr>
      <vt:lpstr>5. 闭包</vt:lpstr>
      <vt:lpstr>5. 闭包</vt:lpstr>
      <vt:lpstr>5. 闭包</vt:lpstr>
      <vt:lpstr>5. 闭包</vt:lpstr>
      <vt:lpstr>5. 闭包</vt:lpstr>
      <vt:lpstr>PowerPoint 演示文稿</vt:lpstr>
      <vt:lpstr>6. 递归</vt:lpstr>
      <vt:lpstr>6. 递归</vt:lpstr>
      <vt:lpstr>6. 递归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3675</cp:revision>
  <dcterms:created xsi:type="dcterms:W3CDTF">2018-10-05T21:01:00Z</dcterms:created>
  <dcterms:modified xsi:type="dcterms:W3CDTF">2019-04-17T13:59:49Z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