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zh-CN"/>
    </a:defPPr>
    <a:lvl1pPr marL="0" algn="l" defTabSz="91423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17" algn="l" defTabSz="91423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34" algn="l" defTabSz="91423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51" algn="l" defTabSz="91423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67" algn="l" defTabSz="91423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84" algn="l" defTabSz="91423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01" algn="l" defTabSz="91423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18" algn="l" defTabSz="91423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35" algn="l" defTabSz="91423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90"/>
      </p:cViewPr>
      <p:guideLst>
        <p:guide orient="horz" pos="2160"/>
        <p:guide pos="28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257682-5A8A-4D2B-8E44-C7872C8E3D6C}" type="datetimeFigureOut">
              <a:rPr lang="zh-CN" altLang="en-US" smtClean="0"/>
              <a:t>2015-07-29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1774D3-3053-4166-B2B1-45CB77EC2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144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3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17" algn="l" defTabSz="91423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34" algn="l" defTabSz="91423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51" algn="l" defTabSz="91423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467" algn="l" defTabSz="91423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584" algn="l" defTabSz="91423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01" algn="l" defTabSz="91423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818" algn="l" defTabSz="91423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35" algn="l" defTabSz="91423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774D3-3053-4166-B2B1-45CB77EC220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7840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774D3-3053-4166-B2B1-45CB77EC2209}" type="slidenum">
              <a:rPr lang="zh-CN" altLang="en-US">
                <a:solidFill>
                  <a:prstClr val="black"/>
                </a:solidFill>
              </a:rPr>
              <a:pPr/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784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774D3-3053-4166-B2B1-45CB77EC2209}" type="slidenum">
              <a:rPr lang="zh-CN" altLang="en-US">
                <a:solidFill>
                  <a:prstClr val="black"/>
                </a:solidFill>
              </a:rPr>
              <a:pPr/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7840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774D3-3053-4166-B2B1-45CB77EC2209}" type="slidenum">
              <a:rPr lang="zh-CN" altLang="en-US">
                <a:solidFill>
                  <a:prstClr val="black"/>
                </a:solidFill>
              </a:rPr>
              <a:pPr/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7840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774D3-3053-4166-B2B1-45CB77EC2209}" type="slidenum">
              <a:rPr lang="zh-CN" altLang="en-US">
                <a:solidFill>
                  <a:prstClr val="black"/>
                </a:solidFill>
              </a:rPr>
              <a:pPr/>
              <a:t>13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7840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774D3-3053-4166-B2B1-45CB77EC2209}" type="slidenum">
              <a:rPr lang="zh-CN" altLang="en-US">
                <a:solidFill>
                  <a:prstClr val="black"/>
                </a:solidFill>
              </a:rPr>
              <a:pPr/>
              <a:t>14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7840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774D3-3053-4166-B2B1-45CB77EC2209}" type="slidenum">
              <a:rPr lang="zh-CN" altLang="en-US">
                <a:solidFill>
                  <a:prstClr val="black"/>
                </a:solidFill>
              </a:rPr>
              <a:pPr/>
              <a:t>15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7840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774D3-3053-4166-B2B1-45CB77EC2209}" type="slidenum">
              <a:rPr lang="zh-CN" altLang="en-US">
                <a:solidFill>
                  <a:prstClr val="black"/>
                </a:solidFill>
              </a:rPr>
              <a:pPr/>
              <a:t>16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7840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774D3-3053-4166-B2B1-45CB77EC2209}" type="slidenum">
              <a:rPr lang="zh-CN" altLang="en-US">
                <a:solidFill>
                  <a:prstClr val="black"/>
                </a:solidFill>
              </a:rPr>
              <a:pPr/>
              <a:t>17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7840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774D3-3053-4166-B2B1-45CB77EC2209}" type="slidenum">
              <a:rPr lang="zh-CN" altLang="en-US">
                <a:solidFill>
                  <a:prstClr val="black"/>
                </a:solidFill>
              </a:rPr>
              <a:pPr/>
              <a:t>18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7840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774D3-3053-4166-B2B1-45CB77EC2209}" type="slidenum">
              <a:rPr lang="zh-CN" altLang="en-US">
                <a:solidFill>
                  <a:prstClr val="black"/>
                </a:solidFill>
              </a:rPr>
              <a:pPr/>
              <a:t>19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784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774D3-3053-4166-B2B1-45CB77EC2209}" type="slidenum">
              <a:rPr lang="zh-CN" altLang="en-US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7840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774D3-3053-4166-B2B1-45CB77EC2209}" type="slidenum">
              <a:rPr lang="zh-CN" altLang="en-US">
                <a:solidFill>
                  <a:prstClr val="black"/>
                </a:solidFill>
              </a:rPr>
              <a:pPr/>
              <a:t>20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7840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774D3-3053-4166-B2B1-45CB77EC2209}" type="slidenum">
              <a:rPr lang="zh-CN" altLang="en-US">
                <a:solidFill>
                  <a:prstClr val="black"/>
                </a:solidFill>
              </a:rPr>
              <a:pPr/>
              <a:t>21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7840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774D3-3053-4166-B2B1-45CB77EC2209}" type="slidenum">
              <a:rPr lang="zh-CN" altLang="en-US">
                <a:solidFill>
                  <a:prstClr val="black"/>
                </a:solidFill>
              </a:rPr>
              <a:pPr/>
              <a:t>22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7840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774D3-3053-4166-B2B1-45CB77EC2209}" type="slidenum">
              <a:rPr lang="zh-CN" altLang="en-US">
                <a:solidFill>
                  <a:prstClr val="black"/>
                </a:solidFill>
              </a:rPr>
              <a:pPr/>
              <a:t>23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7840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774D3-3053-4166-B2B1-45CB77EC2209}" type="slidenum">
              <a:rPr lang="zh-CN" altLang="en-US">
                <a:solidFill>
                  <a:prstClr val="black"/>
                </a:solidFill>
              </a:rPr>
              <a:pPr/>
              <a:t>24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7840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774D3-3053-4166-B2B1-45CB77EC2209}" type="slidenum">
              <a:rPr lang="zh-CN" altLang="en-US">
                <a:solidFill>
                  <a:prstClr val="black"/>
                </a:solidFill>
              </a:rPr>
              <a:pPr/>
              <a:t>25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7840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774D3-3053-4166-B2B1-45CB77EC2209}" type="slidenum">
              <a:rPr lang="zh-CN" altLang="en-US">
                <a:solidFill>
                  <a:prstClr val="black"/>
                </a:solidFill>
              </a:rPr>
              <a:pPr/>
              <a:t>26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784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774D3-3053-4166-B2B1-45CB77EC2209}" type="slidenum">
              <a:rPr lang="zh-CN" altLang="en-US">
                <a:solidFill>
                  <a:prstClr val="black"/>
                </a:solidFill>
              </a:rPr>
              <a:pPr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784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774D3-3053-4166-B2B1-45CB77EC2209}" type="slidenum">
              <a:rPr lang="zh-CN" altLang="en-US">
                <a:solidFill>
                  <a:prstClr val="black"/>
                </a:solidFill>
              </a:rPr>
              <a:pPr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784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774D3-3053-4166-B2B1-45CB77EC2209}" type="slidenum">
              <a:rPr lang="zh-CN" altLang="en-US">
                <a:solidFill>
                  <a:prstClr val="black"/>
                </a:solidFill>
              </a:rPr>
              <a:pPr/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784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774D3-3053-4166-B2B1-45CB77EC2209}" type="slidenum">
              <a:rPr lang="zh-CN" altLang="en-US">
                <a:solidFill>
                  <a:prstClr val="black"/>
                </a:solidFill>
              </a:rPr>
              <a:pPr/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784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774D3-3053-4166-B2B1-45CB77EC2209}" type="slidenum">
              <a:rPr lang="zh-CN" altLang="en-US">
                <a:solidFill>
                  <a:prstClr val="black"/>
                </a:solidFill>
              </a:rPr>
              <a:pPr/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784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774D3-3053-4166-B2B1-45CB77EC2209}" type="slidenum">
              <a:rPr lang="zh-CN" altLang="en-US">
                <a:solidFill>
                  <a:prstClr val="black"/>
                </a:solidFill>
              </a:rPr>
              <a:pPr/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7840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774D3-3053-4166-B2B1-45CB77EC2209}" type="slidenum">
              <a:rPr lang="zh-CN" altLang="en-US">
                <a:solidFill>
                  <a:prstClr val="black"/>
                </a:solidFill>
              </a:rPr>
              <a:pPr/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784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2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6" y="5353962"/>
            <a:ext cx="8723376" cy="1331581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2"/>
            <a:ext cx="7772400" cy="1780107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3556002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100">
                <a:solidFill>
                  <a:srgbClr val="FFFFFF"/>
                </a:solidFill>
              </a:defRPr>
            </a:lvl1pPr>
            <a:lvl2pPr marL="457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6F6BB-DE7D-493C-86CD-235F7A494F23}" type="datetimeFigureOut">
              <a:rPr lang="zh-CN" altLang="en-US" smtClean="0"/>
              <a:t>2015-07-29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5AB9-B427-4A64-B42A-329FD4D198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6F6BB-DE7D-493C-86CD-235F7A494F23}" type="datetimeFigureOut">
              <a:rPr lang="zh-CN" altLang="en-US" smtClean="0"/>
              <a:t>2015-07-29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5AB9-B427-4A64-B42A-329FD4D198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5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6F6BB-DE7D-493C-86CD-235F7A494F23}" type="datetimeFigureOut">
              <a:rPr lang="zh-CN" altLang="en-US" smtClean="0"/>
              <a:t>2015-07-29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5AB9-B427-4A64-B42A-329FD4D1986A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6" y="714190"/>
            <a:ext cx="8723376" cy="1331581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4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4"/>
            <a:ext cx="6019800" cy="4487333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6F6BB-DE7D-493C-86CD-235F7A494F23}" type="datetimeFigureOut">
              <a:rPr lang="zh-CN" altLang="en-US" smtClean="0"/>
              <a:t>2015-07-29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5AB9-B427-4A64-B42A-329FD4D1986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4"/>
            <a:ext cx="8695944" cy="473659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9" y="4203592"/>
            <a:ext cx="2876429" cy="714027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23" tIns="45712" rIns="91423" bIns="45712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1" y="4075293"/>
            <a:ext cx="5544515" cy="850137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23" tIns="45712" rIns="91423" bIns="45712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9" y="4087562"/>
            <a:ext cx="5467980" cy="774270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23" tIns="45712" rIns="91423" bIns="45712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5"/>
            <a:ext cx="3308000" cy="651550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23" tIns="45712" rIns="91423" bIns="45712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6" y="4058556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23" tIns="45712" rIns="91423" bIns="45712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2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2"/>
          </a:xfrm>
        </p:spPr>
        <p:txBody>
          <a:bodyPr anchor="b">
            <a:normAutofit/>
          </a:bodyPr>
          <a:lstStyle>
            <a:lvl1pPr marL="0" indent="0" algn="ctr">
              <a:buNone/>
              <a:defRPr sz="2100">
                <a:solidFill>
                  <a:srgbClr val="FFFFFF"/>
                </a:solidFill>
              </a:defRPr>
            </a:lvl1pPr>
            <a:lvl2pPr marL="45711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5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82846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28558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74270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319981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65693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6F6BB-DE7D-493C-86CD-235F7A494F23}" type="datetimeFigureOut">
              <a:rPr lang="zh-CN" altLang="en-US" smtClean="0"/>
              <a:t>2015-07-29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5AB9-B427-4A64-B42A-329FD4D198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6F6BB-DE7D-493C-86CD-235F7A494F23}" type="datetimeFigureOut">
              <a:rPr lang="zh-CN" altLang="en-US" smtClean="0"/>
              <a:t>2015-07-29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5AB9-B427-4A64-B42A-329FD4D1986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4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3" y="2679194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4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117" indent="0">
              <a:buNone/>
              <a:defRPr sz="2100" b="1"/>
            </a:lvl2pPr>
            <a:lvl3pPr marL="914234" indent="0">
              <a:buNone/>
              <a:defRPr sz="1800" b="1"/>
            </a:lvl3pPr>
            <a:lvl4pPr marL="1371351" indent="0">
              <a:buNone/>
              <a:defRPr sz="1600" b="1"/>
            </a:lvl4pPr>
            <a:lvl5pPr marL="1828467" indent="0">
              <a:buNone/>
              <a:defRPr sz="1600" b="1"/>
            </a:lvl5pPr>
            <a:lvl6pPr marL="2285584" indent="0">
              <a:buNone/>
              <a:defRPr sz="1600" b="1"/>
            </a:lvl6pPr>
            <a:lvl7pPr marL="2742701" indent="0">
              <a:buNone/>
              <a:defRPr sz="1600" b="1"/>
            </a:lvl7pPr>
            <a:lvl8pPr marL="3199818" indent="0">
              <a:buNone/>
              <a:defRPr sz="1600" b="1"/>
            </a:lvl8pPr>
            <a:lvl9pPr marL="3656935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3" y="3429004"/>
            <a:ext cx="3820055" cy="269716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300"/>
            </a:lvl4pPr>
            <a:lvl5pPr>
              <a:defRPr sz="13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0"/>
            <a:ext cx="3822192" cy="639764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117" indent="0">
              <a:buNone/>
              <a:defRPr sz="2100" b="1"/>
            </a:lvl2pPr>
            <a:lvl3pPr marL="914234" indent="0">
              <a:buNone/>
              <a:defRPr sz="1800" b="1"/>
            </a:lvl3pPr>
            <a:lvl4pPr marL="1371351" indent="0">
              <a:buNone/>
              <a:defRPr sz="1600" b="1"/>
            </a:lvl4pPr>
            <a:lvl5pPr marL="1828467" indent="0">
              <a:buNone/>
              <a:defRPr sz="1600" b="1"/>
            </a:lvl5pPr>
            <a:lvl6pPr marL="2285584" indent="0">
              <a:buNone/>
              <a:defRPr sz="1600" b="1"/>
            </a:lvl6pPr>
            <a:lvl7pPr marL="2742701" indent="0">
              <a:buNone/>
              <a:defRPr sz="1600" b="1"/>
            </a:lvl7pPr>
            <a:lvl8pPr marL="3199818" indent="0">
              <a:buNone/>
              <a:defRPr sz="1600" b="1"/>
            </a:lvl8pPr>
            <a:lvl9pPr marL="3656935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4"/>
            <a:ext cx="3822192" cy="269716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300"/>
            </a:lvl4pPr>
            <a:lvl5pPr>
              <a:defRPr sz="13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6F6BB-DE7D-493C-86CD-235F7A494F23}" type="datetimeFigureOut">
              <a:rPr lang="zh-CN" altLang="en-US" smtClean="0"/>
              <a:t>2015-07-29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5AB9-B427-4A64-B42A-329FD4D198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6F6BB-DE7D-493C-86CD-235F7A494F23}" type="datetimeFigureOut">
              <a:rPr lang="zh-CN" altLang="en-US" smtClean="0"/>
              <a:t>2015-07-29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5AB9-B427-4A64-B42A-329FD4D198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5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6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6F6BB-DE7D-493C-86CD-235F7A494F23}" type="datetimeFigureOut">
              <a:rPr lang="zh-CN" altLang="en-US" smtClean="0"/>
              <a:t>2015-07-29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5AB9-B427-4A64-B42A-329FD4D198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5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6F6BB-DE7D-493C-86CD-235F7A494F23}" type="datetimeFigureOut">
              <a:rPr lang="zh-CN" altLang="en-US" smtClean="0"/>
              <a:t>2015-07-29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5AB9-B427-4A64-B42A-329FD4D1986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3581404"/>
            <a:ext cx="3352800" cy="19050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599"/>
              </a:spcAft>
              <a:buNone/>
              <a:defRPr sz="1800">
                <a:solidFill>
                  <a:schemeClr val="tx2"/>
                </a:solidFill>
              </a:defRPr>
            </a:lvl1pPr>
            <a:lvl2pPr marL="457117" indent="0">
              <a:buNone/>
              <a:defRPr sz="1200"/>
            </a:lvl2pPr>
            <a:lvl3pPr marL="914234" indent="0">
              <a:buNone/>
              <a:defRPr sz="1000"/>
            </a:lvl3pPr>
            <a:lvl4pPr marL="1371351" indent="0">
              <a:buNone/>
              <a:defRPr sz="900"/>
            </a:lvl4pPr>
            <a:lvl5pPr marL="1828467" indent="0">
              <a:buNone/>
              <a:defRPr sz="900"/>
            </a:lvl5pPr>
            <a:lvl6pPr marL="2285584" indent="0">
              <a:buNone/>
              <a:defRPr sz="900"/>
            </a:lvl6pPr>
            <a:lvl7pPr marL="2742701" indent="0">
              <a:buNone/>
              <a:defRPr sz="900"/>
            </a:lvl7pPr>
            <a:lvl8pPr marL="3199818" indent="0">
              <a:buNone/>
              <a:defRPr sz="900"/>
            </a:lvl8pPr>
            <a:lvl9pPr marL="3656935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6" y="714190"/>
            <a:ext cx="8723376" cy="1331581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1" y="2286002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2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1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2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6" y="5353962"/>
            <a:ext cx="8723376" cy="1331581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6" y="338667"/>
            <a:ext cx="3812645" cy="2429935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4" y="2785537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117" indent="0">
              <a:buNone/>
              <a:defRPr sz="1200"/>
            </a:lvl2pPr>
            <a:lvl3pPr marL="914234" indent="0">
              <a:buNone/>
              <a:defRPr sz="1000"/>
            </a:lvl3pPr>
            <a:lvl4pPr marL="1371351" indent="0">
              <a:buNone/>
              <a:defRPr sz="900"/>
            </a:lvl4pPr>
            <a:lvl5pPr marL="1828467" indent="0">
              <a:buNone/>
              <a:defRPr sz="900"/>
            </a:lvl5pPr>
            <a:lvl6pPr marL="2285584" indent="0">
              <a:buNone/>
              <a:defRPr sz="900"/>
            </a:lvl6pPr>
            <a:lvl7pPr marL="2742701" indent="0">
              <a:buNone/>
              <a:defRPr sz="900"/>
            </a:lvl7pPr>
            <a:lvl8pPr marL="3199818" indent="0">
              <a:buNone/>
              <a:defRPr sz="900"/>
            </a:lvl8pPr>
            <a:lvl9pPr marL="3656935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6F6BB-DE7D-493C-86CD-235F7A494F23}" type="datetimeFigureOut">
              <a:rPr lang="zh-CN" altLang="en-US" smtClean="0"/>
              <a:t>2015-07-29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5AB9-B427-4A64-B42A-329FD4D1986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117" indent="0">
              <a:buNone/>
              <a:defRPr sz="2800"/>
            </a:lvl2pPr>
            <a:lvl3pPr marL="914234" indent="0">
              <a:buNone/>
              <a:defRPr sz="2400"/>
            </a:lvl3pPr>
            <a:lvl4pPr marL="1371351" indent="0">
              <a:buNone/>
              <a:defRPr sz="2100"/>
            </a:lvl4pPr>
            <a:lvl5pPr marL="1828467" indent="0">
              <a:buNone/>
              <a:defRPr sz="2100"/>
            </a:lvl5pPr>
            <a:lvl6pPr marL="2285584" indent="0">
              <a:buNone/>
              <a:defRPr sz="2100"/>
            </a:lvl6pPr>
            <a:lvl7pPr marL="2742701" indent="0">
              <a:buNone/>
              <a:defRPr sz="2100"/>
            </a:lvl7pPr>
            <a:lvl8pPr marL="3199818" indent="0">
              <a:buNone/>
              <a:defRPr sz="2100"/>
            </a:lvl8pPr>
            <a:lvl9pPr marL="3656935" indent="0">
              <a:buNone/>
              <a:defRPr sz="21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4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6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9"/>
            <a:ext cx="8229600" cy="1252728"/>
          </a:xfrm>
          <a:prstGeom prst="rect">
            <a:avLst/>
          </a:prstGeom>
        </p:spPr>
        <p:txBody>
          <a:bodyPr vert="horz" lIns="91423" tIns="45712" rIns="91423" bIns="45712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6"/>
            <a:ext cx="3786690" cy="365124"/>
          </a:xfrm>
          <a:prstGeom prst="rect">
            <a:avLst/>
          </a:prstGeom>
        </p:spPr>
        <p:txBody>
          <a:bodyPr vert="horz" lIns="91423" tIns="45712" rIns="91423" bIns="45712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3CA6F6BB-DE7D-493C-86CD-235F7A494F23}" type="datetimeFigureOut">
              <a:rPr lang="zh-CN" altLang="en-US" smtClean="0"/>
              <a:t>2015-07-29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9" y="6250166"/>
            <a:ext cx="3786691" cy="365124"/>
          </a:xfrm>
          <a:prstGeom prst="rect">
            <a:avLst/>
          </a:prstGeom>
        </p:spPr>
        <p:txBody>
          <a:bodyPr vert="horz" lIns="91423" tIns="45712" rIns="91423" bIns="45712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6"/>
            <a:ext cx="1161826" cy="365124"/>
          </a:xfrm>
          <a:prstGeom prst="rect">
            <a:avLst/>
          </a:prstGeom>
        </p:spPr>
        <p:txBody>
          <a:bodyPr vert="horz" lIns="91423" tIns="45712" rIns="91423" bIns="45712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D9EC5AB9-B427-4A64-B42A-329FD4D1986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8" y="2675467"/>
            <a:ext cx="7408333" cy="3450697"/>
          </a:xfrm>
          <a:prstGeom prst="rect">
            <a:avLst/>
          </a:prstGeom>
        </p:spPr>
        <p:txBody>
          <a:bodyPr vert="horz" lIns="91423" tIns="45712" rIns="91423" bIns="45712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234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271" indent="-274271" algn="l" defTabSz="914234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158" indent="-274271" algn="l" defTabSz="914234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507" indent="-228559" algn="l" defTabSz="914234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100" kern="1200">
          <a:solidFill>
            <a:schemeClr val="tx2"/>
          </a:solidFill>
          <a:latin typeface="+mn-lt"/>
          <a:ea typeface="+mn-ea"/>
          <a:cs typeface="+mn-cs"/>
        </a:defRPr>
      </a:lvl3pPr>
      <a:lvl4pPr marL="1142793" indent="-228559" algn="l" defTabSz="914234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2774" indent="-228559" algn="l" defTabSz="914234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2756" indent="-228559" algn="l" defTabSz="914234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300" kern="1200">
          <a:solidFill>
            <a:schemeClr val="tx2"/>
          </a:solidFill>
          <a:latin typeface="+mn-lt"/>
          <a:ea typeface="+mn-ea"/>
          <a:cs typeface="+mn-cs"/>
        </a:defRPr>
      </a:lvl6pPr>
      <a:lvl7pPr marL="2102738" indent="-228559" algn="l" defTabSz="914234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300" kern="1200">
          <a:solidFill>
            <a:schemeClr val="tx2"/>
          </a:solidFill>
          <a:latin typeface="+mn-lt"/>
          <a:ea typeface="+mn-ea"/>
          <a:cs typeface="+mn-cs"/>
        </a:defRPr>
      </a:lvl7pPr>
      <a:lvl8pPr marL="2422719" indent="-228559" algn="l" defTabSz="914234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300" kern="1200">
          <a:solidFill>
            <a:schemeClr val="tx2"/>
          </a:solidFill>
          <a:latin typeface="+mn-lt"/>
          <a:ea typeface="+mn-ea"/>
          <a:cs typeface="+mn-cs"/>
        </a:defRPr>
      </a:lvl8pPr>
      <a:lvl9pPr marL="2742701" indent="-228559" algn="l" defTabSz="914234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3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7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4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1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67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84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01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18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35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43808" y="332657"/>
            <a:ext cx="3816424" cy="864095"/>
          </a:xfrm>
          <a:ln>
            <a:noFill/>
          </a:ln>
        </p:spPr>
        <p:txBody>
          <a:bodyPr/>
          <a:lstStyle/>
          <a:p>
            <a:r>
              <a:rPr lang="zh-CN" alt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生产工序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5AB9-B427-4A64-B42A-329FD4D1986A}" type="slidenum">
              <a:rPr lang="zh-CN" altLang="en-US" smtClean="0"/>
              <a:t>1</a:t>
            </a:fld>
            <a:endParaRPr lang="zh-CN" altLang="en-US"/>
          </a:p>
        </p:txBody>
      </p:sp>
      <p:pic>
        <p:nvPicPr>
          <p:cNvPr id="1027" name="Picture 3" descr="C:\Documents and Settings\Administrator\Application Data\Tencent\Users\531025582\QQ\WinTemp\RichOle\3IE(2(G$BF4_{30AS]Y75P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204865"/>
            <a:ext cx="5915025" cy="377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3504228" y="1556794"/>
            <a:ext cx="2502575" cy="55398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23" tIns="45712" rIns="91423" bIns="45712">
            <a:spAutoFit/>
          </a:bodyPr>
          <a:lstStyle/>
          <a:p>
            <a:pPr algn="ctr"/>
            <a:r>
              <a:rPr lang="zh-CN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建立销售订单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69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43808" y="332657"/>
            <a:ext cx="3816424" cy="864095"/>
          </a:xfrm>
        </p:spPr>
        <p:txBody>
          <a:bodyPr/>
          <a:lstStyle/>
          <a:p>
            <a:r>
              <a:rPr lang="zh-CN" alt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生产工序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5AB9-B427-4A64-B42A-329FD4D1986A}" type="slidenum">
              <a:rPr lang="zh-CN" altLang="en-US" smtClean="0">
                <a:solidFill>
                  <a:srgbClr val="073E87"/>
                </a:solidFill>
              </a:rPr>
              <a:pPr/>
              <a:t>10</a:t>
            </a:fld>
            <a:endParaRPr lang="zh-CN" altLang="en-US">
              <a:solidFill>
                <a:srgbClr val="073E87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68913" y="1556794"/>
            <a:ext cx="1773208" cy="55398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23" tIns="45712" rIns="91423" bIns="45712">
            <a:spAutoFit/>
          </a:bodyPr>
          <a:lstStyle/>
          <a:p>
            <a:pPr algn="ctr"/>
            <a:r>
              <a:rPr lang="en-US" altLang="zh-CN" sz="3000" b="1" dirty="0">
                <a:ln w="12700">
                  <a:solidFill>
                    <a:srgbClr val="073E87">
                      <a:satMod val="155000"/>
                    </a:srgbClr>
                  </a:solidFill>
                  <a:prstDash val="solid"/>
                </a:ln>
                <a:solidFill>
                  <a:srgbClr val="C6E7FC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MRP</a:t>
            </a:r>
            <a:r>
              <a:rPr lang="zh-CN" altLang="en-US" sz="3000" b="1" dirty="0">
                <a:ln w="12700">
                  <a:solidFill>
                    <a:srgbClr val="073E87">
                      <a:satMod val="155000"/>
                    </a:srgbClr>
                  </a:solidFill>
                  <a:prstDash val="solid"/>
                </a:ln>
                <a:solidFill>
                  <a:srgbClr val="C6E7FC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运算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11614" y="3644193"/>
            <a:ext cx="1700684" cy="369316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</a:rPr>
              <a:t>点击完成</a:t>
            </a:r>
            <a:endParaRPr lang="zh-CN" altLang="en-US" dirty="0">
              <a:solidFill>
                <a:prstClr val="black"/>
              </a:solidFill>
            </a:endParaRPr>
          </a:p>
        </p:txBody>
      </p:sp>
      <p:pic>
        <p:nvPicPr>
          <p:cNvPr id="10241" name="Picture 1" descr="C:\Documents and Settings\Administrator\Application Data\Tencent\Users\531025582\QQ\WinTemp\RichOle\[)5_54X@S1ZUA))QVL}YQD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282" y="2348882"/>
            <a:ext cx="557212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67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43808" y="332657"/>
            <a:ext cx="3816424" cy="864095"/>
          </a:xfrm>
        </p:spPr>
        <p:txBody>
          <a:bodyPr/>
          <a:lstStyle/>
          <a:p>
            <a:r>
              <a:rPr lang="zh-CN" alt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生产工序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5AB9-B427-4A64-B42A-329FD4D1986A}" type="slidenum">
              <a:rPr lang="zh-CN" altLang="en-US" smtClean="0">
                <a:solidFill>
                  <a:srgbClr val="073E87"/>
                </a:solidFill>
              </a:rPr>
              <a:pPr/>
              <a:t>11</a:t>
            </a:fld>
            <a:endParaRPr lang="zh-CN" altLang="en-US">
              <a:solidFill>
                <a:srgbClr val="073E87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23946" y="1541038"/>
            <a:ext cx="1773208" cy="55398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23" tIns="45712" rIns="91423" bIns="45712">
            <a:spAutoFit/>
          </a:bodyPr>
          <a:lstStyle/>
          <a:p>
            <a:pPr algn="ctr"/>
            <a:r>
              <a:rPr lang="en-US" altLang="zh-CN" sz="3000" b="1" dirty="0">
                <a:ln w="12700">
                  <a:solidFill>
                    <a:srgbClr val="073E87">
                      <a:satMod val="155000"/>
                    </a:srgbClr>
                  </a:solidFill>
                  <a:prstDash val="solid"/>
                </a:ln>
                <a:solidFill>
                  <a:srgbClr val="C6E7FC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MRP</a:t>
            </a:r>
            <a:r>
              <a:rPr lang="zh-CN" altLang="en-US" sz="3000" b="1" dirty="0">
                <a:ln w="12700">
                  <a:solidFill>
                    <a:srgbClr val="073E87">
                      <a:satMod val="155000"/>
                    </a:srgbClr>
                  </a:solidFill>
                  <a:prstDash val="solid"/>
                </a:ln>
                <a:solidFill>
                  <a:srgbClr val="C6E7FC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运算</a:t>
            </a:r>
          </a:p>
        </p:txBody>
      </p:sp>
      <p:pic>
        <p:nvPicPr>
          <p:cNvPr id="11265" name="Picture 1" descr="C:\Documents and Settings\Administrator\Application Data\Tencent\Users\531025582\QQ\WinTemp\RichOle\]PK`W)S83{F3Z1_~0J6[H[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179633"/>
            <a:ext cx="6768752" cy="4488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740352" y="3789042"/>
            <a:ext cx="1008112" cy="1200312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en-US" altLang="zh-CN" dirty="0" smtClean="0"/>
              <a:t>MRP</a:t>
            </a:r>
          </a:p>
          <a:p>
            <a:r>
              <a:rPr lang="zh-CN" altLang="en-US" dirty="0" smtClean="0"/>
              <a:t>计划订单</a:t>
            </a:r>
            <a:r>
              <a:rPr lang="en-US" altLang="zh-CN" dirty="0" smtClean="0"/>
              <a:t>-</a:t>
            </a:r>
            <a:r>
              <a:rPr lang="zh-CN" altLang="en-US" dirty="0" smtClean="0"/>
              <a:t>维护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597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43808" y="332657"/>
            <a:ext cx="3816424" cy="864095"/>
          </a:xfrm>
        </p:spPr>
        <p:txBody>
          <a:bodyPr/>
          <a:lstStyle/>
          <a:p>
            <a:r>
              <a:rPr lang="zh-CN" alt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生产工序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5AB9-B427-4A64-B42A-329FD4D1986A}" type="slidenum">
              <a:rPr lang="zh-CN" altLang="en-US" smtClean="0">
                <a:solidFill>
                  <a:srgbClr val="073E87"/>
                </a:solidFill>
              </a:rPr>
              <a:pPr/>
              <a:t>12</a:t>
            </a:fld>
            <a:endParaRPr lang="zh-CN" altLang="en-US">
              <a:solidFill>
                <a:srgbClr val="073E87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23946" y="1541038"/>
            <a:ext cx="1773208" cy="55398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23" tIns="45712" rIns="91423" bIns="45712">
            <a:spAutoFit/>
          </a:bodyPr>
          <a:lstStyle/>
          <a:p>
            <a:pPr algn="ctr"/>
            <a:r>
              <a:rPr lang="en-US" altLang="zh-CN" sz="3000" b="1" dirty="0">
                <a:ln w="12700">
                  <a:solidFill>
                    <a:srgbClr val="073E87">
                      <a:satMod val="155000"/>
                    </a:srgbClr>
                  </a:solidFill>
                  <a:prstDash val="solid"/>
                </a:ln>
                <a:solidFill>
                  <a:srgbClr val="C6E7FC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MRP</a:t>
            </a:r>
            <a:r>
              <a:rPr lang="zh-CN" altLang="en-US" sz="3000" b="1" dirty="0">
                <a:ln w="12700">
                  <a:solidFill>
                    <a:srgbClr val="073E87">
                      <a:satMod val="155000"/>
                    </a:srgbClr>
                  </a:solidFill>
                  <a:prstDash val="solid"/>
                </a:ln>
                <a:solidFill>
                  <a:srgbClr val="C6E7FC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运算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40352" y="3789042"/>
            <a:ext cx="1008112" cy="1200312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</a:rPr>
              <a:t>选择订单号后点击确定</a:t>
            </a:r>
            <a:endParaRPr lang="zh-CN" altLang="en-US" dirty="0">
              <a:solidFill>
                <a:prstClr val="black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7" y="2420889"/>
            <a:ext cx="5991225" cy="3733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948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43808" y="332657"/>
            <a:ext cx="3816424" cy="864095"/>
          </a:xfrm>
        </p:spPr>
        <p:txBody>
          <a:bodyPr/>
          <a:lstStyle/>
          <a:p>
            <a:r>
              <a:rPr lang="zh-CN" alt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生产工序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5AB9-B427-4A64-B42A-329FD4D1986A}" type="slidenum">
              <a:rPr lang="zh-CN" altLang="en-US" smtClean="0">
                <a:solidFill>
                  <a:srgbClr val="073E87"/>
                </a:solidFill>
              </a:rPr>
              <a:pPr/>
              <a:t>13</a:t>
            </a:fld>
            <a:endParaRPr lang="zh-CN" altLang="en-US">
              <a:solidFill>
                <a:srgbClr val="073E87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23946" y="1541038"/>
            <a:ext cx="1773208" cy="55398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23" tIns="45712" rIns="91423" bIns="45712">
            <a:spAutoFit/>
          </a:bodyPr>
          <a:lstStyle/>
          <a:p>
            <a:pPr algn="ctr"/>
            <a:r>
              <a:rPr lang="en-US" altLang="zh-CN" sz="3000" b="1" dirty="0">
                <a:ln w="12700">
                  <a:solidFill>
                    <a:srgbClr val="073E87">
                      <a:satMod val="155000"/>
                    </a:srgbClr>
                  </a:solidFill>
                  <a:prstDash val="solid"/>
                </a:ln>
                <a:solidFill>
                  <a:srgbClr val="C6E7FC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MRP</a:t>
            </a:r>
            <a:r>
              <a:rPr lang="zh-CN" altLang="en-US" sz="3000" b="1" dirty="0">
                <a:ln w="12700">
                  <a:solidFill>
                    <a:srgbClr val="073E87">
                      <a:satMod val="155000"/>
                    </a:srgbClr>
                  </a:solidFill>
                  <a:prstDash val="solid"/>
                </a:ln>
                <a:solidFill>
                  <a:srgbClr val="C6E7FC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运算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12360" y="2321665"/>
            <a:ext cx="1008112" cy="3970302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</a:rPr>
              <a:t>选择</a:t>
            </a:r>
            <a:r>
              <a:rPr lang="en-US" altLang="zh-CN" dirty="0" smtClean="0">
                <a:solidFill>
                  <a:prstClr val="black"/>
                </a:solidFill>
              </a:rPr>
              <a:t>“</a:t>
            </a:r>
            <a:r>
              <a:rPr lang="zh-CN" altLang="en-US" dirty="0" smtClean="0">
                <a:solidFill>
                  <a:prstClr val="black"/>
                </a:solidFill>
              </a:rPr>
              <a:t>批量修改</a:t>
            </a:r>
            <a:r>
              <a:rPr lang="en-US" altLang="zh-CN" dirty="0" smtClean="0">
                <a:solidFill>
                  <a:prstClr val="black"/>
                </a:solidFill>
              </a:rPr>
              <a:t>”</a:t>
            </a:r>
            <a:r>
              <a:rPr lang="zh-CN" altLang="en-US" dirty="0" smtClean="0">
                <a:solidFill>
                  <a:prstClr val="black"/>
                </a:solidFill>
              </a:rPr>
              <a:t>按钮，修改开工时间（</a:t>
            </a:r>
            <a:r>
              <a:rPr lang="en-US" altLang="zh-CN" dirty="0" smtClean="0">
                <a:solidFill>
                  <a:prstClr val="black"/>
                </a:solidFill>
              </a:rPr>
              <a:t>F6)</a:t>
            </a:r>
            <a:r>
              <a:rPr lang="zh-CN" altLang="en-US" dirty="0" smtClean="0">
                <a:solidFill>
                  <a:prstClr val="black"/>
                </a:solidFill>
              </a:rPr>
              <a:t>和完工时间</a:t>
            </a:r>
            <a:r>
              <a:rPr lang="en-US" altLang="zh-CN" dirty="0" smtClean="0">
                <a:solidFill>
                  <a:prstClr val="black"/>
                </a:solidFill>
              </a:rPr>
              <a:t>(F6),</a:t>
            </a:r>
            <a:r>
              <a:rPr lang="zh-CN" altLang="en-US" dirty="0" smtClean="0">
                <a:solidFill>
                  <a:prstClr val="black"/>
                </a:solidFill>
              </a:rPr>
              <a:t>修改好后，点</a:t>
            </a:r>
            <a:r>
              <a:rPr lang="en-US" altLang="zh-CN" dirty="0" smtClean="0">
                <a:solidFill>
                  <a:prstClr val="black"/>
                </a:solidFill>
              </a:rPr>
              <a:t>“</a:t>
            </a:r>
            <a:r>
              <a:rPr lang="zh-CN" altLang="en-US" dirty="0" smtClean="0">
                <a:solidFill>
                  <a:prstClr val="black"/>
                </a:solidFill>
              </a:rPr>
              <a:t>审核</a:t>
            </a:r>
            <a:r>
              <a:rPr lang="en-US" altLang="zh-CN" dirty="0" smtClean="0">
                <a:solidFill>
                  <a:prstClr val="black"/>
                </a:solidFill>
              </a:rPr>
              <a:t>”</a:t>
            </a:r>
            <a:r>
              <a:rPr lang="zh-CN" altLang="en-US" dirty="0" smtClean="0">
                <a:solidFill>
                  <a:prstClr val="black"/>
                </a:solidFill>
              </a:rPr>
              <a:t>按钮</a:t>
            </a:r>
            <a:r>
              <a:rPr lang="en-US" altLang="zh-CN" dirty="0" smtClean="0">
                <a:solidFill>
                  <a:prstClr val="black"/>
                </a:solidFill>
              </a:rPr>
              <a:t>，</a:t>
            </a:r>
            <a:r>
              <a:rPr lang="zh-CN" altLang="en-US" dirty="0" smtClean="0">
                <a:solidFill>
                  <a:prstClr val="black"/>
                </a:solidFill>
              </a:rPr>
              <a:t>后点</a:t>
            </a:r>
            <a:r>
              <a:rPr lang="en-US" altLang="zh-CN" dirty="0" smtClean="0">
                <a:solidFill>
                  <a:prstClr val="black"/>
                </a:solidFill>
              </a:rPr>
              <a:t>“</a:t>
            </a:r>
            <a:r>
              <a:rPr lang="zh-CN" altLang="en-US" dirty="0" smtClean="0">
                <a:solidFill>
                  <a:prstClr val="black"/>
                </a:solidFill>
              </a:rPr>
              <a:t>投放</a:t>
            </a:r>
            <a:r>
              <a:rPr lang="en-US" altLang="zh-CN" dirty="0" smtClean="0">
                <a:solidFill>
                  <a:prstClr val="black"/>
                </a:solidFill>
              </a:rPr>
              <a:t>”</a:t>
            </a:r>
            <a:r>
              <a:rPr lang="zh-CN" altLang="en-US" dirty="0" smtClean="0">
                <a:solidFill>
                  <a:prstClr val="black"/>
                </a:solidFill>
              </a:rPr>
              <a:t>按钮</a:t>
            </a:r>
            <a:endParaRPr lang="zh-CN" altLang="en-US" dirty="0">
              <a:solidFill>
                <a:prstClr val="black"/>
              </a:solidFill>
            </a:endParaRPr>
          </a:p>
        </p:txBody>
      </p:sp>
      <p:pic>
        <p:nvPicPr>
          <p:cNvPr id="13313" name="Picture 1" descr="C:\Documents and Settings\Administrator\Application Data\Tencent\Users\531025582\QQ\WinTemp\RichOle\IL~Q~43E7DXKZE%)T(X_(@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950" y="2321663"/>
            <a:ext cx="6370365" cy="4135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489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43808" y="332657"/>
            <a:ext cx="3816424" cy="864095"/>
          </a:xfrm>
        </p:spPr>
        <p:txBody>
          <a:bodyPr/>
          <a:lstStyle/>
          <a:p>
            <a:r>
              <a:rPr lang="zh-CN" alt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生产工序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5AB9-B427-4A64-B42A-329FD4D1986A}" type="slidenum">
              <a:rPr lang="zh-CN" altLang="en-US" smtClean="0">
                <a:solidFill>
                  <a:srgbClr val="073E87"/>
                </a:solidFill>
              </a:rPr>
              <a:pPr/>
              <a:t>14</a:t>
            </a:fld>
            <a:endParaRPr lang="zh-CN" altLang="en-US">
              <a:solidFill>
                <a:srgbClr val="073E87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52423" y="1541038"/>
            <a:ext cx="2116251" cy="55398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23" tIns="45712" rIns="91423" bIns="45712">
            <a:spAutoFit/>
          </a:bodyPr>
          <a:lstStyle/>
          <a:p>
            <a:pPr algn="ctr"/>
            <a:r>
              <a:rPr lang="zh-CN" altLang="en-US" sz="3000" b="1" dirty="0">
                <a:ln w="12700">
                  <a:solidFill>
                    <a:srgbClr val="073E87">
                      <a:satMod val="155000"/>
                    </a:srgbClr>
                  </a:solidFill>
                  <a:prstDash val="solid"/>
                </a:ln>
                <a:solidFill>
                  <a:srgbClr val="C6E7FC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生产任务单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12360" y="4221092"/>
            <a:ext cx="1008112" cy="1200312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</a:rPr>
              <a:t>选择</a:t>
            </a:r>
            <a:r>
              <a:rPr lang="en-US" altLang="zh-CN" dirty="0" smtClean="0">
                <a:solidFill>
                  <a:prstClr val="black"/>
                </a:solidFill>
              </a:rPr>
              <a:t>“</a:t>
            </a:r>
            <a:r>
              <a:rPr lang="zh-CN" altLang="en-US" dirty="0" smtClean="0">
                <a:solidFill>
                  <a:prstClr val="black"/>
                </a:solidFill>
              </a:rPr>
              <a:t>生产任务单</a:t>
            </a:r>
            <a:r>
              <a:rPr lang="en-US" altLang="zh-CN" dirty="0" smtClean="0">
                <a:solidFill>
                  <a:prstClr val="black"/>
                </a:solidFill>
              </a:rPr>
              <a:t>-</a:t>
            </a:r>
            <a:r>
              <a:rPr lang="zh-CN" altLang="en-US" dirty="0" smtClean="0">
                <a:solidFill>
                  <a:prstClr val="black"/>
                </a:solidFill>
              </a:rPr>
              <a:t>维护</a:t>
            </a:r>
            <a:r>
              <a:rPr lang="en-US" altLang="zh-CN" dirty="0" smtClean="0">
                <a:solidFill>
                  <a:prstClr val="black"/>
                </a:solidFill>
              </a:rPr>
              <a:t>”</a:t>
            </a:r>
            <a:r>
              <a:rPr lang="zh-CN" altLang="en-US" dirty="0">
                <a:solidFill>
                  <a:prstClr val="black"/>
                </a:solidFill>
              </a:rPr>
              <a:t>按钮</a:t>
            </a:r>
            <a:r>
              <a:rPr lang="zh-CN" altLang="en-US" dirty="0" smtClean="0">
                <a:solidFill>
                  <a:prstClr val="black"/>
                </a:solidFill>
              </a:rPr>
              <a:t>，</a:t>
            </a:r>
            <a:endParaRPr lang="zh-CN" altLang="en-US" dirty="0">
              <a:solidFill>
                <a:prstClr val="black"/>
              </a:solidFill>
            </a:endParaRPr>
          </a:p>
        </p:txBody>
      </p:sp>
      <p:pic>
        <p:nvPicPr>
          <p:cNvPr id="14337" name="Picture 1" descr="C:\Documents and Settings\Administrator\Application Data\Tencent\Users\531025582\QQ\WinTemp\RichOle\AUYOQ}33G]ED(YR~)1T%X9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7" y="2291276"/>
            <a:ext cx="6536035" cy="4031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690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43808" y="332657"/>
            <a:ext cx="3816424" cy="864095"/>
          </a:xfrm>
        </p:spPr>
        <p:txBody>
          <a:bodyPr/>
          <a:lstStyle/>
          <a:p>
            <a:r>
              <a:rPr lang="zh-CN" alt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生产工序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5AB9-B427-4A64-B42A-329FD4D1986A}" type="slidenum">
              <a:rPr lang="zh-CN" altLang="en-US" smtClean="0">
                <a:solidFill>
                  <a:srgbClr val="073E87"/>
                </a:solidFill>
              </a:rPr>
              <a:pPr/>
              <a:t>15</a:t>
            </a:fld>
            <a:endParaRPr lang="zh-CN" altLang="en-US">
              <a:solidFill>
                <a:srgbClr val="073E87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52423" y="1541038"/>
            <a:ext cx="2116251" cy="55398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23" tIns="45712" rIns="91423" bIns="45712">
            <a:spAutoFit/>
          </a:bodyPr>
          <a:lstStyle/>
          <a:p>
            <a:pPr algn="ctr"/>
            <a:r>
              <a:rPr lang="zh-CN" altLang="en-US" sz="3000" b="1" dirty="0">
                <a:ln w="12700">
                  <a:solidFill>
                    <a:srgbClr val="073E87">
                      <a:satMod val="155000"/>
                    </a:srgbClr>
                  </a:solidFill>
                  <a:prstDash val="solid"/>
                </a:ln>
                <a:solidFill>
                  <a:srgbClr val="C6E7FC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生产任务单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12360" y="4221092"/>
            <a:ext cx="1008112" cy="1200312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</a:rPr>
              <a:t>选择</a:t>
            </a:r>
            <a:r>
              <a:rPr lang="en-US" altLang="zh-CN" dirty="0" smtClean="0">
                <a:solidFill>
                  <a:prstClr val="black"/>
                </a:solidFill>
              </a:rPr>
              <a:t>“</a:t>
            </a:r>
            <a:r>
              <a:rPr lang="zh-CN" altLang="en-US" dirty="0" smtClean="0">
                <a:solidFill>
                  <a:prstClr val="black"/>
                </a:solidFill>
              </a:rPr>
              <a:t>销售订单</a:t>
            </a:r>
            <a:r>
              <a:rPr lang="en-US" altLang="zh-CN" dirty="0" smtClean="0">
                <a:solidFill>
                  <a:prstClr val="black"/>
                </a:solidFill>
              </a:rPr>
              <a:t>”</a:t>
            </a:r>
            <a:r>
              <a:rPr lang="zh-CN" altLang="en-US" dirty="0" smtClean="0">
                <a:solidFill>
                  <a:prstClr val="black"/>
                </a:solidFill>
              </a:rPr>
              <a:t>按确定按钮</a:t>
            </a:r>
            <a:r>
              <a:rPr lang="zh-CN" altLang="en-US" dirty="0">
                <a:solidFill>
                  <a:prstClr val="black"/>
                </a:solidFill>
              </a:rPr>
              <a:t>，</a:t>
            </a:r>
          </a:p>
        </p:txBody>
      </p:sp>
      <p:pic>
        <p:nvPicPr>
          <p:cNvPr id="15361" name="Picture 1" descr="C:\Documents and Settings\Administrator\Application Data\Tencent\Users\531025582\QQ\WinTemp\RichOle\@1G0P$L43Q~Z`OI6JQ]2RFU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7" y="2330377"/>
            <a:ext cx="6124575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973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43808" y="332657"/>
            <a:ext cx="3816424" cy="864095"/>
          </a:xfrm>
        </p:spPr>
        <p:txBody>
          <a:bodyPr/>
          <a:lstStyle/>
          <a:p>
            <a:r>
              <a:rPr lang="zh-CN" alt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生产工序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5AB9-B427-4A64-B42A-329FD4D1986A}" type="slidenum">
              <a:rPr lang="zh-CN" altLang="en-US" smtClean="0">
                <a:solidFill>
                  <a:srgbClr val="073E87"/>
                </a:solidFill>
              </a:rPr>
              <a:pPr/>
              <a:t>16</a:t>
            </a:fld>
            <a:endParaRPr lang="zh-CN" altLang="en-US">
              <a:solidFill>
                <a:srgbClr val="073E87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52423" y="1541038"/>
            <a:ext cx="2116251" cy="55398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23" tIns="45712" rIns="91423" bIns="45712">
            <a:spAutoFit/>
          </a:bodyPr>
          <a:lstStyle/>
          <a:p>
            <a:pPr algn="ctr"/>
            <a:r>
              <a:rPr lang="zh-CN" altLang="en-US" sz="3000" b="1" dirty="0">
                <a:ln w="12700">
                  <a:solidFill>
                    <a:srgbClr val="073E87">
                      <a:satMod val="155000"/>
                    </a:srgbClr>
                  </a:solidFill>
                  <a:prstDash val="solid"/>
                </a:ln>
                <a:solidFill>
                  <a:srgbClr val="C6E7FC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生产任务单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37630" y="3441912"/>
            <a:ext cx="1008112" cy="1754310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</a:rPr>
              <a:t>选择选择需要投放的零件按</a:t>
            </a:r>
            <a:r>
              <a:rPr lang="en-US" altLang="zh-CN" dirty="0" smtClean="0">
                <a:solidFill>
                  <a:prstClr val="black"/>
                </a:solidFill>
              </a:rPr>
              <a:t>“</a:t>
            </a:r>
            <a:r>
              <a:rPr lang="zh-CN" altLang="en-US" dirty="0">
                <a:solidFill>
                  <a:prstClr val="black"/>
                </a:solidFill>
              </a:rPr>
              <a:t>下达</a:t>
            </a:r>
            <a:r>
              <a:rPr lang="zh-CN" altLang="en-US" dirty="0" smtClean="0">
                <a:solidFill>
                  <a:prstClr val="black"/>
                </a:solidFill>
              </a:rPr>
              <a:t>按钮</a:t>
            </a:r>
            <a:r>
              <a:rPr lang="en-US" altLang="zh-CN" dirty="0" smtClean="0">
                <a:solidFill>
                  <a:prstClr val="black"/>
                </a:solidFill>
              </a:rPr>
              <a:t>”</a:t>
            </a:r>
            <a:r>
              <a:rPr lang="zh-CN" altLang="en-US" dirty="0" smtClean="0">
                <a:solidFill>
                  <a:prstClr val="black"/>
                </a:solidFill>
              </a:rPr>
              <a:t>，</a:t>
            </a:r>
            <a:endParaRPr lang="zh-CN" altLang="en-US" dirty="0">
              <a:solidFill>
                <a:prstClr val="black"/>
              </a:solidFill>
            </a:endParaRPr>
          </a:p>
        </p:txBody>
      </p:sp>
      <p:pic>
        <p:nvPicPr>
          <p:cNvPr id="16385" name="Picture 1" descr="C:\Documents and Settings\Administrator\Application Data\Tencent\Users\531025582\QQ\WinTemp\RichOle\JS5`_$`X%]]RU7(Y7@GQXM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449" y="2204867"/>
            <a:ext cx="5808365" cy="4228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865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43808" y="332657"/>
            <a:ext cx="3816424" cy="864095"/>
          </a:xfrm>
        </p:spPr>
        <p:txBody>
          <a:bodyPr/>
          <a:lstStyle/>
          <a:p>
            <a:r>
              <a:rPr lang="zh-CN" alt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生产工序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5AB9-B427-4A64-B42A-329FD4D1986A}" type="slidenum">
              <a:rPr lang="zh-CN" altLang="en-US" smtClean="0">
                <a:solidFill>
                  <a:srgbClr val="073E87"/>
                </a:solidFill>
              </a:rPr>
              <a:pPr/>
              <a:t>17</a:t>
            </a:fld>
            <a:endParaRPr lang="zh-CN" altLang="en-US">
              <a:solidFill>
                <a:srgbClr val="073E87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39970" y="1484787"/>
            <a:ext cx="957279" cy="55398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23" tIns="45712" rIns="91423" bIns="45712">
            <a:spAutoFit/>
          </a:bodyPr>
          <a:lstStyle/>
          <a:p>
            <a:pPr algn="ctr"/>
            <a:r>
              <a:rPr lang="zh-CN" altLang="en-US" sz="3000" b="1" dirty="0">
                <a:ln w="12700">
                  <a:solidFill>
                    <a:srgbClr val="073E87">
                      <a:satMod val="155000"/>
                    </a:srgbClr>
                  </a:solidFill>
                  <a:prstDash val="solid"/>
                </a:ln>
                <a:solidFill>
                  <a:srgbClr val="C6E7FC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激光</a:t>
            </a:r>
          </a:p>
        </p:txBody>
      </p:sp>
      <p:pic>
        <p:nvPicPr>
          <p:cNvPr id="17409" name="Picture 1" descr="C:\Documents and Settings\Administrator\Application Data\Tencent\Users\531025582\QQ\WinTemp\RichOle\OIR$JVC~F)GU}@L0%{8XYL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916" y="4055309"/>
            <a:ext cx="1838325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491880" y="5013179"/>
            <a:ext cx="2492956" cy="369316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r>
              <a:rPr lang="zh-CN" altLang="en-US" dirty="0" smtClean="0"/>
              <a:t>点击运行工序汇报平台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457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43808" y="332657"/>
            <a:ext cx="3816424" cy="864095"/>
          </a:xfrm>
        </p:spPr>
        <p:txBody>
          <a:bodyPr/>
          <a:lstStyle/>
          <a:p>
            <a:r>
              <a:rPr lang="zh-CN" alt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生产工序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5AB9-B427-4A64-B42A-329FD4D1986A}" type="slidenum">
              <a:rPr lang="zh-CN" altLang="en-US" smtClean="0">
                <a:solidFill>
                  <a:srgbClr val="073E87"/>
                </a:solidFill>
              </a:rPr>
              <a:pPr/>
              <a:t>18</a:t>
            </a:fld>
            <a:endParaRPr lang="zh-CN" altLang="en-US">
              <a:solidFill>
                <a:srgbClr val="073E87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39970" y="1484787"/>
            <a:ext cx="957279" cy="55398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23" tIns="45712" rIns="91423" bIns="45712">
            <a:spAutoFit/>
          </a:bodyPr>
          <a:lstStyle/>
          <a:p>
            <a:pPr algn="ctr"/>
            <a:r>
              <a:rPr lang="zh-CN" altLang="en-US" sz="3000" b="1" dirty="0">
                <a:ln w="12700">
                  <a:solidFill>
                    <a:srgbClr val="073E87">
                      <a:satMod val="155000"/>
                    </a:srgbClr>
                  </a:solidFill>
                  <a:prstDash val="solid"/>
                </a:ln>
                <a:solidFill>
                  <a:srgbClr val="C6E7FC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激光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96337" y="3024426"/>
            <a:ext cx="1131079" cy="2862306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</a:rPr>
              <a:t>选择工序：激光，输入项目订单，按</a:t>
            </a:r>
            <a:r>
              <a:rPr lang="en-US" altLang="zh-CN" dirty="0" smtClean="0">
                <a:solidFill>
                  <a:prstClr val="black"/>
                </a:solidFill>
              </a:rPr>
              <a:t>“</a:t>
            </a:r>
            <a:r>
              <a:rPr lang="zh-CN" altLang="en-US" dirty="0" smtClean="0">
                <a:solidFill>
                  <a:prstClr val="black"/>
                </a:solidFill>
              </a:rPr>
              <a:t>打印</a:t>
            </a:r>
            <a:r>
              <a:rPr lang="en-US" altLang="zh-CN" dirty="0" smtClean="0">
                <a:solidFill>
                  <a:prstClr val="black"/>
                </a:solidFill>
              </a:rPr>
              <a:t>”</a:t>
            </a:r>
            <a:r>
              <a:rPr lang="zh-CN" altLang="en-US" dirty="0" smtClean="0">
                <a:solidFill>
                  <a:prstClr val="black"/>
                </a:solidFill>
              </a:rPr>
              <a:t>按钮打印当前项目的全部激光工序零件条形码</a:t>
            </a:r>
            <a:endParaRPr lang="zh-CN" altLang="en-US" dirty="0">
              <a:solidFill>
                <a:prstClr val="black"/>
              </a:solidFill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103" y="2272421"/>
            <a:ext cx="6417699" cy="3816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691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43808" y="332657"/>
            <a:ext cx="3816424" cy="864095"/>
          </a:xfrm>
        </p:spPr>
        <p:txBody>
          <a:bodyPr/>
          <a:lstStyle/>
          <a:p>
            <a:r>
              <a:rPr lang="zh-CN" alt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生产工序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5AB9-B427-4A64-B42A-329FD4D1986A}" type="slidenum">
              <a:rPr lang="zh-CN" altLang="en-US" smtClean="0">
                <a:solidFill>
                  <a:srgbClr val="073E87"/>
                </a:solidFill>
              </a:rPr>
              <a:pPr/>
              <a:t>19</a:t>
            </a:fld>
            <a:endParaRPr lang="zh-CN" altLang="en-US">
              <a:solidFill>
                <a:srgbClr val="073E87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39970" y="1484787"/>
            <a:ext cx="957279" cy="55398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23" tIns="45712" rIns="91423" bIns="45712">
            <a:spAutoFit/>
          </a:bodyPr>
          <a:lstStyle/>
          <a:p>
            <a:pPr algn="ctr"/>
            <a:r>
              <a:rPr lang="zh-CN" altLang="en-US" sz="3000" b="1" dirty="0">
                <a:ln w="12700">
                  <a:solidFill>
                    <a:srgbClr val="073E87">
                      <a:satMod val="155000"/>
                    </a:srgbClr>
                  </a:solidFill>
                  <a:prstDash val="solid"/>
                </a:ln>
                <a:solidFill>
                  <a:srgbClr val="C6E7FC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激光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84768" y="2195470"/>
            <a:ext cx="1131079" cy="3970302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</a:rPr>
              <a:t>选择工序：激光，输入项目订单</a:t>
            </a:r>
            <a:r>
              <a:rPr lang="zh-CN" altLang="en-US" dirty="0" smtClean="0">
                <a:solidFill>
                  <a:prstClr val="black"/>
                </a:solidFill>
              </a:rPr>
              <a:t>，把光标放在流转卡条码对话框里，扫描完成的零件条形码，扫描后确认正确，按</a:t>
            </a:r>
            <a:r>
              <a:rPr lang="en-US" altLang="zh-CN" dirty="0" smtClean="0">
                <a:solidFill>
                  <a:prstClr val="black"/>
                </a:solidFill>
              </a:rPr>
              <a:t>“</a:t>
            </a:r>
            <a:r>
              <a:rPr lang="zh-CN" altLang="en-US" dirty="0" smtClean="0">
                <a:solidFill>
                  <a:prstClr val="black"/>
                </a:solidFill>
              </a:rPr>
              <a:t>提交</a:t>
            </a:r>
            <a:r>
              <a:rPr lang="en-US" altLang="zh-CN" dirty="0" smtClean="0">
                <a:solidFill>
                  <a:prstClr val="black"/>
                </a:solidFill>
              </a:rPr>
              <a:t>”</a:t>
            </a:r>
            <a:r>
              <a:rPr lang="zh-CN" altLang="en-US" dirty="0" smtClean="0">
                <a:solidFill>
                  <a:prstClr val="black"/>
                </a:solidFill>
              </a:rPr>
              <a:t>按钮</a:t>
            </a:r>
            <a:endParaRPr lang="zh-CN" altLang="en-US" dirty="0">
              <a:solidFill>
                <a:prstClr val="black"/>
              </a:solidFill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103" y="2272421"/>
            <a:ext cx="6417699" cy="3816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44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43808" y="332657"/>
            <a:ext cx="3816424" cy="864095"/>
          </a:xfrm>
        </p:spPr>
        <p:txBody>
          <a:bodyPr/>
          <a:lstStyle/>
          <a:p>
            <a:r>
              <a:rPr lang="zh-CN" alt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生产工序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5AB9-B427-4A64-B42A-329FD4D1986A}" type="slidenum">
              <a:rPr lang="zh-CN" altLang="en-US" smtClean="0">
                <a:solidFill>
                  <a:srgbClr val="073E87"/>
                </a:solidFill>
              </a:rPr>
              <a:pPr/>
              <a:t>2</a:t>
            </a:fld>
            <a:endParaRPr lang="zh-CN" altLang="en-US">
              <a:solidFill>
                <a:srgbClr val="073E87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04228" y="1556794"/>
            <a:ext cx="2502575" cy="55398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23" tIns="45712" rIns="91423" bIns="45712">
            <a:spAutoFit/>
          </a:bodyPr>
          <a:lstStyle/>
          <a:p>
            <a:pPr algn="ctr"/>
            <a:r>
              <a:rPr lang="zh-CN" altLang="en-US" sz="3000" b="1" dirty="0">
                <a:ln w="12700">
                  <a:solidFill>
                    <a:srgbClr val="073E87">
                      <a:satMod val="155000"/>
                    </a:srgbClr>
                  </a:solidFill>
                  <a:prstDash val="solid"/>
                </a:ln>
                <a:solidFill>
                  <a:srgbClr val="C6E7FC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填写销售订单</a:t>
            </a:r>
          </a:p>
        </p:txBody>
      </p:sp>
      <p:pic>
        <p:nvPicPr>
          <p:cNvPr id="2049" name="Picture 1" descr="C:\Documents and Settings\Administrator\Application Data\Tencent\Users\531025582\QQ\WinTemp\RichOle\%~VW16[488%_~J2T1U74_6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807" y="2348880"/>
            <a:ext cx="7488832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223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43808" y="332657"/>
            <a:ext cx="3816424" cy="864095"/>
          </a:xfrm>
        </p:spPr>
        <p:txBody>
          <a:bodyPr/>
          <a:lstStyle/>
          <a:p>
            <a:r>
              <a:rPr lang="zh-CN" alt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生产工序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5AB9-B427-4A64-B42A-329FD4D1986A}" type="slidenum">
              <a:rPr lang="zh-CN" altLang="en-US" smtClean="0">
                <a:solidFill>
                  <a:srgbClr val="073E87"/>
                </a:solidFill>
              </a:rPr>
              <a:pPr/>
              <a:t>20</a:t>
            </a:fld>
            <a:endParaRPr lang="zh-CN" altLang="en-US">
              <a:solidFill>
                <a:srgbClr val="073E87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39969" y="1484787"/>
            <a:ext cx="957279" cy="55398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23" tIns="45712" rIns="91423" bIns="45712">
            <a:spAutoFit/>
          </a:bodyPr>
          <a:lstStyle/>
          <a:p>
            <a:pPr algn="ctr"/>
            <a:r>
              <a:rPr lang="zh-CN" altLang="en-US" sz="3000" b="1" dirty="0">
                <a:ln w="12700">
                  <a:solidFill>
                    <a:srgbClr val="073E87">
                      <a:satMod val="155000"/>
                    </a:srgbClr>
                  </a:solidFill>
                  <a:prstDash val="solid"/>
                </a:ln>
                <a:solidFill>
                  <a:srgbClr val="C6E7FC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数冲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2323" y="5301208"/>
            <a:ext cx="2434340" cy="646315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</a:rPr>
              <a:t>其他现场汇报工序和激光汇报工序一样</a:t>
            </a:r>
            <a:endParaRPr lang="en-US" altLang="zh-CN" dirty="0" smtClean="0">
              <a:solidFill>
                <a:prstClr val="black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139970" y="2195472"/>
            <a:ext cx="957279" cy="55398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23" tIns="45712" rIns="91423" bIns="45712">
            <a:spAutoFit/>
          </a:bodyPr>
          <a:lstStyle/>
          <a:p>
            <a:pPr algn="ctr"/>
            <a:r>
              <a:rPr lang="zh-CN" altLang="en-US" sz="3000" b="1" dirty="0">
                <a:ln w="12700">
                  <a:solidFill>
                    <a:srgbClr val="073E87">
                      <a:satMod val="155000"/>
                    </a:srgbClr>
                  </a:solidFill>
                  <a:prstDash val="solid"/>
                </a:ln>
                <a:solidFill>
                  <a:srgbClr val="C6E7FC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折弯</a:t>
            </a:r>
          </a:p>
        </p:txBody>
      </p:sp>
      <p:sp>
        <p:nvSpPr>
          <p:cNvPr id="9" name="矩形 8"/>
          <p:cNvSpPr/>
          <p:nvPr/>
        </p:nvSpPr>
        <p:spPr>
          <a:xfrm>
            <a:off x="4130733" y="2901872"/>
            <a:ext cx="957279" cy="55398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23" tIns="45712" rIns="91423" bIns="45712">
            <a:spAutoFit/>
          </a:bodyPr>
          <a:lstStyle/>
          <a:p>
            <a:pPr algn="ctr"/>
            <a:r>
              <a:rPr lang="zh-CN" altLang="en-US" sz="3000" b="1" dirty="0">
                <a:ln w="12700">
                  <a:solidFill>
                    <a:srgbClr val="073E87">
                      <a:satMod val="155000"/>
                    </a:srgbClr>
                  </a:solidFill>
                  <a:prstDash val="solid"/>
                </a:ln>
                <a:solidFill>
                  <a:srgbClr val="C6E7FC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焊接</a:t>
            </a:r>
          </a:p>
        </p:txBody>
      </p:sp>
      <p:sp>
        <p:nvSpPr>
          <p:cNvPr id="10" name="矩形 9"/>
          <p:cNvSpPr/>
          <p:nvPr/>
        </p:nvSpPr>
        <p:spPr>
          <a:xfrm>
            <a:off x="4367725" y="3573017"/>
            <a:ext cx="501768" cy="130803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23" tIns="45712" rIns="91423" bIns="45712">
            <a:spAutoFit/>
          </a:bodyPr>
          <a:lstStyle/>
          <a:p>
            <a:pPr algn="ctr"/>
            <a:r>
              <a:rPr lang="en-US" altLang="zh-CN" sz="7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</a:p>
          <a:p>
            <a:pPr algn="ctr"/>
            <a:r>
              <a:rPr lang="en-US" altLang="zh-CN" sz="7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</a:p>
          <a:p>
            <a:pPr algn="ctr"/>
            <a:r>
              <a:rPr lang="en-US" altLang="zh-CN" sz="7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</a:p>
          <a:p>
            <a:pPr algn="ctr"/>
            <a:r>
              <a:rPr lang="en-US" altLang="zh-CN" sz="7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</a:p>
          <a:p>
            <a:pPr algn="ctr"/>
            <a:r>
              <a:rPr lang="en-US" altLang="zh-CN" sz="7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</a:p>
          <a:p>
            <a:pPr algn="ctr"/>
            <a:r>
              <a:rPr lang="en-US" altLang="zh-CN" sz="7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</a:p>
          <a:p>
            <a:pPr algn="ctr"/>
            <a:endParaRPr lang="en-US" altLang="zh-CN" sz="7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zh-CN" altLang="en-US" sz="3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6548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43808" y="332657"/>
            <a:ext cx="3816424" cy="864095"/>
          </a:xfrm>
        </p:spPr>
        <p:txBody>
          <a:bodyPr/>
          <a:lstStyle/>
          <a:p>
            <a:r>
              <a:rPr lang="zh-CN" alt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生产工序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5AB9-B427-4A64-B42A-329FD4D1986A}" type="slidenum">
              <a:rPr lang="zh-CN" altLang="en-US" smtClean="0">
                <a:solidFill>
                  <a:srgbClr val="073E87"/>
                </a:solidFill>
              </a:rPr>
              <a:pPr/>
              <a:t>21</a:t>
            </a:fld>
            <a:endParaRPr lang="zh-CN" altLang="en-US">
              <a:solidFill>
                <a:srgbClr val="073E87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53646" y="1484787"/>
            <a:ext cx="1729926" cy="55398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23" tIns="45712" rIns="91423" bIns="45712">
            <a:spAutoFit/>
          </a:bodyPr>
          <a:lstStyle/>
          <a:p>
            <a:pPr algn="ctr"/>
            <a:r>
              <a:rPr lang="zh-CN" altLang="en-US" sz="3000" b="1" dirty="0" smtClean="0">
                <a:ln w="12700">
                  <a:solidFill>
                    <a:srgbClr val="073E87">
                      <a:satMod val="155000"/>
                    </a:srgbClr>
                  </a:solidFill>
                  <a:prstDash val="solid"/>
                </a:ln>
                <a:solidFill>
                  <a:srgbClr val="C6E7FC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全局看板</a:t>
            </a:r>
            <a:endParaRPr lang="zh-CN" altLang="en-US" sz="3000" b="1" dirty="0">
              <a:ln w="12700">
                <a:solidFill>
                  <a:srgbClr val="073E87">
                    <a:satMod val="155000"/>
                  </a:srgbClr>
                </a:solidFill>
                <a:prstDash val="solid"/>
              </a:ln>
              <a:solidFill>
                <a:srgbClr val="C6E7FC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73130" y="5097286"/>
            <a:ext cx="1610442" cy="369316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</a:rPr>
              <a:t>运行全局看板</a:t>
            </a:r>
            <a:endParaRPr lang="en-US" altLang="zh-CN" dirty="0">
              <a:solidFill>
                <a:prstClr val="black"/>
              </a:solidFill>
            </a:endParaRPr>
          </a:p>
        </p:txBody>
      </p:sp>
      <p:pic>
        <p:nvPicPr>
          <p:cNvPr id="19457" name="Picture 1" descr="C:\Documents and Settings\Administrator\Application Data\Tencent\Users\531025582\QQ\WinTemp\RichOle\9WX8$JL$R[K}XCQOPR)DZ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323" y="3573016"/>
            <a:ext cx="2035175" cy="67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17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43808" y="332657"/>
            <a:ext cx="3816424" cy="864095"/>
          </a:xfrm>
        </p:spPr>
        <p:txBody>
          <a:bodyPr/>
          <a:lstStyle/>
          <a:p>
            <a:r>
              <a:rPr lang="zh-CN" alt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生产工序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5AB9-B427-4A64-B42A-329FD4D1986A}" type="slidenum">
              <a:rPr lang="zh-CN" altLang="en-US" smtClean="0">
                <a:solidFill>
                  <a:srgbClr val="073E87"/>
                </a:solidFill>
              </a:rPr>
              <a:pPr/>
              <a:t>22</a:t>
            </a:fld>
            <a:endParaRPr lang="zh-CN" altLang="en-US">
              <a:solidFill>
                <a:srgbClr val="073E87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53646" y="1484787"/>
            <a:ext cx="1729926" cy="55398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23" tIns="45712" rIns="91423" bIns="45712">
            <a:spAutoFit/>
          </a:bodyPr>
          <a:lstStyle/>
          <a:p>
            <a:pPr algn="ctr"/>
            <a:r>
              <a:rPr lang="zh-CN" altLang="en-US" sz="3000" b="1" dirty="0">
                <a:ln w="12700">
                  <a:solidFill>
                    <a:srgbClr val="073E87">
                      <a:satMod val="155000"/>
                    </a:srgbClr>
                  </a:solidFill>
                  <a:prstDash val="solid"/>
                </a:ln>
                <a:solidFill>
                  <a:srgbClr val="C6E7FC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全局看板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08408" y="2636912"/>
            <a:ext cx="1610442" cy="3139305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</a:rPr>
              <a:t>输入项目订单框内输入项目订单，会显示全部还没有关闭的项目及相关的工序，那道工序在规定的时间内完成会显示绿等，超期还没有完成会显示红灯。</a:t>
            </a:r>
            <a:endParaRPr lang="en-US" altLang="zh-CN" dirty="0">
              <a:solidFill>
                <a:prstClr val="black"/>
              </a:solidFill>
            </a:endParaRPr>
          </a:p>
        </p:txBody>
      </p:sp>
      <p:pic>
        <p:nvPicPr>
          <p:cNvPr id="22529" name="Picture 1" descr="C:\Documents and Settings\Administrator\Application Data\Tencent\Users\531025582\QQ\WinTemp\RichOle\ELN27LV@HC$BVK3$2$I{~`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04864"/>
            <a:ext cx="6694562" cy="394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416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43808" y="332657"/>
            <a:ext cx="3816424" cy="864095"/>
          </a:xfrm>
        </p:spPr>
        <p:txBody>
          <a:bodyPr/>
          <a:lstStyle/>
          <a:p>
            <a:r>
              <a:rPr lang="zh-CN" alt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生产工序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5AB9-B427-4A64-B42A-329FD4D1986A}" type="slidenum">
              <a:rPr lang="zh-CN" altLang="en-US" smtClean="0">
                <a:solidFill>
                  <a:srgbClr val="073E87"/>
                </a:solidFill>
              </a:rPr>
              <a:pPr/>
              <a:t>23</a:t>
            </a:fld>
            <a:endParaRPr lang="zh-CN" altLang="en-US">
              <a:solidFill>
                <a:srgbClr val="073E87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53646" y="1484787"/>
            <a:ext cx="1729926" cy="55398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23" tIns="45712" rIns="91423" bIns="45712">
            <a:spAutoFit/>
          </a:bodyPr>
          <a:lstStyle/>
          <a:p>
            <a:pPr algn="ctr"/>
            <a:r>
              <a:rPr lang="zh-CN" altLang="en-US" sz="3000" b="1" dirty="0">
                <a:ln w="12700">
                  <a:solidFill>
                    <a:srgbClr val="073E87">
                      <a:satMod val="155000"/>
                    </a:srgbClr>
                  </a:solidFill>
                  <a:prstDash val="solid"/>
                </a:ln>
                <a:solidFill>
                  <a:srgbClr val="C6E7FC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全局看板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08408" y="2636912"/>
            <a:ext cx="1610442" cy="3416304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</a:rPr>
              <a:t>双击项目订单显示全订单计划看板，双击其他栏只显示对应的工序。如果项目已经完成，选择项目后面的选择框手工关闭项目，以后就不会在表中显示出来</a:t>
            </a:r>
            <a:endParaRPr lang="en-US" altLang="zh-CN" dirty="0">
              <a:solidFill>
                <a:prstClr val="black"/>
              </a:solidFill>
            </a:endParaRPr>
          </a:p>
        </p:txBody>
      </p:sp>
      <p:pic>
        <p:nvPicPr>
          <p:cNvPr id="22529" name="Picture 1" descr="C:\Documents and Settings\Administrator\Application Data\Tencent\Users\531025582\QQ\WinTemp\RichOle\ELN27LV@HC$BVK3$2$I{~`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04864"/>
            <a:ext cx="6694562" cy="394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23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43808" y="332657"/>
            <a:ext cx="3816424" cy="864095"/>
          </a:xfrm>
        </p:spPr>
        <p:txBody>
          <a:bodyPr/>
          <a:lstStyle/>
          <a:p>
            <a:r>
              <a:rPr lang="zh-CN" alt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生产工序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5AB9-B427-4A64-B42A-329FD4D1986A}" type="slidenum">
              <a:rPr lang="zh-CN" altLang="en-US" smtClean="0">
                <a:solidFill>
                  <a:srgbClr val="073E87"/>
                </a:solidFill>
              </a:rPr>
              <a:pPr/>
              <a:t>24</a:t>
            </a:fld>
            <a:endParaRPr lang="zh-CN" altLang="en-US">
              <a:solidFill>
                <a:srgbClr val="073E87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53646" y="1484787"/>
            <a:ext cx="1729926" cy="55398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23" tIns="45712" rIns="91423" bIns="45712">
            <a:spAutoFit/>
          </a:bodyPr>
          <a:lstStyle/>
          <a:p>
            <a:pPr algn="ctr"/>
            <a:r>
              <a:rPr lang="zh-CN" altLang="en-US" sz="3000" b="1" dirty="0">
                <a:ln w="12700">
                  <a:solidFill>
                    <a:srgbClr val="073E87">
                      <a:satMod val="155000"/>
                    </a:srgbClr>
                  </a:solidFill>
                  <a:prstDash val="solid"/>
                </a:ln>
                <a:solidFill>
                  <a:srgbClr val="C6E7FC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品质</a:t>
            </a:r>
            <a:r>
              <a:rPr lang="zh-CN" altLang="en-US" sz="3000" b="1" dirty="0" smtClean="0">
                <a:ln w="12700">
                  <a:solidFill>
                    <a:srgbClr val="073E87">
                      <a:satMod val="155000"/>
                    </a:srgbClr>
                  </a:solidFill>
                  <a:prstDash val="solid"/>
                </a:ln>
                <a:solidFill>
                  <a:srgbClr val="C6E7FC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看</a:t>
            </a:r>
            <a:r>
              <a:rPr lang="zh-CN" altLang="en-US" sz="3000" b="1" dirty="0">
                <a:ln w="12700">
                  <a:solidFill>
                    <a:srgbClr val="073E87">
                      <a:satMod val="155000"/>
                    </a:srgbClr>
                  </a:solidFill>
                  <a:prstDash val="solid"/>
                </a:ln>
                <a:solidFill>
                  <a:srgbClr val="C6E7FC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板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49418" y="4941168"/>
            <a:ext cx="2201854" cy="369316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</a:rPr>
              <a:t>双击运行品质看板</a:t>
            </a:r>
            <a:endParaRPr lang="en-US" altLang="zh-CN" dirty="0">
              <a:solidFill>
                <a:prstClr val="black"/>
              </a:solidFill>
            </a:endParaRPr>
          </a:p>
        </p:txBody>
      </p:sp>
      <p:pic>
        <p:nvPicPr>
          <p:cNvPr id="23553" name="Picture 1" descr="C:\Documents and Settings\Administrator\Application Data\Tencent\Users\531025582\QQ\WinTemp\RichOle\UXSR}0P2)_~I%~QU)I6HM4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677" y="3212976"/>
            <a:ext cx="1657350" cy="76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415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43808" y="332657"/>
            <a:ext cx="3816424" cy="864095"/>
          </a:xfrm>
        </p:spPr>
        <p:txBody>
          <a:bodyPr/>
          <a:lstStyle/>
          <a:p>
            <a:r>
              <a:rPr lang="zh-CN" alt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生产工序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5AB9-B427-4A64-B42A-329FD4D1986A}" type="slidenum">
              <a:rPr lang="zh-CN" altLang="en-US" smtClean="0">
                <a:solidFill>
                  <a:srgbClr val="073E87"/>
                </a:solidFill>
              </a:rPr>
              <a:pPr/>
              <a:t>25</a:t>
            </a:fld>
            <a:endParaRPr lang="zh-CN" altLang="en-US">
              <a:solidFill>
                <a:srgbClr val="073E87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53646" y="1484787"/>
            <a:ext cx="1729926" cy="55398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23" tIns="45712" rIns="91423" bIns="45712">
            <a:spAutoFit/>
          </a:bodyPr>
          <a:lstStyle/>
          <a:p>
            <a:pPr algn="ctr"/>
            <a:r>
              <a:rPr lang="zh-CN" altLang="en-US" sz="3000" b="1" dirty="0">
                <a:ln w="12700">
                  <a:solidFill>
                    <a:srgbClr val="073E87">
                      <a:satMod val="155000"/>
                    </a:srgbClr>
                  </a:solidFill>
                  <a:prstDash val="solid"/>
                </a:ln>
                <a:solidFill>
                  <a:srgbClr val="C6E7FC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品质看板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92280" y="2708920"/>
            <a:ext cx="1656184" cy="3416304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</a:rPr>
              <a:t>需要检验的零件在工序扫描后会自动跳到当前画面，质检人员看到需要检验的零件后去现场检验，检验好后写检验报告提交。现在这看板还没有完善，后面修改</a:t>
            </a:r>
            <a:endParaRPr lang="en-US" altLang="zh-CN" dirty="0">
              <a:solidFill>
                <a:prstClr val="black"/>
              </a:solidFill>
            </a:endParaRPr>
          </a:p>
        </p:txBody>
      </p:sp>
      <p:pic>
        <p:nvPicPr>
          <p:cNvPr id="25601" name="Picture 1" descr="C:\Documents and Settings\Administrator\Application Data\Tencent\Users\531025582\QQ\WinTemp\RichOle\N5JT@B6`E4S}1I}~~NG`[]U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43" y="2420888"/>
            <a:ext cx="6362806" cy="3713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22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43808" y="332657"/>
            <a:ext cx="3816424" cy="864095"/>
          </a:xfrm>
        </p:spPr>
        <p:txBody>
          <a:bodyPr/>
          <a:lstStyle/>
          <a:p>
            <a:r>
              <a:rPr lang="zh-CN" alt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生产工序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5AB9-B427-4A64-B42A-329FD4D1986A}" type="slidenum">
              <a:rPr lang="zh-CN" altLang="en-US" smtClean="0">
                <a:solidFill>
                  <a:srgbClr val="073E87"/>
                </a:solidFill>
              </a:rPr>
              <a:pPr/>
              <a:t>26</a:t>
            </a:fld>
            <a:endParaRPr lang="zh-CN" altLang="en-US">
              <a:solidFill>
                <a:srgbClr val="073E87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67944" y="3645024"/>
            <a:ext cx="1576072" cy="92333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effectLst>
            <a:innerShdw blurRad="63500" dist="50800" dir="54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zh-CN" altLang="en-US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结束</a:t>
            </a:r>
            <a:endParaRPr lang="en-US" altLang="zh-CN" sz="5400" b="1" dirty="0" smtClean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2734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43808" y="332657"/>
            <a:ext cx="3816424" cy="864095"/>
          </a:xfrm>
        </p:spPr>
        <p:txBody>
          <a:bodyPr/>
          <a:lstStyle/>
          <a:p>
            <a:r>
              <a:rPr lang="zh-CN" alt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生产工序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5AB9-B427-4A64-B42A-329FD4D1986A}" type="slidenum">
              <a:rPr lang="zh-CN" altLang="en-US" smtClean="0">
                <a:solidFill>
                  <a:srgbClr val="073E87"/>
                </a:solidFill>
              </a:rPr>
              <a:pPr/>
              <a:t>3</a:t>
            </a:fld>
            <a:endParaRPr lang="zh-CN" altLang="en-US">
              <a:solidFill>
                <a:srgbClr val="073E87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68913" y="1556794"/>
            <a:ext cx="1773208" cy="55398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23" tIns="45712" rIns="91423" bIns="45712">
            <a:spAutoFit/>
          </a:bodyPr>
          <a:lstStyle/>
          <a:p>
            <a:pPr algn="ctr"/>
            <a:r>
              <a:rPr lang="en-US" altLang="zh-CN" sz="3000" b="1" dirty="0">
                <a:ln w="12700">
                  <a:solidFill>
                    <a:srgbClr val="073E87">
                      <a:satMod val="155000"/>
                    </a:srgbClr>
                  </a:solidFill>
                  <a:prstDash val="solid"/>
                </a:ln>
                <a:solidFill>
                  <a:srgbClr val="C6E7FC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MRP</a:t>
            </a:r>
            <a:r>
              <a:rPr lang="zh-CN" altLang="en-US" sz="3000" b="1" dirty="0">
                <a:ln w="12700">
                  <a:solidFill>
                    <a:srgbClr val="073E87">
                      <a:satMod val="155000"/>
                    </a:srgbClr>
                  </a:solidFill>
                  <a:prstDash val="solid"/>
                </a:ln>
                <a:solidFill>
                  <a:srgbClr val="C6E7FC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运算</a:t>
            </a:r>
          </a:p>
        </p:txBody>
      </p:sp>
      <p:pic>
        <p:nvPicPr>
          <p:cNvPr id="3073" name="Picture 1" descr="C:\Documents and Settings\Administrator\Application Data\Tencent\Users\531025582\QQ\WinTemp\RichOle\}}HXN]80J0K@C}D(A[{FDT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348880"/>
            <a:ext cx="7706438" cy="4176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401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43808" y="332657"/>
            <a:ext cx="3816424" cy="864095"/>
          </a:xfrm>
        </p:spPr>
        <p:txBody>
          <a:bodyPr/>
          <a:lstStyle/>
          <a:p>
            <a:r>
              <a:rPr lang="zh-CN" alt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生产工序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5AB9-B427-4A64-B42A-329FD4D1986A}" type="slidenum">
              <a:rPr lang="zh-CN" altLang="en-US" smtClean="0">
                <a:solidFill>
                  <a:srgbClr val="073E87"/>
                </a:solidFill>
              </a:rPr>
              <a:pPr/>
              <a:t>4</a:t>
            </a:fld>
            <a:endParaRPr lang="zh-CN" altLang="en-US">
              <a:solidFill>
                <a:srgbClr val="073E87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68913" y="1556794"/>
            <a:ext cx="1773208" cy="55398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23" tIns="45712" rIns="91423" bIns="45712">
            <a:spAutoFit/>
          </a:bodyPr>
          <a:lstStyle/>
          <a:p>
            <a:pPr algn="ctr"/>
            <a:r>
              <a:rPr lang="en-US" altLang="zh-CN" sz="3000" b="1" dirty="0">
                <a:ln w="12700">
                  <a:solidFill>
                    <a:srgbClr val="073E87">
                      <a:satMod val="155000"/>
                    </a:srgbClr>
                  </a:solidFill>
                  <a:prstDash val="solid"/>
                </a:ln>
                <a:solidFill>
                  <a:srgbClr val="C6E7FC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MRP</a:t>
            </a:r>
            <a:r>
              <a:rPr lang="zh-CN" altLang="en-US" sz="3000" b="1" dirty="0">
                <a:ln w="12700">
                  <a:solidFill>
                    <a:srgbClr val="073E87">
                      <a:satMod val="155000"/>
                    </a:srgbClr>
                  </a:solidFill>
                  <a:prstDash val="solid"/>
                </a:ln>
                <a:solidFill>
                  <a:srgbClr val="C6E7FC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运算</a:t>
            </a:r>
          </a:p>
        </p:txBody>
      </p:sp>
      <p:pic>
        <p:nvPicPr>
          <p:cNvPr id="4097" name="Picture 1" descr="C:\Documents and Settings\Administrator\Application Data\Tencent\Users\531025582\QQ\WinTemp\RichOle\8@S%8~W7KB86G4`7NJKOKS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3" y="2492897"/>
            <a:ext cx="559117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308305" y="5933564"/>
            <a:ext cx="1338794" cy="369316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r>
              <a:rPr lang="zh-CN" altLang="en-US" dirty="0" smtClean="0"/>
              <a:t>点击下一步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24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43808" y="332657"/>
            <a:ext cx="3816424" cy="864095"/>
          </a:xfrm>
        </p:spPr>
        <p:txBody>
          <a:bodyPr/>
          <a:lstStyle/>
          <a:p>
            <a:r>
              <a:rPr lang="zh-CN" alt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生产工序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5AB9-B427-4A64-B42A-329FD4D1986A}" type="slidenum">
              <a:rPr lang="zh-CN" altLang="en-US" smtClean="0">
                <a:solidFill>
                  <a:srgbClr val="073E87"/>
                </a:solidFill>
              </a:rPr>
              <a:pPr/>
              <a:t>5</a:t>
            </a:fld>
            <a:endParaRPr lang="zh-CN" altLang="en-US">
              <a:solidFill>
                <a:srgbClr val="073E87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68913" y="1556794"/>
            <a:ext cx="1773208" cy="55398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23" tIns="45712" rIns="91423" bIns="45712">
            <a:spAutoFit/>
          </a:bodyPr>
          <a:lstStyle/>
          <a:p>
            <a:pPr algn="ctr"/>
            <a:r>
              <a:rPr lang="en-US" altLang="zh-CN" sz="3000" b="1" dirty="0">
                <a:ln w="12700">
                  <a:solidFill>
                    <a:srgbClr val="073E87">
                      <a:satMod val="155000"/>
                    </a:srgbClr>
                  </a:solidFill>
                  <a:prstDash val="solid"/>
                </a:ln>
                <a:solidFill>
                  <a:srgbClr val="C6E7FC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MRP</a:t>
            </a:r>
            <a:r>
              <a:rPr lang="zh-CN" altLang="en-US" sz="3000" b="1" dirty="0">
                <a:ln w="12700">
                  <a:solidFill>
                    <a:srgbClr val="073E87">
                      <a:satMod val="155000"/>
                    </a:srgbClr>
                  </a:solidFill>
                  <a:prstDash val="solid"/>
                </a:ln>
                <a:solidFill>
                  <a:srgbClr val="C6E7FC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运算</a:t>
            </a:r>
          </a:p>
        </p:txBody>
      </p:sp>
      <p:pic>
        <p:nvPicPr>
          <p:cNvPr id="5121" name="Picture 1" descr="C:\Documents and Settings\Administrator\Application Data\Tencent\Users\531025582\QQ\WinTemp\RichOle\B{159COTN1[XY[VU9S~OGZ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3" y="2276872"/>
            <a:ext cx="5572125" cy="364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211614" y="3644192"/>
            <a:ext cx="1700684" cy="2031309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点击</a:t>
            </a:r>
            <a:r>
              <a:rPr lang="en-US" altLang="zh-CN" dirty="0" smtClean="0"/>
              <a:t>BOM</a:t>
            </a:r>
            <a:r>
              <a:rPr lang="zh-CN" altLang="en-US" dirty="0" smtClean="0"/>
              <a:t>单嵌套检查来检查</a:t>
            </a:r>
            <a:r>
              <a:rPr lang="en-US" altLang="zh-CN" dirty="0" smtClean="0"/>
              <a:t>BOM</a:t>
            </a:r>
            <a:r>
              <a:rPr lang="zh-CN" altLang="en-US" dirty="0" smtClean="0"/>
              <a:t>的错误，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点击低位码维护</a:t>
            </a:r>
            <a:endParaRPr lang="en-US" altLang="zh-CN" dirty="0" smtClean="0"/>
          </a:p>
          <a:p>
            <a:r>
              <a:rPr lang="zh-CN" altLang="en-US" dirty="0" smtClean="0"/>
              <a:t>完成后点击下一步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243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43808" y="332657"/>
            <a:ext cx="3816424" cy="864095"/>
          </a:xfrm>
        </p:spPr>
        <p:txBody>
          <a:bodyPr/>
          <a:lstStyle/>
          <a:p>
            <a:r>
              <a:rPr lang="zh-CN" alt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生产工序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5AB9-B427-4A64-B42A-329FD4D1986A}" type="slidenum">
              <a:rPr lang="zh-CN" altLang="en-US" smtClean="0">
                <a:solidFill>
                  <a:srgbClr val="073E87"/>
                </a:solidFill>
              </a:rPr>
              <a:pPr/>
              <a:t>6</a:t>
            </a:fld>
            <a:endParaRPr lang="zh-CN" altLang="en-US">
              <a:solidFill>
                <a:srgbClr val="073E87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68913" y="1556794"/>
            <a:ext cx="1773208" cy="55398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23" tIns="45712" rIns="91423" bIns="45712">
            <a:spAutoFit/>
          </a:bodyPr>
          <a:lstStyle/>
          <a:p>
            <a:pPr algn="ctr"/>
            <a:r>
              <a:rPr lang="en-US" altLang="zh-CN" sz="3000" b="1" dirty="0">
                <a:ln w="12700">
                  <a:solidFill>
                    <a:srgbClr val="073E87">
                      <a:satMod val="155000"/>
                    </a:srgbClr>
                  </a:solidFill>
                  <a:prstDash val="solid"/>
                </a:ln>
                <a:solidFill>
                  <a:srgbClr val="C6E7FC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MRP</a:t>
            </a:r>
            <a:r>
              <a:rPr lang="zh-CN" altLang="en-US" sz="3000" b="1" dirty="0">
                <a:ln w="12700">
                  <a:solidFill>
                    <a:srgbClr val="073E87">
                      <a:satMod val="155000"/>
                    </a:srgbClr>
                  </a:solidFill>
                  <a:prstDash val="solid"/>
                </a:ln>
                <a:solidFill>
                  <a:srgbClr val="C6E7FC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运算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11614" y="3644193"/>
            <a:ext cx="1700684" cy="369316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</a:rPr>
              <a:t>点击</a:t>
            </a:r>
            <a:r>
              <a:rPr lang="zh-CN" altLang="en-US" dirty="0">
                <a:solidFill>
                  <a:prstClr val="black"/>
                </a:solidFill>
              </a:rPr>
              <a:t>下一步</a:t>
            </a:r>
          </a:p>
        </p:txBody>
      </p:sp>
      <p:pic>
        <p:nvPicPr>
          <p:cNvPr id="6145" name="Picture 1" descr="C:\Documents and Settings\Administrator\Application Data\Tencent\Users\531025582\QQ\WinTemp\RichOle\_VZSPRJJ($}W$0G0[GF[47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017" y="2329829"/>
            <a:ext cx="5514975" cy="3829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62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43808" y="332657"/>
            <a:ext cx="3816424" cy="864095"/>
          </a:xfrm>
        </p:spPr>
        <p:txBody>
          <a:bodyPr/>
          <a:lstStyle/>
          <a:p>
            <a:r>
              <a:rPr lang="zh-CN" alt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生产工序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5AB9-B427-4A64-B42A-329FD4D1986A}" type="slidenum">
              <a:rPr lang="zh-CN" altLang="en-US" smtClean="0">
                <a:solidFill>
                  <a:srgbClr val="073E87"/>
                </a:solidFill>
              </a:rPr>
              <a:pPr/>
              <a:t>7</a:t>
            </a:fld>
            <a:endParaRPr lang="zh-CN" altLang="en-US">
              <a:solidFill>
                <a:srgbClr val="073E87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68913" y="1556794"/>
            <a:ext cx="1773208" cy="55398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23" tIns="45712" rIns="91423" bIns="45712">
            <a:spAutoFit/>
          </a:bodyPr>
          <a:lstStyle/>
          <a:p>
            <a:pPr algn="ctr"/>
            <a:r>
              <a:rPr lang="en-US" altLang="zh-CN" sz="3000" b="1" dirty="0">
                <a:ln w="12700">
                  <a:solidFill>
                    <a:srgbClr val="073E87">
                      <a:satMod val="155000"/>
                    </a:srgbClr>
                  </a:solidFill>
                  <a:prstDash val="solid"/>
                </a:ln>
                <a:solidFill>
                  <a:srgbClr val="C6E7FC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MRP</a:t>
            </a:r>
            <a:r>
              <a:rPr lang="zh-CN" altLang="en-US" sz="3000" b="1" dirty="0">
                <a:ln w="12700">
                  <a:solidFill>
                    <a:srgbClr val="073E87">
                      <a:satMod val="155000"/>
                    </a:srgbClr>
                  </a:solidFill>
                  <a:prstDash val="solid"/>
                </a:ln>
                <a:solidFill>
                  <a:srgbClr val="C6E7FC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运算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11614" y="3644193"/>
            <a:ext cx="1700684" cy="1200312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</a:rPr>
              <a:t>点击</a:t>
            </a:r>
            <a:r>
              <a:rPr lang="en-US" altLang="zh-CN" dirty="0" smtClean="0">
                <a:solidFill>
                  <a:prstClr val="black"/>
                </a:solidFill>
              </a:rPr>
              <a:t>“</a:t>
            </a:r>
            <a:r>
              <a:rPr lang="zh-CN" altLang="en-US" dirty="0" smtClean="0">
                <a:solidFill>
                  <a:prstClr val="black"/>
                </a:solidFill>
              </a:rPr>
              <a:t>选择</a:t>
            </a:r>
            <a:r>
              <a:rPr lang="en-US" altLang="zh-CN" dirty="0" smtClean="0">
                <a:solidFill>
                  <a:prstClr val="black"/>
                </a:solidFill>
              </a:rPr>
              <a:t>”</a:t>
            </a:r>
            <a:r>
              <a:rPr lang="zh-CN" altLang="en-US" dirty="0" smtClean="0">
                <a:solidFill>
                  <a:prstClr val="black"/>
                </a:solidFill>
              </a:rPr>
              <a:t>按钮，选择刚建立的销售订单后点击下一步</a:t>
            </a:r>
            <a:endParaRPr lang="zh-CN" altLang="en-US" dirty="0">
              <a:solidFill>
                <a:prstClr val="black"/>
              </a:solidFill>
            </a:endParaRPr>
          </a:p>
        </p:txBody>
      </p:sp>
      <p:pic>
        <p:nvPicPr>
          <p:cNvPr id="7169" name="Picture 1" descr="C:\Documents and Settings\Administrator\Application Data\Tencent\Users\531025582\QQ\WinTemp\RichOle\4QOGL{1}M~RO$E$F]WKO_1J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5" y="2348882"/>
            <a:ext cx="5514975" cy="381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581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43808" y="332657"/>
            <a:ext cx="3816424" cy="864095"/>
          </a:xfrm>
        </p:spPr>
        <p:txBody>
          <a:bodyPr/>
          <a:lstStyle/>
          <a:p>
            <a:r>
              <a:rPr lang="zh-CN" alt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生产工序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5AB9-B427-4A64-B42A-329FD4D1986A}" type="slidenum">
              <a:rPr lang="zh-CN" altLang="en-US" smtClean="0">
                <a:solidFill>
                  <a:srgbClr val="073E87"/>
                </a:solidFill>
              </a:rPr>
              <a:pPr/>
              <a:t>8</a:t>
            </a:fld>
            <a:endParaRPr lang="zh-CN" altLang="en-US">
              <a:solidFill>
                <a:srgbClr val="073E87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68913" y="1556794"/>
            <a:ext cx="1773208" cy="55398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23" tIns="45712" rIns="91423" bIns="45712">
            <a:spAutoFit/>
          </a:bodyPr>
          <a:lstStyle/>
          <a:p>
            <a:pPr algn="ctr"/>
            <a:r>
              <a:rPr lang="en-US" altLang="zh-CN" sz="3000" b="1" dirty="0">
                <a:ln w="12700">
                  <a:solidFill>
                    <a:srgbClr val="073E87">
                      <a:satMod val="155000"/>
                    </a:srgbClr>
                  </a:solidFill>
                  <a:prstDash val="solid"/>
                </a:ln>
                <a:solidFill>
                  <a:srgbClr val="C6E7FC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MRP</a:t>
            </a:r>
            <a:r>
              <a:rPr lang="zh-CN" altLang="en-US" sz="3000" b="1" dirty="0">
                <a:ln w="12700">
                  <a:solidFill>
                    <a:srgbClr val="073E87">
                      <a:satMod val="155000"/>
                    </a:srgbClr>
                  </a:solidFill>
                  <a:prstDash val="solid"/>
                </a:ln>
                <a:solidFill>
                  <a:srgbClr val="C6E7FC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运算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11614" y="3644193"/>
            <a:ext cx="1700684" cy="369316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</a:rPr>
              <a:t>点击</a:t>
            </a:r>
            <a:r>
              <a:rPr lang="zh-CN" altLang="en-US" dirty="0">
                <a:solidFill>
                  <a:prstClr val="black"/>
                </a:solidFill>
              </a:rPr>
              <a:t>下一步</a:t>
            </a:r>
          </a:p>
        </p:txBody>
      </p:sp>
      <p:pic>
        <p:nvPicPr>
          <p:cNvPr id="8193" name="Picture 1" descr="C:\Documents and Settings\Administrator\Application Data\Tencent\Users\531025582\QQ\WinTemp\RichOle\E$[4T%F5]T@B)2G@37NX75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1" y="2344120"/>
            <a:ext cx="5438775" cy="380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495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43808" y="332657"/>
            <a:ext cx="3816424" cy="864095"/>
          </a:xfrm>
        </p:spPr>
        <p:txBody>
          <a:bodyPr/>
          <a:lstStyle/>
          <a:p>
            <a:r>
              <a:rPr lang="zh-CN" alt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生产工序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5AB9-B427-4A64-B42A-329FD4D1986A}" type="slidenum">
              <a:rPr lang="zh-CN" altLang="en-US" smtClean="0">
                <a:solidFill>
                  <a:srgbClr val="073E87"/>
                </a:solidFill>
              </a:rPr>
              <a:pPr/>
              <a:t>9</a:t>
            </a:fld>
            <a:endParaRPr lang="zh-CN" altLang="en-US">
              <a:solidFill>
                <a:srgbClr val="073E87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68913" y="1556794"/>
            <a:ext cx="1773208" cy="55398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23" tIns="45712" rIns="91423" bIns="45712">
            <a:spAutoFit/>
          </a:bodyPr>
          <a:lstStyle/>
          <a:p>
            <a:pPr algn="ctr"/>
            <a:r>
              <a:rPr lang="en-US" altLang="zh-CN" sz="3000" b="1" dirty="0">
                <a:ln w="12700">
                  <a:solidFill>
                    <a:srgbClr val="073E87">
                      <a:satMod val="155000"/>
                    </a:srgbClr>
                  </a:solidFill>
                  <a:prstDash val="solid"/>
                </a:ln>
                <a:solidFill>
                  <a:srgbClr val="C6E7FC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MRP</a:t>
            </a:r>
            <a:r>
              <a:rPr lang="zh-CN" altLang="en-US" sz="3000" b="1" dirty="0">
                <a:ln w="12700">
                  <a:solidFill>
                    <a:srgbClr val="073E87">
                      <a:satMod val="155000"/>
                    </a:srgbClr>
                  </a:solidFill>
                  <a:prstDash val="solid"/>
                </a:ln>
                <a:solidFill>
                  <a:srgbClr val="C6E7FC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运算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11614" y="3644193"/>
            <a:ext cx="1700684" cy="369316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</a:rPr>
              <a:t>点击下一步</a:t>
            </a:r>
          </a:p>
        </p:txBody>
      </p:sp>
      <p:pic>
        <p:nvPicPr>
          <p:cNvPr id="9217" name="Picture 1" descr="C:\Documents and Settings\Administrator\Application Data\Tencent\Users\531025582\QQ\WinTemp\RichOle\RGPJ5BF`5`}_W{518V34GM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740" y="2348882"/>
            <a:ext cx="5476875" cy="375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768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106</TotalTime>
  <Words>505</Words>
  <Application>Microsoft Office PowerPoint</Application>
  <PresentationFormat>全屏显示(4:3)</PresentationFormat>
  <Paragraphs>137</Paragraphs>
  <Slides>26</Slides>
  <Notes>26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波形</vt:lpstr>
      <vt:lpstr>生产工序</vt:lpstr>
      <vt:lpstr>生产工序</vt:lpstr>
      <vt:lpstr>生产工序</vt:lpstr>
      <vt:lpstr>生产工序</vt:lpstr>
      <vt:lpstr>生产工序</vt:lpstr>
      <vt:lpstr>生产工序</vt:lpstr>
      <vt:lpstr>生产工序</vt:lpstr>
      <vt:lpstr>生产工序</vt:lpstr>
      <vt:lpstr>生产工序</vt:lpstr>
      <vt:lpstr>生产工序</vt:lpstr>
      <vt:lpstr>生产工序</vt:lpstr>
      <vt:lpstr>生产工序</vt:lpstr>
      <vt:lpstr>生产工序</vt:lpstr>
      <vt:lpstr>生产工序</vt:lpstr>
      <vt:lpstr>生产工序</vt:lpstr>
      <vt:lpstr>生产工序</vt:lpstr>
      <vt:lpstr>生产工序</vt:lpstr>
      <vt:lpstr>生产工序</vt:lpstr>
      <vt:lpstr>生产工序</vt:lpstr>
      <vt:lpstr>生产工序</vt:lpstr>
      <vt:lpstr>生产工序</vt:lpstr>
      <vt:lpstr>生产工序</vt:lpstr>
      <vt:lpstr>生产工序</vt:lpstr>
      <vt:lpstr>生产工序</vt:lpstr>
      <vt:lpstr>生产工序</vt:lpstr>
      <vt:lpstr>生产工序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生产工序</dc:title>
  <dc:creator>微软用户</dc:creator>
  <cp:lastModifiedBy>微软用户</cp:lastModifiedBy>
  <cp:revision>29</cp:revision>
  <dcterms:created xsi:type="dcterms:W3CDTF">2015-07-29T11:28:26Z</dcterms:created>
  <dcterms:modified xsi:type="dcterms:W3CDTF">2015-07-29T13:14:30Z</dcterms:modified>
</cp:coreProperties>
</file>