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1"/>
  </p:notesMasterIdLst>
  <p:sldIdLst>
    <p:sldId id="256" r:id="rId2"/>
    <p:sldId id="266" r:id="rId3"/>
    <p:sldId id="257" r:id="rId4"/>
    <p:sldId id="259" r:id="rId5"/>
    <p:sldId id="262" r:id="rId6"/>
    <p:sldId id="263" r:id="rId7"/>
    <p:sldId id="264" r:id="rId8"/>
    <p:sldId id="265"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4F627-061F-894E-BF8E-857BF67DBFF8}" v="46" dt="2021-08-09T02:39:56.129"/>
    <p1510:client id="{3DBD87A7-6AE1-A33F-7329-071E5738549D}" v="171" dt="2021-08-09T03:08:19.933"/>
    <p1510:client id="{44015BC1-BD6E-A943-8889-17D64E7D353E}" v="14" dt="2021-08-10T22:47:19.632"/>
    <p1510:client id="{525F53D7-3870-0B86-664A-1E3EC7C7A042}" v="758" dt="2021-08-09T21:31:58.489"/>
    <p1510:client id="{68AB3863-FC06-46B6-B330-B8201D379988}" v="3713" dt="2021-08-10T22:49:35.577"/>
    <p1510:client id="{798DC3A9-C8F2-ED13-0A7F-0985D6C9DFD8}" v="655" dt="2021-08-09T21:24:30.508"/>
    <p1510:client id="{91B93524-CF36-4FA5-9583-A5B93B9B3354}" v="114" dt="2021-08-09T02:13:02.726"/>
    <p1510:client id="{941C9687-4A53-7C45-C586-F2A626FA25B8}" v="72" dt="2021-08-10T22:50:29.191"/>
    <p1510:client id="{A10B4EA8-5DCF-457F-A572-42D444BFB13E}" v="1118" dt="2021-08-09T21:33:02.956"/>
    <p1510:client id="{A94CDFFD-F71C-4AD8-9F36-66EA620C0112}" v="124" dt="2021-08-09T02:57:06.9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F5B3D6-65C3-49BB-ACF6-41F25917CB34}" type="datetimeFigureOut">
              <a:rPr lang="en-US" smtClean="0"/>
              <a:t>8/10/2021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EB0BE1-4127-4578-B641-0979054CB049}" type="slidenum">
              <a:rPr lang="en-US" smtClean="0"/>
              <a:t>‹#›</a:t>
            </a:fld>
            <a:endParaRPr lang="en-US"/>
          </a:p>
        </p:txBody>
      </p:sp>
    </p:spTree>
    <p:extLst>
      <p:ext uri="{BB962C8B-B14F-4D97-AF65-F5344CB8AC3E}">
        <p14:creationId xmlns:p14="http://schemas.microsoft.com/office/powerpoint/2010/main" val="1872486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Define KDA and KD</a:t>
            </a:r>
          </a:p>
          <a:p>
            <a:endParaRPr lang="en-US"/>
          </a:p>
        </p:txBody>
      </p:sp>
      <p:sp>
        <p:nvSpPr>
          <p:cNvPr id="4" name="Slide Number Placeholder 3"/>
          <p:cNvSpPr>
            <a:spLocks noGrp="1"/>
          </p:cNvSpPr>
          <p:nvPr>
            <p:ph type="sldNum" sz="quarter" idx="5"/>
          </p:nvPr>
        </p:nvSpPr>
        <p:spPr/>
        <p:txBody>
          <a:bodyPr/>
          <a:lstStyle/>
          <a:p>
            <a:fld id="{26EB0BE1-4127-4578-B641-0979054CB049}" type="slidenum">
              <a:rPr lang="en-US" smtClean="0"/>
              <a:t>2</a:t>
            </a:fld>
            <a:endParaRPr lang="en-US"/>
          </a:p>
        </p:txBody>
      </p:sp>
    </p:spTree>
    <p:extLst>
      <p:ext uri="{BB962C8B-B14F-4D97-AF65-F5344CB8AC3E}">
        <p14:creationId xmlns:p14="http://schemas.microsoft.com/office/powerpoint/2010/main" val="2652429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9078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49150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05974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97760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98213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0906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29137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30218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92614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9690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1606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27869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2088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151025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07093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1352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8/10/2021</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57240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8/10/2021</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91264702"/>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ryschmitz.com/VALORANT" TargetMode="External"/><Relationship Id="rId2" Type="http://schemas.openxmlformats.org/officeDocument/2006/relationships/hyperlink" Target="https://github.com/Septicon/final_project_ds" TargetMode="External"/><Relationship Id="rId1" Type="http://schemas.openxmlformats.org/officeDocument/2006/relationships/slideLayout" Target="../slideLayouts/slideLayout2.xml"/><Relationship Id="rId4" Type="http://schemas.openxmlformats.org/officeDocument/2006/relationships/hyperlink" Target="https://www.kaggle.com/jaykumar1607/valorant-masters-2021-player-map-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3" name="Rounded Rectangle 9">
            <a:extLst>
              <a:ext uri="{FF2B5EF4-FFF2-40B4-BE49-F238E27FC236}">
                <a16:creationId xmlns:a16="http://schemas.microsoft.com/office/drawing/2014/main" id="{BCA2EB72-13DC-4DC6-B461-3B036C55B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oundRect">
            <a:avLst>
              <a:gd name="adj" fmla="val 2627"/>
            </a:avLst>
          </a:prstGeom>
          <a:solidFill>
            <a:schemeClr val="bg2">
              <a:lumMod val="75000"/>
            </a:schemeClr>
          </a:solidFill>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D55966-25CB-41A5-9AA4-5EB4518D1E37}"/>
              </a:ext>
            </a:extLst>
          </p:cNvPr>
          <p:cNvSpPr>
            <a:spLocks noGrp="1"/>
          </p:cNvSpPr>
          <p:nvPr>
            <p:ph type="ctrTitle"/>
          </p:nvPr>
        </p:nvSpPr>
        <p:spPr>
          <a:xfrm>
            <a:off x="1141413" y="965199"/>
            <a:ext cx="6075552" cy="4918075"/>
          </a:xfrm>
        </p:spPr>
        <p:txBody>
          <a:bodyPr anchor="ctr">
            <a:normAutofit/>
          </a:bodyPr>
          <a:lstStyle/>
          <a:p>
            <a:pPr algn="r"/>
            <a:r>
              <a:rPr lang="en-US" sz="5400">
                <a:cs typeface="Calibri Light"/>
              </a:rPr>
              <a:t>Analysis of Master's Stage 2</a:t>
            </a:r>
            <a:endParaRPr lang="en-US" sz="5400"/>
          </a:p>
        </p:txBody>
      </p:sp>
      <p:sp>
        <p:nvSpPr>
          <p:cNvPr id="3" name="Subtitle 2">
            <a:extLst>
              <a:ext uri="{FF2B5EF4-FFF2-40B4-BE49-F238E27FC236}">
                <a16:creationId xmlns:a16="http://schemas.microsoft.com/office/drawing/2014/main" id="{A6BE737F-5653-44D8-B20F-09286D8B1A43}"/>
              </a:ext>
            </a:extLst>
          </p:cNvPr>
          <p:cNvSpPr>
            <a:spLocks noGrp="1"/>
          </p:cNvSpPr>
          <p:nvPr>
            <p:ph type="subTitle" idx="1"/>
          </p:nvPr>
        </p:nvSpPr>
        <p:spPr>
          <a:xfrm>
            <a:off x="7891121" y="965199"/>
            <a:ext cx="2950765" cy="4918075"/>
          </a:xfrm>
        </p:spPr>
        <p:txBody>
          <a:bodyPr vert="horz" lIns="91440" tIns="45720" rIns="91440" bIns="45720" rtlCol="0" anchor="ctr">
            <a:normAutofit/>
          </a:bodyPr>
          <a:lstStyle/>
          <a:p>
            <a:pPr algn="l"/>
            <a:r>
              <a:rPr lang="en-US">
                <a:cs typeface="Calibri"/>
              </a:rPr>
              <a:t>By Jason Beck, Gabriel Rosado , Seth Lachance, and Deven Seerattan</a:t>
            </a:r>
            <a:endParaRPr lang="en-US"/>
          </a:p>
        </p:txBody>
      </p:sp>
      <p:cxnSp>
        <p:nvCxnSpPr>
          <p:cNvPr id="25" name="Straight Connector 24">
            <a:extLst>
              <a:ext uri="{FF2B5EF4-FFF2-40B4-BE49-F238E27FC236}">
                <a16:creationId xmlns:a16="http://schemas.microsoft.com/office/drawing/2014/main" id="{C8F75BF3-096E-451E-A222-96A7F09468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8699" y="2011680"/>
            <a:ext cx="0" cy="28346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87944"/>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C924-B23C-4C1E-881A-5BBAE3383889}"/>
              </a:ext>
            </a:extLst>
          </p:cNvPr>
          <p:cNvSpPr>
            <a:spLocks noGrp="1"/>
          </p:cNvSpPr>
          <p:nvPr>
            <p:ph type="title"/>
          </p:nvPr>
        </p:nvSpPr>
        <p:spPr>
          <a:xfrm>
            <a:off x="974179" y="714375"/>
            <a:ext cx="3332955" cy="5076826"/>
          </a:xfrm>
        </p:spPr>
        <p:txBody>
          <a:bodyPr anchor="ctr">
            <a:normAutofit/>
          </a:bodyPr>
          <a:lstStyle/>
          <a:p>
            <a:r>
              <a:rPr lang="en-US" sz="3400">
                <a:effectLst>
                  <a:glow rad="38100">
                    <a:prstClr val="black">
                      <a:lumMod val="65000"/>
                      <a:lumOff val="35000"/>
                      <a:alpha val="40000"/>
                    </a:prstClr>
                  </a:glow>
                  <a:outerShdw blurRad="28575" dist="38100" dir="14040000" algn="tl" rotWithShape="0">
                    <a:srgbClr val="000000">
                      <a:alpha val="25000"/>
                    </a:srgbClr>
                  </a:outerShdw>
                </a:effectLst>
              </a:rPr>
              <a:t>Information about the dATASET</a:t>
            </a:r>
            <a:endParaRPr lang="en-US" sz="3400"/>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C175BEC4-2F51-493A-94CB-6459F8ADD940}"/>
              </a:ext>
            </a:extLst>
          </p:cNvPr>
          <p:cNvSpPr>
            <a:spLocks noGrp="1"/>
          </p:cNvSpPr>
          <p:nvPr>
            <p:ph idx="1"/>
          </p:nvPr>
        </p:nvSpPr>
        <p:spPr>
          <a:xfrm>
            <a:off x="4973046" y="714375"/>
            <a:ext cx="6253751" cy="5076825"/>
          </a:xfrm>
        </p:spPr>
        <p:txBody>
          <a:bodyPr>
            <a:normAutofit/>
          </a:bodyPr>
          <a:lstStyle/>
          <a:p>
            <a:pPr marL="342900" indent="-342900"/>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VCT or VALORANT Champions Tour, Stage 2 Happened in Reykjavík, Iceland.</a:t>
            </a: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pPr marL="342900" indent="-342900"/>
            <a:r>
              <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This data set includes 50 players from 10 different teams.</a:t>
            </a: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85276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BC2A3-AC83-4305-88B3-85831B6DFDE5}"/>
              </a:ext>
            </a:extLst>
          </p:cNvPr>
          <p:cNvSpPr>
            <a:spLocks noGrp="1"/>
          </p:cNvSpPr>
          <p:nvPr>
            <p:ph type="title"/>
          </p:nvPr>
        </p:nvSpPr>
        <p:spPr>
          <a:xfrm>
            <a:off x="4679348" y="465551"/>
            <a:ext cx="6393115" cy="1828800"/>
          </a:xfrm>
        </p:spPr>
        <p:txBody>
          <a:bodyPr>
            <a:normAutofit/>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Visualize the data set</a:t>
            </a:r>
            <a:endParaRPr lang="en-US"/>
          </a:p>
        </p:txBody>
      </p:sp>
      <p:pic>
        <p:nvPicPr>
          <p:cNvPr id="6" name="Picture 6" descr="Graphical user interface, chart, website, histogram&#10;&#10;Description automatically generated">
            <a:extLst>
              <a:ext uri="{FF2B5EF4-FFF2-40B4-BE49-F238E27FC236}">
                <a16:creationId xmlns:a16="http://schemas.microsoft.com/office/drawing/2014/main" id="{DAAD4C88-EED2-4B81-8D7B-17C317891F8E}"/>
              </a:ext>
            </a:extLst>
          </p:cNvPr>
          <p:cNvPicPr>
            <a:picLocks noChangeAspect="1"/>
          </p:cNvPicPr>
          <p:nvPr/>
        </p:nvPicPr>
        <p:blipFill rotWithShape="1">
          <a:blip r:embed="rId3"/>
          <a:srcRect l="6777" r="34012" b="4"/>
          <a:stretch/>
        </p:blipFill>
        <p:spPr>
          <a:xfrm>
            <a:off x="1073567" y="628836"/>
            <a:ext cx="2991801" cy="2677887"/>
          </a:xfrm>
          <a:prstGeom prst="roundRect">
            <a:avLst>
              <a:gd name="adj" fmla="val 4380"/>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pic>
        <p:nvPicPr>
          <p:cNvPr id="4" name="Picture 10">
            <a:extLst>
              <a:ext uri="{FF2B5EF4-FFF2-40B4-BE49-F238E27FC236}">
                <a16:creationId xmlns:a16="http://schemas.microsoft.com/office/drawing/2014/main" id="{DCEA339E-0A0D-4B8A-B67B-0DFC3848E24D}"/>
              </a:ext>
            </a:extLst>
          </p:cNvPr>
          <p:cNvPicPr>
            <a:picLocks noChangeAspect="1"/>
          </p:cNvPicPr>
          <p:nvPr/>
        </p:nvPicPr>
        <p:blipFill rotWithShape="1">
          <a:blip r:embed="rId4"/>
          <a:srcRect l="4324" r="39257" b="1"/>
          <a:stretch/>
        </p:blipFill>
        <p:spPr>
          <a:xfrm>
            <a:off x="1070561" y="3486334"/>
            <a:ext cx="2991801" cy="2677887"/>
          </a:xfrm>
          <a:prstGeom prst="roundRect">
            <a:avLst>
              <a:gd name="adj" fmla="val 4380"/>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6F46EE28-3107-4EC4-84F6-FF0A785DB6DF}"/>
              </a:ext>
            </a:extLst>
          </p:cNvPr>
          <p:cNvSpPr>
            <a:spLocks noGrp="1"/>
          </p:cNvSpPr>
          <p:nvPr>
            <p:ph idx="1"/>
          </p:nvPr>
        </p:nvSpPr>
        <p:spPr>
          <a:xfrm>
            <a:off x="4679348" y="2294351"/>
            <a:ext cx="6393116" cy="3978727"/>
          </a:xfrm>
        </p:spPr>
        <p:txBody>
          <a:bodyPr>
            <a:normAutofit/>
          </a:bodyPr>
          <a:lstStyle/>
          <a:p>
            <a:r>
              <a:rPr lang="en-US" dirty="0">
                <a:effectLst>
                  <a:glow rad="38100">
                    <a:prstClr val="black">
                      <a:lumMod val="50000"/>
                      <a:lumOff val="50000"/>
                      <a:alpha val="20000"/>
                    </a:prstClr>
                  </a:glow>
                  <a:outerShdw blurRad="44450" dist="12700" dir="13860000" algn="tl" rotWithShape="0">
                    <a:srgbClr val="000000">
                      <a:alpha val="20000"/>
                    </a:srgbClr>
                  </a:outerShdw>
                </a:effectLst>
              </a:rPr>
              <a:t>In our first histogram it shows the distribution of KDA (</a:t>
            </a:r>
            <a:r>
              <a:rPr lang="en-US" dirty="0" err="1">
                <a:effectLst>
                  <a:glow rad="38100">
                    <a:prstClr val="black">
                      <a:lumMod val="50000"/>
                      <a:lumOff val="50000"/>
                      <a:alpha val="20000"/>
                    </a:prstClr>
                  </a:glow>
                  <a:outerShdw blurRad="44450" dist="12700" dir="13860000" algn="tl" rotWithShape="0">
                    <a:srgbClr val="000000">
                      <a:alpha val="20000"/>
                    </a:srgbClr>
                  </a:outerShdw>
                </a:effectLst>
              </a:rPr>
              <a:t>kills,deaths,and</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assists) of all the players combine showing a significant rise between 1.00 to 1.5 KDA.</a:t>
            </a:r>
            <a:endParaRPr lang="en-US" dirty="0"/>
          </a:p>
          <a:p>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r>
              <a:rPr lang="en-US" dirty="0">
                <a:effectLst>
                  <a:glow rad="38100">
                    <a:prstClr val="black">
                      <a:lumMod val="50000"/>
                      <a:lumOff val="50000"/>
                      <a:alpha val="20000"/>
                    </a:prstClr>
                  </a:glow>
                  <a:outerShdw blurRad="44450" dist="12700" dir="13860000" algn="tl" rotWithShape="0">
                    <a:srgbClr val="000000">
                      <a:alpha val="20000"/>
                    </a:srgbClr>
                  </a:outerShdw>
                </a:effectLst>
              </a:rPr>
              <a:t>Our second histogram shows only the distribution of KD (</a:t>
            </a:r>
            <a:r>
              <a:rPr lang="en-US" dirty="0" err="1">
                <a:effectLst>
                  <a:glow rad="38100">
                    <a:prstClr val="black">
                      <a:lumMod val="50000"/>
                      <a:lumOff val="50000"/>
                      <a:alpha val="20000"/>
                    </a:prstClr>
                  </a:glow>
                  <a:outerShdw blurRad="44450" dist="12700" dir="13860000" algn="tl" rotWithShape="0">
                    <a:srgbClr val="000000">
                      <a:alpha val="20000"/>
                    </a:srgbClr>
                  </a:outerShdw>
                </a:effectLst>
              </a:rPr>
              <a:t>Kill,Death</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of all player combine  showing a rise from 0.75 to 1.00 . Completely dropping off when reaching 1.25.</a:t>
            </a:r>
          </a:p>
        </p:txBody>
      </p:sp>
    </p:spTree>
    <p:extLst>
      <p:ext uri="{BB962C8B-B14F-4D97-AF65-F5344CB8AC3E}">
        <p14:creationId xmlns:p14="http://schemas.microsoft.com/office/powerpoint/2010/main" val="2534835936"/>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E661DB0-0F35-4E01-BD56-7D2BF5BFD1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D38BE8-80EE-47C1-AC95-8775582464AF}"/>
              </a:ext>
            </a:extLst>
          </p:cNvPr>
          <p:cNvSpPr>
            <a:spLocks noGrp="1"/>
          </p:cNvSpPr>
          <p:nvPr>
            <p:ph type="title"/>
          </p:nvPr>
        </p:nvSpPr>
        <p:spPr>
          <a:xfrm>
            <a:off x="1141414" y="609600"/>
            <a:ext cx="6038768" cy="1905000"/>
          </a:xfrm>
        </p:spPr>
        <p:txBody>
          <a:bodyPr>
            <a:normAutofit/>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Maximum, minimum, and average KDA ratios.</a:t>
            </a:r>
            <a:endParaRPr lang="en-US"/>
          </a:p>
        </p:txBody>
      </p:sp>
      <p:sp>
        <p:nvSpPr>
          <p:cNvPr id="12" name="Content Placeholder 9">
            <a:extLst>
              <a:ext uri="{FF2B5EF4-FFF2-40B4-BE49-F238E27FC236}">
                <a16:creationId xmlns:a16="http://schemas.microsoft.com/office/drawing/2014/main" id="{56DBFD7E-E001-45F7-BE96-3323C3443B8E}"/>
              </a:ext>
            </a:extLst>
          </p:cNvPr>
          <p:cNvSpPr>
            <a:spLocks noGrp="1"/>
          </p:cNvSpPr>
          <p:nvPr>
            <p:ph idx="1"/>
          </p:nvPr>
        </p:nvSpPr>
        <p:spPr>
          <a:xfrm>
            <a:off x="1141414" y="2666999"/>
            <a:ext cx="5920867" cy="3373879"/>
          </a:xfrm>
        </p:spPr>
        <p:txBody>
          <a:bodyPr anchor="t">
            <a:normAutofit lnSpcReduction="10000"/>
          </a:bodyPr>
          <a:lstStyle/>
          <a:p>
            <a:pPr>
              <a:lnSpc>
                <a:spcPct val="90000"/>
              </a:lnSpc>
            </a:pPr>
            <a:r>
              <a:rPr lang="en-US" dirty="0">
                <a:effectLst>
                  <a:glow rad="38100">
                    <a:prstClr val="black">
                      <a:lumMod val="50000"/>
                      <a:lumOff val="50000"/>
                      <a:alpha val="20000"/>
                    </a:prstClr>
                  </a:glow>
                  <a:outerShdw blurRad="44450" dist="12700" dir="13860000" algn="tl" rotWithShape="0">
                    <a:srgbClr val="000000">
                      <a:alpha val="20000"/>
                    </a:srgbClr>
                  </a:outerShdw>
                </a:effectLst>
              </a:rPr>
              <a:t>In the first data frame we looked for people with a </a:t>
            </a:r>
            <a:r>
              <a:rPr lang="en-US" dirty="0" err="1">
                <a:effectLst>
                  <a:glow rad="38100">
                    <a:prstClr val="black">
                      <a:lumMod val="50000"/>
                      <a:lumOff val="50000"/>
                      <a:alpha val="20000"/>
                    </a:prstClr>
                  </a:glow>
                  <a:outerShdw blurRad="44450" dist="12700" dir="13860000" algn="tl" rotWithShape="0">
                    <a:srgbClr val="000000">
                      <a:alpha val="20000"/>
                    </a:srgbClr>
                  </a:outerShdw>
                </a:effectLst>
              </a:rPr>
              <a:t>kda</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of 1.6 or higher and the maximum </a:t>
            </a:r>
            <a:r>
              <a:rPr lang="en-US" dirty="0" err="1">
                <a:effectLst>
                  <a:glow rad="38100">
                    <a:prstClr val="black">
                      <a:lumMod val="50000"/>
                      <a:lumOff val="50000"/>
                      <a:alpha val="20000"/>
                    </a:prstClr>
                  </a:glow>
                  <a:outerShdw blurRad="44450" dist="12700" dir="13860000" algn="tl" rotWithShape="0">
                    <a:srgbClr val="000000">
                      <a:alpha val="20000"/>
                    </a:srgbClr>
                  </a:outerShdw>
                </a:effectLst>
              </a:rPr>
              <a:t>kda</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was from </a:t>
            </a:r>
            <a:r>
              <a:rPr lang="en-US" dirty="0" err="1">
                <a:effectLst>
                  <a:glow rad="38100">
                    <a:prstClr val="black">
                      <a:lumMod val="50000"/>
                      <a:lumOff val="50000"/>
                      <a:alpha val="20000"/>
                    </a:prstClr>
                  </a:glow>
                  <a:outerShdw blurRad="44450" dist="12700" dir="13860000" algn="tl" rotWithShape="0">
                    <a:srgbClr val="000000">
                      <a:alpha val="20000"/>
                    </a:srgbClr>
                  </a:outerShdw>
                </a:effectLst>
              </a:rPr>
              <a:t>Tenz</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which was 1.87 KDA, the highest in the entire competition.</a:t>
            </a:r>
            <a:endParaRPr lang="en-US" dirty="0"/>
          </a:p>
          <a:p>
            <a:pPr>
              <a:lnSpc>
                <a:spcPct val="90000"/>
              </a:lnSpc>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n-US" dirty="0">
                <a:effectLst>
                  <a:glow rad="38100">
                    <a:prstClr val="black">
                      <a:lumMod val="50000"/>
                      <a:lumOff val="50000"/>
                      <a:alpha val="20000"/>
                    </a:prstClr>
                  </a:glow>
                  <a:outerShdw blurRad="44450" dist="12700" dir="13860000" algn="tl" rotWithShape="0">
                    <a:srgbClr val="000000">
                      <a:alpha val="20000"/>
                    </a:srgbClr>
                  </a:outerShdw>
                </a:effectLst>
              </a:rPr>
              <a:t>In the second data frame , we look for minimum KDA below a 0.8 which was 0.75 KDA from player named Fra.</a:t>
            </a:r>
          </a:p>
          <a:p>
            <a:pPr>
              <a:lnSpc>
                <a:spcPct val="90000"/>
              </a:lnSpc>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pPr>
              <a:lnSpc>
                <a:spcPct val="90000"/>
              </a:lnSpc>
            </a:pPr>
            <a:r>
              <a:rPr lang="en-US" dirty="0">
                <a:effectLst>
                  <a:glow rad="38100">
                    <a:prstClr val="black">
                      <a:lumMod val="50000"/>
                      <a:lumOff val="50000"/>
                      <a:alpha val="20000"/>
                    </a:prstClr>
                  </a:glow>
                  <a:outerShdw blurRad="44450" dist="12700" dir="13860000" algn="tl" rotWithShape="0">
                    <a:srgbClr val="000000">
                      <a:alpha val="20000"/>
                    </a:srgbClr>
                  </a:outerShdw>
                </a:effectLst>
              </a:rPr>
              <a:t>The third data frame , we look for the average </a:t>
            </a:r>
            <a:r>
              <a:rPr lang="en-US" dirty="0" err="1">
                <a:effectLst>
                  <a:glow rad="38100">
                    <a:prstClr val="black">
                      <a:lumMod val="50000"/>
                      <a:lumOff val="50000"/>
                      <a:alpha val="20000"/>
                    </a:prstClr>
                  </a:glow>
                  <a:outerShdw blurRad="44450" dist="12700" dir="13860000" algn="tl" rotWithShape="0">
                    <a:srgbClr val="000000">
                      <a:alpha val="20000"/>
                    </a:srgbClr>
                  </a:outerShdw>
                </a:effectLst>
              </a:rPr>
              <a:t>kda</a:t>
            </a:r>
            <a:r>
              <a:rPr lang="en-US" dirty="0">
                <a:effectLst>
                  <a:glow rad="38100">
                    <a:prstClr val="black">
                      <a:lumMod val="50000"/>
                      <a:lumOff val="50000"/>
                      <a:alpha val="20000"/>
                    </a:prstClr>
                  </a:glow>
                  <a:outerShdw blurRad="44450" dist="12700" dir="13860000" algn="tl" rotWithShape="0">
                    <a:srgbClr val="000000">
                      <a:alpha val="20000"/>
                    </a:srgbClr>
                  </a:outerShdw>
                </a:effectLst>
              </a:rPr>
              <a:t> overall which ended up as 1.3134.</a:t>
            </a:r>
          </a:p>
        </p:txBody>
      </p:sp>
      <p:sp>
        <p:nvSpPr>
          <p:cNvPr id="35" name="Rectangle 34">
            <a:extLst>
              <a:ext uri="{FF2B5EF4-FFF2-40B4-BE49-F238E27FC236}">
                <a16:creationId xmlns:a16="http://schemas.microsoft.com/office/drawing/2014/main" id="{C2CAC0E2-A334-4A65-B7FA-9BDDAD04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F2886793-3D8B-4CD4-B220-8E832DA06676}"/>
              </a:ext>
            </a:extLst>
          </p:cNvPr>
          <p:cNvPicPr>
            <a:picLocks noChangeAspect="1"/>
          </p:cNvPicPr>
          <p:nvPr/>
        </p:nvPicPr>
        <p:blipFill>
          <a:blip r:embed="rId3"/>
          <a:stretch>
            <a:fillRect/>
          </a:stretch>
        </p:blipFill>
        <p:spPr>
          <a:xfrm>
            <a:off x="7607397" y="199213"/>
            <a:ext cx="4349550" cy="1826948"/>
          </a:xfrm>
          <a:prstGeom prst="rect">
            <a:avLst/>
          </a:prstGeom>
        </p:spPr>
      </p:pic>
      <p:pic>
        <p:nvPicPr>
          <p:cNvPr id="3" name="Picture 4" descr="Graphical user interface&#10;&#10;Description automatically generated">
            <a:extLst>
              <a:ext uri="{FF2B5EF4-FFF2-40B4-BE49-F238E27FC236}">
                <a16:creationId xmlns:a16="http://schemas.microsoft.com/office/drawing/2014/main" id="{42B3B912-3E23-4F5D-B3EF-610F4FEFFE13}"/>
              </a:ext>
            </a:extLst>
          </p:cNvPr>
          <p:cNvPicPr>
            <a:picLocks noChangeAspect="1"/>
          </p:cNvPicPr>
          <p:nvPr/>
        </p:nvPicPr>
        <p:blipFill>
          <a:blip r:embed="rId4"/>
          <a:stretch>
            <a:fillRect/>
          </a:stretch>
        </p:blipFill>
        <p:spPr>
          <a:xfrm>
            <a:off x="7607397" y="2390909"/>
            <a:ext cx="4425064" cy="1298981"/>
          </a:xfrm>
          <a:prstGeom prst="rect">
            <a:avLst/>
          </a:prstGeom>
        </p:spPr>
      </p:pic>
      <p:pic>
        <p:nvPicPr>
          <p:cNvPr id="5" name="Picture 6">
            <a:extLst>
              <a:ext uri="{FF2B5EF4-FFF2-40B4-BE49-F238E27FC236}">
                <a16:creationId xmlns:a16="http://schemas.microsoft.com/office/drawing/2014/main" id="{7BFF4D2A-53EC-4566-AFF2-001F96B7EDC6}"/>
              </a:ext>
            </a:extLst>
          </p:cNvPr>
          <p:cNvPicPr>
            <a:picLocks noChangeAspect="1"/>
          </p:cNvPicPr>
          <p:nvPr/>
        </p:nvPicPr>
        <p:blipFill>
          <a:blip r:embed="rId5"/>
          <a:stretch>
            <a:fillRect/>
          </a:stretch>
        </p:blipFill>
        <p:spPr>
          <a:xfrm>
            <a:off x="7606118" y="4060471"/>
            <a:ext cx="4326731" cy="2349663"/>
          </a:xfrm>
          <a:prstGeom prst="rect">
            <a:avLst/>
          </a:prstGeom>
        </p:spPr>
      </p:pic>
    </p:spTree>
    <p:extLst>
      <p:ext uri="{BB962C8B-B14F-4D97-AF65-F5344CB8AC3E}">
        <p14:creationId xmlns:p14="http://schemas.microsoft.com/office/powerpoint/2010/main" val="3256113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60ECA-5D20-429E-8A6B-E582458FBD38}"/>
              </a:ext>
            </a:extLst>
          </p:cNvPr>
          <p:cNvSpPr>
            <a:spLocks noGrp="1"/>
          </p:cNvSpPr>
          <p:nvPr>
            <p:ph type="title"/>
          </p:nvPr>
        </p:nvSpPr>
        <p:spPr>
          <a:xfrm>
            <a:off x="643192" y="609600"/>
            <a:ext cx="3643674" cy="1905000"/>
          </a:xfrm>
        </p:spPr>
        <p:txBody>
          <a:bodyPr>
            <a:normAutofit/>
          </a:bodyPr>
          <a:lstStyle/>
          <a:p>
            <a:r>
              <a:rPr lang="en-US" sz="280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Who was the best player on each team?</a:t>
            </a:r>
            <a:endParaRPr lang="en-US" sz="2800"/>
          </a:p>
        </p:txBody>
      </p:sp>
      <p:sp>
        <p:nvSpPr>
          <p:cNvPr id="11" name="Content Placeholder 10">
            <a:extLst>
              <a:ext uri="{FF2B5EF4-FFF2-40B4-BE49-F238E27FC236}">
                <a16:creationId xmlns:a16="http://schemas.microsoft.com/office/drawing/2014/main" id="{82E9665B-B98D-4E56-BAB9-C1A187B9537D}"/>
              </a:ext>
            </a:extLst>
          </p:cNvPr>
          <p:cNvSpPr>
            <a:spLocks noGrp="1"/>
          </p:cNvSpPr>
          <p:nvPr>
            <p:ph idx="1"/>
          </p:nvPr>
        </p:nvSpPr>
        <p:spPr>
          <a:xfrm>
            <a:off x="643192" y="2666999"/>
            <a:ext cx="3643674" cy="3216276"/>
          </a:xfrm>
        </p:spPr>
        <p:txBody>
          <a:bodyPr>
            <a:normAutofit/>
          </a:bodyPr>
          <a:lstStyle/>
          <a:p>
            <a:r>
              <a:rPr lang="en-US" sz="1800">
                <a:effectLst>
                  <a:glow rad="38100">
                    <a:prstClr val="black">
                      <a:lumMod val="50000"/>
                      <a:lumOff val="50000"/>
                      <a:alpha val="20000"/>
                    </a:prstClr>
                  </a:glow>
                  <a:outerShdw blurRad="44450" dist="12700" dir="13860000" algn="tl" rotWithShape="0">
                    <a:srgbClr val="000000">
                      <a:alpha val="20000"/>
                    </a:srgbClr>
                  </a:outerShdw>
                </a:effectLst>
              </a:rPr>
              <a:t>The chart here shows players from each team that were the mvp of their team.</a:t>
            </a:r>
          </a:p>
        </p:txBody>
      </p:sp>
      <p:pic>
        <p:nvPicPr>
          <p:cNvPr id="7" name="Picture 7">
            <a:extLst>
              <a:ext uri="{FF2B5EF4-FFF2-40B4-BE49-F238E27FC236}">
                <a16:creationId xmlns:a16="http://schemas.microsoft.com/office/drawing/2014/main" id="{8819D09C-FD1F-4C2B-B0A7-80E4D7E6C9A4}"/>
              </a:ext>
            </a:extLst>
          </p:cNvPr>
          <p:cNvPicPr>
            <a:picLocks noChangeAspect="1"/>
          </p:cNvPicPr>
          <p:nvPr/>
        </p:nvPicPr>
        <p:blipFill>
          <a:blip r:embed="rId3"/>
          <a:stretch>
            <a:fillRect/>
          </a:stretch>
        </p:blipFill>
        <p:spPr>
          <a:xfrm>
            <a:off x="4630994" y="1686799"/>
            <a:ext cx="6916633" cy="316436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45238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507C-2B2D-4DB0-9828-4B1565C1CD26}"/>
              </a:ext>
            </a:extLst>
          </p:cNvPr>
          <p:cNvSpPr>
            <a:spLocks noGrp="1"/>
          </p:cNvSpPr>
          <p:nvPr>
            <p:ph type="title"/>
          </p:nvPr>
        </p:nvSpPr>
        <p:spPr>
          <a:xfrm>
            <a:off x="643192" y="609600"/>
            <a:ext cx="3643674" cy="1905000"/>
          </a:xfrm>
        </p:spPr>
        <p:txBody>
          <a:bodyPr vert="horz" lIns="91440" tIns="45720" rIns="91440" bIns="45720" rtlCol="0">
            <a:normAutofit/>
          </a:bodyPr>
          <a:lstStyle/>
          <a:p>
            <a:pPr>
              <a:lnSpc>
                <a:spcPct val="90000"/>
              </a:lnSpc>
            </a:pPr>
            <a:r>
              <a:rPr lang="en-US" sz="2600">
                <a:effectLst>
                  <a:glow rad="38100">
                    <a:prstClr val="black">
                      <a:lumMod val="65000"/>
                      <a:lumOff val="35000"/>
                      <a:alpha val="50000"/>
                    </a:prstClr>
                  </a:glow>
                  <a:outerShdw blurRad="28575" dist="31750" dir="13200000" algn="tl" rotWithShape="0">
                    <a:srgbClr val="000000">
                      <a:alpha val="25000"/>
                    </a:srgbClr>
                  </a:outerShdw>
                </a:effectLst>
                <a:ea typeface="+mj-lt"/>
                <a:cs typeface="+mj-lt"/>
              </a:rPr>
              <a:t>Who played on the most maps. If there are several what is the KD efficiency of each player?</a:t>
            </a:r>
            <a:endParaRPr lang="en-US" sz="2600"/>
          </a:p>
        </p:txBody>
      </p:sp>
      <p:sp>
        <p:nvSpPr>
          <p:cNvPr id="12" name="Content Placeholder 7">
            <a:extLst>
              <a:ext uri="{FF2B5EF4-FFF2-40B4-BE49-F238E27FC236}">
                <a16:creationId xmlns:a16="http://schemas.microsoft.com/office/drawing/2014/main" id="{7A628ECD-6B12-4A64-9446-2483E0DBDE17}"/>
              </a:ext>
            </a:extLst>
          </p:cNvPr>
          <p:cNvSpPr>
            <a:spLocks noGrp="1"/>
          </p:cNvSpPr>
          <p:nvPr>
            <p:ph idx="1"/>
          </p:nvPr>
        </p:nvSpPr>
        <p:spPr>
          <a:xfrm>
            <a:off x="643192" y="2666999"/>
            <a:ext cx="3643674" cy="3216276"/>
          </a:xfrm>
        </p:spPr>
        <p:txBody>
          <a:bodyPr>
            <a:normAutofit/>
          </a:bodyPr>
          <a:lstStyle/>
          <a:p>
            <a:r>
              <a:rPr lang="en-US" sz="1800">
                <a:effectLst>
                  <a:glow rad="38100">
                    <a:prstClr val="black">
                      <a:lumMod val="50000"/>
                      <a:lumOff val="50000"/>
                      <a:alpha val="20000"/>
                    </a:prstClr>
                  </a:glow>
                  <a:outerShdw blurRad="44450" dist="12700" dir="13860000" algn="tl" rotWithShape="0">
                    <a:srgbClr val="000000">
                      <a:alpha val="20000"/>
                    </a:srgbClr>
                  </a:outerShdw>
                </a:effectLst>
              </a:rPr>
              <a:t>Then we questioned if the number of maps played effects a player's KD.  </a:t>
            </a:r>
          </a:p>
          <a:p>
            <a:r>
              <a:rPr lang="en-US" sz="1800">
                <a:effectLst>
                  <a:glow rad="38100">
                    <a:prstClr val="black">
                      <a:lumMod val="50000"/>
                      <a:lumOff val="50000"/>
                      <a:alpha val="20000"/>
                    </a:prstClr>
                  </a:glow>
                  <a:outerShdw blurRad="44450" dist="12700" dir="13860000" algn="tl" rotWithShape="0">
                    <a:srgbClr val="000000">
                      <a:alpha val="20000"/>
                    </a:srgbClr>
                  </a:outerShdw>
                </a:effectLst>
              </a:rPr>
              <a:t>We filter out the players who played the most maps  and showed their KD.</a:t>
            </a:r>
          </a:p>
          <a:p>
            <a:r>
              <a:rPr lang="en-US" sz="1800">
                <a:effectLst>
                  <a:glow rad="38100">
                    <a:prstClr val="black">
                      <a:lumMod val="50000"/>
                      <a:lumOff val="50000"/>
                      <a:alpha val="20000"/>
                    </a:prstClr>
                  </a:glow>
                  <a:outerShdw blurRad="44450" dist="12700" dir="13860000" algn="tl" rotWithShape="0">
                    <a:srgbClr val="000000">
                      <a:alpha val="20000"/>
                    </a:srgbClr>
                  </a:outerShdw>
                </a:effectLst>
              </a:rPr>
              <a:t>Showing that all the players were below average KD.</a:t>
            </a:r>
          </a:p>
          <a:p>
            <a:pPr marL="0" indent="0">
              <a:buNone/>
            </a:pPr>
            <a:endParaRPr lang="en-US" sz="180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4" name="Picture 4">
            <a:extLst>
              <a:ext uri="{FF2B5EF4-FFF2-40B4-BE49-F238E27FC236}">
                <a16:creationId xmlns:a16="http://schemas.microsoft.com/office/drawing/2014/main" id="{C1557ED9-9D9E-4D92-8D3A-50AF8486E102}"/>
              </a:ext>
            </a:extLst>
          </p:cNvPr>
          <p:cNvPicPr>
            <a:picLocks noChangeAspect="1"/>
          </p:cNvPicPr>
          <p:nvPr/>
        </p:nvPicPr>
        <p:blipFill rotWithShape="1">
          <a:blip r:embed="rId3"/>
          <a:srcRect r="1582" b="1"/>
          <a:stretch/>
        </p:blipFill>
        <p:spPr>
          <a:xfrm>
            <a:off x="4630994" y="2056694"/>
            <a:ext cx="6916633" cy="242457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828664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8CE19-3E98-4174-9091-0F8AFA085E30}"/>
              </a:ext>
            </a:extLst>
          </p:cNvPr>
          <p:cNvSpPr>
            <a:spLocks noGrp="1"/>
          </p:cNvSpPr>
          <p:nvPr>
            <p:ph type="title"/>
          </p:nvPr>
        </p:nvSpPr>
        <p:spPr>
          <a:xfrm>
            <a:off x="643192" y="609600"/>
            <a:ext cx="3643674" cy="1905000"/>
          </a:xfrm>
        </p:spPr>
        <p:txBody>
          <a:bodyPr>
            <a:normAutofit/>
          </a:bodyPr>
          <a:lstStyle/>
          <a:p>
            <a:r>
              <a:rPr lang="en-US" sz="2800">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What are the median value for KDA?</a:t>
            </a:r>
            <a:endParaRPr lang="en-US"/>
          </a:p>
        </p:txBody>
      </p:sp>
      <p:sp>
        <p:nvSpPr>
          <p:cNvPr id="8" name="Content Placeholder 7">
            <a:extLst>
              <a:ext uri="{FF2B5EF4-FFF2-40B4-BE49-F238E27FC236}">
                <a16:creationId xmlns:a16="http://schemas.microsoft.com/office/drawing/2014/main" id="{873F8BA6-13B6-4608-A1BF-B2D91CDA748E}"/>
              </a:ext>
            </a:extLst>
          </p:cNvPr>
          <p:cNvSpPr>
            <a:spLocks noGrp="1"/>
          </p:cNvSpPr>
          <p:nvPr>
            <p:ph idx="1"/>
          </p:nvPr>
        </p:nvSpPr>
        <p:spPr>
          <a:xfrm>
            <a:off x="643192" y="2666999"/>
            <a:ext cx="3643674" cy="3216276"/>
          </a:xfrm>
        </p:spPr>
        <p:txBody>
          <a:bodyPr>
            <a:normAutofit/>
          </a:bodyPr>
          <a:lstStyle/>
          <a:p>
            <a:r>
              <a:rPr lang="en-US" sz="1800">
                <a:effectLst>
                  <a:glow rad="38100">
                    <a:prstClr val="black">
                      <a:lumMod val="50000"/>
                      <a:lumOff val="50000"/>
                      <a:alpha val="20000"/>
                    </a:prstClr>
                  </a:glow>
                  <a:outerShdw blurRad="44450" dist="12700" dir="13860000" algn="tl" rotWithShape="0">
                    <a:srgbClr val="000000">
                      <a:alpha val="20000"/>
                    </a:srgbClr>
                  </a:outerShdw>
                </a:effectLst>
              </a:rPr>
              <a:t>This segment of code shows that the median value for KDA is 1.315.</a:t>
            </a:r>
            <a:endParaRPr lang="en-US" sz="1800"/>
          </a:p>
        </p:txBody>
      </p:sp>
      <p:pic>
        <p:nvPicPr>
          <p:cNvPr id="4" name="Picture 4">
            <a:extLst>
              <a:ext uri="{FF2B5EF4-FFF2-40B4-BE49-F238E27FC236}">
                <a16:creationId xmlns:a16="http://schemas.microsoft.com/office/drawing/2014/main" id="{FFFF2304-51F2-4172-99DF-ED0CD4EB3CBE}"/>
              </a:ext>
            </a:extLst>
          </p:cNvPr>
          <p:cNvPicPr>
            <a:picLocks noChangeAspect="1"/>
          </p:cNvPicPr>
          <p:nvPr/>
        </p:nvPicPr>
        <p:blipFill>
          <a:blip r:embed="rId3"/>
          <a:stretch>
            <a:fillRect/>
          </a:stretch>
        </p:blipFill>
        <p:spPr>
          <a:xfrm>
            <a:off x="4630994" y="1963465"/>
            <a:ext cx="6916633" cy="2611029"/>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659129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41F20-3C9A-45FC-8D0F-B2B386C8C352}"/>
              </a:ext>
            </a:extLst>
          </p:cNvPr>
          <p:cNvSpPr>
            <a:spLocks noGrp="1"/>
          </p:cNvSpPr>
          <p:nvPr>
            <p:ph type="title"/>
          </p:nvPr>
        </p:nvSpPr>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CONCLUSION</a:t>
            </a:r>
            <a:endParaRPr lang="en-US"/>
          </a:p>
        </p:txBody>
      </p:sp>
      <p:sp>
        <p:nvSpPr>
          <p:cNvPr id="3" name="Content Placeholder 2">
            <a:extLst>
              <a:ext uri="{FF2B5EF4-FFF2-40B4-BE49-F238E27FC236}">
                <a16:creationId xmlns:a16="http://schemas.microsoft.com/office/drawing/2014/main" id="{84C00A46-79EE-4D9E-B192-4FEE0B780F97}"/>
              </a:ext>
            </a:extLst>
          </p:cNvPr>
          <p:cNvSpPr>
            <a:spLocks noGrp="1"/>
          </p:cNvSpPr>
          <p:nvPr>
            <p:ph idx="1"/>
          </p:nvPr>
        </p:nvSpPr>
        <p:spPr>
          <a:xfrm>
            <a:off x="1141413" y="2598760"/>
            <a:ext cx="9905998" cy="3124201"/>
          </a:xfrm>
        </p:spPr>
        <p:txBody>
          <a:bodyPr/>
          <a:lstStyle/>
          <a:p>
            <a:endParaRPr lang="en-US"/>
          </a:p>
          <a:p>
            <a:pPr marL="0" indent="0">
              <a:buNone/>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11" name="TextBox 10">
            <a:extLst>
              <a:ext uri="{FF2B5EF4-FFF2-40B4-BE49-F238E27FC236}">
                <a16:creationId xmlns:a16="http://schemas.microsoft.com/office/drawing/2014/main" id="{B0E1EC85-728D-4380-B9F8-B0BA453E028F}"/>
              </a:ext>
            </a:extLst>
          </p:cNvPr>
          <p:cNvSpPr txBox="1"/>
          <p:nvPr/>
        </p:nvSpPr>
        <p:spPr>
          <a:xfrm>
            <a:off x="1141863" y="2074459"/>
            <a:ext cx="989690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 the end we were able to practice and apply all our new R/Rstudio skills that we learned from this course such as ggplot and dplyr, in order to neatly and accurately show off the stats of these players of this game that we all enjoy playing.</a:t>
            </a:r>
          </a:p>
        </p:txBody>
      </p:sp>
      <p:pic>
        <p:nvPicPr>
          <p:cNvPr id="4" name="Picture 4" descr="Logo, company name&#10;&#10;Description automatically generated">
            <a:extLst>
              <a:ext uri="{FF2B5EF4-FFF2-40B4-BE49-F238E27FC236}">
                <a16:creationId xmlns:a16="http://schemas.microsoft.com/office/drawing/2014/main" id="{D3D8FEB3-14FE-4D53-96CB-A01F25844C84}"/>
              </a:ext>
            </a:extLst>
          </p:cNvPr>
          <p:cNvPicPr>
            <a:picLocks noChangeAspect="1"/>
          </p:cNvPicPr>
          <p:nvPr/>
        </p:nvPicPr>
        <p:blipFill>
          <a:blip r:embed="rId2"/>
          <a:stretch>
            <a:fillRect/>
          </a:stretch>
        </p:blipFill>
        <p:spPr>
          <a:xfrm>
            <a:off x="3474994" y="3275313"/>
            <a:ext cx="5228281" cy="2943482"/>
          </a:xfrm>
          <a:prstGeom prst="rect">
            <a:avLst/>
          </a:prstGeom>
        </p:spPr>
      </p:pic>
    </p:spTree>
    <p:extLst>
      <p:ext uri="{BB962C8B-B14F-4D97-AF65-F5344CB8AC3E}">
        <p14:creationId xmlns:p14="http://schemas.microsoft.com/office/powerpoint/2010/main" val="305912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481DA-AAF0-4D4E-8098-248CECB68069}"/>
              </a:ext>
            </a:extLst>
          </p:cNvPr>
          <p:cNvSpPr>
            <a:spLocks noGrp="1"/>
          </p:cNvSpPr>
          <p:nvPr>
            <p:ph type="title"/>
          </p:nvPr>
        </p:nvSpPr>
        <p:spPr/>
        <p:txBody>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Works cited</a:t>
            </a:r>
            <a:endParaRPr lang="en-US" dirty="0"/>
          </a:p>
        </p:txBody>
      </p:sp>
      <p:sp>
        <p:nvSpPr>
          <p:cNvPr id="3" name="Content Placeholder 2">
            <a:extLst>
              <a:ext uri="{FF2B5EF4-FFF2-40B4-BE49-F238E27FC236}">
                <a16:creationId xmlns:a16="http://schemas.microsoft.com/office/drawing/2014/main" id="{8CFCBD1E-156B-4E93-B5F5-7BBB42A2D893}"/>
              </a:ext>
            </a:extLst>
          </p:cNvPr>
          <p:cNvSpPr>
            <a:spLocks noGrp="1"/>
          </p:cNvSpPr>
          <p:nvPr>
            <p:ph idx="1"/>
          </p:nvPr>
        </p:nvSpPr>
        <p:spPr/>
        <p:txBody>
          <a:bodyPr/>
          <a:lstStyle/>
          <a:p>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2"/>
              </a:rPr>
              <a:t>https://github.com/Septicon/final_project_ds</a:t>
            </a:r>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3"/>
              </a:rPr>
              <a:t>https://coryschmitz.com/VALORANT</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r>
              <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4"/>
              </a:rPr>
              <a:t>https://www.kaggle.com/jaykumar1607/valorant-masters-2021-player-map-data</a:t>
            </a: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a:p>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669050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1</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Mesh</vt:lpstr>
      <vt:lpstr>Analysis of Master's Stage 2</vt:lpstr>
      <vt:lpstr>Information about the dATASET</vt:lpstr>
      <vt:lpstr>Visualize the data set</vt:lpstr>
      <vt:lpstr>Maximum, minimum, and average KDA ratios.</vt:lpstr>
      <vt:lpstr>Who was the best player on each team?</vt:lpstr>
      <vt:lpstr>Who played on the most maps. If there are several what is the KD efficiency of each player?</vt:lpstr>
      <vt:lpstr>What are the median value for KDA?</vt:lpstr>
      <vt:lpstr>CONCLUSION</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36</cp:revision>
  <dcterms:created xsi:type="dcterms:W3CDTF">2013-07-15T20:26:40Z</dcterms:created>
  <dcterms:modified xsi:type="dcterms:W3CDTF">2021-08-10T22:51:07Z</dcterms:modified>
</cp:coreProperties>
</file>