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9C3"/>
    <a:srgbClr val="E4E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975E8-D1D2-450A-AAE2-E899516F627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CD26-E3A9-4E65-807A-5BE5A80117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13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8CCD26-E3A9-4E65-807A-5BE5A80117A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56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90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08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6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818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1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1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90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69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8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87FD9-7831-43F0-B3CE-20E37A0821DD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E20FA-4027-4EBC-BBE1-786A0D17E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4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5290-9DC8-B438-7756-17EC38E8D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6526" y="0"/>
            <a:ext cx="7218947" cy="1985211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+mn-lt"/>
                <a:cs typeface="Arial" panose="020B0604020202020204" pitchFamily="34" charset="0"/>
              </a:rPr>
              <a:t>Министерство образования Московской области</a:t>
            </a:r>
            <a:br>
              <a:rPr lang="ru-RU" sz="1800" dirty="0">
                <a:latin typeface="+mn-lt"/>
                <a:cs typeface="Arial" panose="020B0604020202020204" pitchFamily="34" charset="0"/>
              </a:rPr>
            </a:br>
            <a:r>
              <a:rPr lang="ru-RU" sz="1800" dirty="0">
                <a:latin typeface="+mn-lt"/>
                <a:cs typeface="Arial" panose="020B0604020202020204" pitchFamily="34" charset="0"/>
              </a:rPr>
              <a:t>Государственное образовательное учреждение высшего образования </a:t>
            </a:r>
            <a:br>
              <a:rPr lang="ru-RU" sz="1800" dirty="0">
                <a:latin typeface="+mn-lt"/>
                <a:cs typeface="Arial" panose="020B0604020202020204" pitchFamily="34" charset="0"/>
              </a:rPr>
            </a:br>
            <a:r>
              <a:rPr lang="ru-RU" sz="1800" dirty="0">
                <a:latin typeface="+mn-lt"/>
                <a:cs typeface="Arial" panose="020B0604020202020204" pitchFamily="34" charset="0"/>
              </a:rPr>
              <a:t>Московской области</a:t>
            </a:r>
            <a:br>
              <a:rPr lang="ru-RU" sz="1800" dirty="0">
                <a:latin typeface="+mn-lt"/>
                <a:cs typeface="Arial" panose="020B0604020202020204" pitchFamily="34" charset="0"/>
              </a:rPr>
            </a:br>
            <a:r>
              <a:rPr lang="ru-RU" sz="1800" dirty="0">
                <a:latin typeface="+mn-lt"/>
                <a:cs typeface="Arial" panose="020B0604020202020204" pitchFamily="34" charset="0"/>
              </a:rPr>
              <a:t>«Государственный гуманитарно-технологический университет»</a:t>
            </a:r>
            <a:br>
              <a:rPr lang="ru-RU" sz="1800" dirty="0">
                <a:latin typeface="+mn-lt"/>
                <a:cs typeface="Arial" panose="020B0604020202020204" pitchFamily="34" charset="0"/>
              </a:rPr>
            </a:br>
            <a:r>
              <a:rPr lang="ru-RU" sz="1800" dirty="0">
                <a:latin typeface="+mn-lt"/>
                <a:cs typeface="Arial" panose="020B0604020202020204" pitchFamily="34" charset="0"/>
              </a:rPr>
              <a:t>Промышленно-экономический колледж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818392-CC74-29B1-BC74-B1190C1B0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3471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sz="2800" dirty="0"/>
              <a:t>Курсовой проект по дисциплине МДК 01.01</a:t>
            </a:r>
          </a:p>
          <a:p>
            <a:pPr algn="ctr"/>
            <a:r>
              <a:rPr lang="ru-RU" sz="2800" dirty="0"/>
              <a:t>«Разработка программных модулей».</a:t>
            </a:r>
          </a:p>
          <a:p>
            <a:pPr algn="ctr"/>
            <a:r>
              <a:rPr lang="ru-RU" sz="2800" dirty="0"/>
              <a:t>Тема: Разработка системы для управления проектами и задачами для сотрудников рекламного агентства.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9F7FF-A1FE-4708-AE42-FE93525979A5}"/>
              </a:ext>
            </a:extLst>
          </p:cNvPr>
          <p:cNvSpPr txBox="1"/>
          <p:nvPr/>
        </p:nvSpPr>
        <p:spPr>
          <a:xfrm>
            <a:off x="6849979" y="4507832"/>
            <a:ext cx="4842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Подготовил: студент Гоцман Д.В.</a:t>
            </a:r>
          </a:p>
          <a:p>
            <a:r>
              <a:rPr lang="ru-RU" dirty="0"/>
              <a:t>Группа: ИСП22.1.А</a:t>
            </a:r>
          </a:p>
          <a:p>
            <a:r>
              <a:rPr lang="ru-RU" dirty="0"/>
              <a:t>Специальность: 09.02.07 «Информационные</a:t>
            </a:r>
          </a:p>
          <a:p>
            <a:r>
              <a:rPr lang="ru-RU" dirty="0"/>
              <a:t>системы и программирование»</a:t>
            </a:r>
          </a:p>
          <a:p>
            <a:r>
              <a:rPr lang="ru-RU" dirty="0"/>
              <a:t>Руководитель: преподаватель Климов А.А.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50BC72-492C-C979-F3DC-5308BD043746}"/>
              </a:ext>
            </a:extLst>
          </p:cNvPr>
          <p:cNvSpPr txBox="1"/>
          <p:nvPr/>
        </p:nvSpPr>
        <p:spPr>
          <a:xfrm>
            <a:off x="5189789" y="6317853"/>
            <a:ext cx="181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cs typeface="Arial" panose="020B0604020202020204" pitchFamily="34" charset="0"/>
              </a:rPr>
              <a:t>Орехово-Зуево</a:t>
            </a:r>
          </a:p>
        </p:txBody>
      </p:sp>
    </p:spTree>
    <p:extLst>
      <p:ext uri="{BB962C8B-B14F-4D97-AF65-F5344CB8AC3E}">
        <p14:creationId xmlns:p14="http://schemas.microsoft.com/office/powerpoint/2010/main" val="2374267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D3F2F-27EE-F55F-4E85-5F325377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A963E1-6C7C-BBA0-21F2-87D5E775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37920"/>
            <a:ext cx="59155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Фронтенд:</a:t>
            </a:r>
          </a:p>
          <a:p>
            <a:r>
              <a:rPr lang="ru-RU" dirty="0"/>
              <a:t>Язык: </a:t>
            </a:r>
            <a:r>
              <a:rPr lang="en-US" dirty="0"/>
              <a:t>Kotlin.</a:t>
            </a:r>
          </a:p>
          <a:p>
            <a:r>
              <a:rPr lang="ru-RU" dirty="0"/>
              <a:t>Интерфейс: </a:t>
            </a:r>
            <a:r>
              <a:rPr lang="en-US" dirty="0"/>
              <a:t>Jetpack Compose.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Бэкенд:</a:t>
            </a:r>
          </a:p>
          <a:p>
            <a:r>
              <a:rPr lang="ru-RU" dirty="0"/>
              <a:t>База данных: </a:t>
            </a:r>
            <a:r>
              <a:rPr lang="en-US" dirty="0"/>
              <a:t>Firebase Firestore.</a:t>
            </a:r>
          </a:p>
          <a:p>
            <a:r>
              <a:rPr lang="ru-RU" dirty="0"/>
              <a:t>Аутентификация: </a:t>
            </a:r>
            <a:r>
              <a:rPr lang="en-US" dirty="0"/>
              <a:t>Firebase Auth.</a:t>
            </a:r>
          </a:p>
          <a:p>
            <a:r>
              <a:rPr lang="ru-RU" dirty="0"/>
              <a:t>Среда разработки: </a:t>
            </a:r>
            <a:r>
              <a:rPr lang="en-US" dirty="0"/>
              <a:t>Android Studio.</a:t>
            </a:r>
            <a:endParaRPr lang="ru-RU" dirty="0"/>
          </a:p>
        </p:txBody>
      </p:sp>
      <p:pic>
        <p:nvPicPr>
          <p:cNvPr id="7" name="Рисунок 6" descr="Изображение выглядит как Графика, снимок экрана, графический дизайн, Красочнос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2BFED5D-054B-DE5F-6F58-42B63FE13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2" y="1673474"/>
            <a:ext cx="2056147" cy="2056147"/>
          </a:xfrm>
          <a:prstGeom prst="rect">
            <a:avLst/>
          </a:prstGeom>
        </p:spPr>
      </p:pic>
      <p:pic>
        <p:nvPicPr>
          <p:cNvPr id="9" name="Рисунок 8" descr="Изображение выглядит как куб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6E283F-D636-CA5D-77B6-7EFF08718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252" y="1715752"/>
            <a:ext cx="1822958" cy="1971592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желтый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CBC8D16-6ED1-E624-03B0-E4E3AE49E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42" y="4198144"/>
            <a:ext cx="3663789" cy="1259427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графическая вставка, Графика, мультфиль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4C4964B-AB6F-9866-8EF2-8704591074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731" y="4113589"/>
            <a:ext cx="1395664" cy="162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2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DA610-3F82-7580-8E4F-6373BB57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3F305-70D2-EA48-CCA1-BE512C9F8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712368" cy="34361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3000" dirty="0"/>
              <a:t>Тест-кейсы:</a:t>
            </a:r>
          </a:p>
          <a:p>
            <a:r>
              <a:rPr lang="ru-RU" dirty="0"/>
              <a:t>Авторизация (успешная/неуспешная).</a:t>
            </a:r>
          </a:p>
          <a:p>
            <a:r>
              <a:rPr lang="ru-RU" dirty="0"/>
              <a:t>Создание задачи (роль руководителя).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000" dirty="0"/>
              <a:t>Unit-тесты:</a:t>
            </a:r>
          </a:p>
          <a:p>
            <a:r>
              <a:rPr lang="ru-RU" dirty="0"/>
              <a:t>Валидация </a:t>
            </a:r>
            <a:r>
              <a:rPr lang="ru-RU" dirty="0" err="1"/>
              <a:t>email</a:t>
            </a:r>
            <a:r>
              <a:rPr lang="ru-RU" dirty="0"/>
              <a:t> (test@example.com → </a:t>
            </a:r>
            <a:r>
              <a:rPr lang="ru-RU" dirty="0" err="1"/>
              <a:t>true</a:t>
            </a:r>
            <a:r>
              <a:rPr lang="ru-RU" dirty="0"/>
              <a:t>).</a:t>
            </a: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8855DE-D127-076B-17FD-8C82A8DF6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62" r="43179"/>
          <a:stretch/>
        </p:blipFill>
        <p:spPr>
          <a:xfrm>
            <a:off x="5903495" y="2177715"/>
            <a:ext cx="5621162" cy="25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22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FF3AC-3969-B08D-0272-3D554AFA2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906CB9-F568-BD63-83CE-BAC4DBC4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695" cy="1603375"/>
          </a:xfrm>
        </p:spPr>
        <p:txBody>
          <a:bodyPr>
            <a:normAutofit/>
          </a:bodyPr>
          <a:lstStyle/>
          <a:p>
            <a:r>
              <a:rPr lang="ru-RU" dirty="0"/>
              <a:t>Приложение готово к внедрению.</a:t>
            </a:r>
          </a:p>
          <a:p>
            <a:r>
              <a:rPr lang="ru-RU" dirty="0"/>
              <a:t>Решены проблемы управления задачами.</a:t>
            </a:r>
          </a:p>
        </p:txBody>
      </p:sp>
      <p:pic>
        <p:nvPicPr>
          <p:cNvPr id="5" name="Рисунок 4" descr="Изображение выглядит как Графика, символ, графический дизайн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27E4D7A-B4EE-5522-8C27-141318FD7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15" y="1283304"/>
            <a:ext cx="1972680" cy="2242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89C85-13EF-219A-1553-3A32B1CB8C27}"/>
              </a:ext>
            </a:extLst>
          </p:cNvPr>
          <p:cNvSpPr txBox="1"/>
          <p:nvPr/>
        </p:nvSpPr>
        <p:spPr>
          <a:xfrm>
            <a:off x="6547597" y="4331574"/>
            <a:ext cx="4400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2800" dirty="0"/>
              <a:t>Перспективы: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Добавление уведомлений.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Интеграция с календарями.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Генерация отчетов.</a:t>
            </a:r>
          </a:p>
        </p:txBody>
      </p:sp>
      <p:pic>
        <p:nvPicPr>
          <p:cNvPr id="10" name="Рисунок 9" descr="Изображение выглядит как графическая вставка, Графика, символ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3FDF12-E52B-BE53-1C6F-28B56BAAD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269" y="3726930"/>
            <a:ext cx="2487821" cy="24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37162-B735-E6CC-53B3-1237693A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12" y="613109"/>
            <a:ext cx="7943193" cy="837762"/>
          </a:xfrm>
        </p:spPr>
        <p:txBody>
          <a:bodyPr/>
          <a:lstStyle/>
          <a:p>
            <a:r>
              <a:rPr lang="ru-RU" dirty="0"/>
              <a:t>Актуальность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036884-3A8F-C4D9-5FC8-23BC01AA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346" y="1771489"/>
            <a:ext cx="6497053" cy="1416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Динамичность рынка:</a:t>
            </a:r>
          </a:p>
          <a:p>
            <a:pPr marL="0" indent="0">
              <a:buNone/>
            </a:pPr>
            <a:r>
              <a:rPr lang="ru-RU" sz="2000" dirty="0"/>
              <a:t>необходимость оперативного управления множеством проектов с изменяющимися требованиями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91C0E-77DE-95CB-8CFA-ACFE829FF629}"/>
              </a:ext>
            </a:extLst>
          </p:cNvPr>
          <p:cNvSpPr txBox="1"/>
          <p:nvPr/>
        </p:nvSpPr>
        <p:spPr>
          <a:xfrm>
            <a:off x="1233346" y="3342456"/>
            <a:ext cx="6497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Проблемы традиционных методов:</a:t>
            </a:r>
          </a:p>
          <a:p>
            <a:r>
              <a:rPr lang="ru-RU" sz="2000" dirty="0"/>
              <a:t>неэффективность электронных таблиц и чатов для координации команд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8913A-4B1D-5CB5-FF3B-6D8825724851}"/>
              </a:ext>
            </a:extLst>
          </p:cNvPr>
          <p:cNvSpPr txBox="1"/>
          <p:nvPr/>
        </p:nvSpPr>
        <p:spPr>
          <a:xfrm>
            <a:off x="1149611" y="4574522"/>
            <a:ext cx="67798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 Цифровизация процессов:</a:t>
            </a:r>
          </a:p>
          <a:p>
            <a:r>
              <a:rPr lang="ru-RU" sz="2000" dirty="0"/>
              <a:t>спрос на специализированные решения, учитывающие отраслевую специфику</a:t>
            </a:r>
          </a:p>
        </p:txBody>
      </p:sp>
      <p:pic>
        <p:nvPicPr>
          <p:cNvPr id="12" name="Рисунок 11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001D4C2-ED96-C2F6-F907-88622C707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2" y="2116379"/>
            <a:ext cx="720000" cy="721406"/>
          </a:xfrm>
          <a:prstGeom prst="rect">
            <a:avLst/>
          </a:prstGeom>
        </p:spPr>
      </p:pic>
      <p:pic>
        <p:nvPicPr>
          <p:cNvPr id="14" name="Рисунок 13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A9D37C4-86C8-8FEF-058D-CA8C331C2A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2" y="3521065"/>
            <a:ext cx="720000" cy="72000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черный, темно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BB94835-256E-D089-5954-82020BD19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12" y="4753131"/>
            <a:ext cx="720000" cy="72000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Мобильный телефон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57078D-8C41-DDBF-EB4A-01FBFF261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4" r="32986"/>
          <a:stretch/>
        </p:blipFill>
        <p:spPr>
          <a:xfrm>
            <a:off x="8013172" y="1609244"/>
            <a:ext cx="3832950" cy="454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1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7CF16-3A6B-FEC9-12F1-C860F06B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F180F-866B-E407-4F3B-FEEC43190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0054" y="2003972"/>
            <a:ext cx="6845968" cy="38375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dirty="0"/>
              <a:t>Для компании:</a:t>
            </a:r>
          </a:p>
          <a:p>
            <a:r>
              <a:rPr lang="ru-RU" dirty="0"/>
              <a:t>Оптимизация рабочих процессов.</a:t>
            </a:r>
          </a:p>
          <a:p>
            <a:r>
              <a:rPr lang="ru-RU" dirty="0"/>
              <a:t>Улучшение взаимодействия между сотрудниками.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3200" dirty="0"/>
              <a:t>Для клиентов:</a:t>
            </a:r>
          </a:p>
          <a:p>
            <a:r>
              <a:rPr lang="ru-RU" dirty="0"/>
              <a:t>Своевременное выполнение заказов.</a:t>
            </a:r>
          </a:p>
          <a:p>
            <a:r>
              <a:rPr lang="ru-RU" dirty="0"/>
              <a:t>Повышение качества услуг.</a:t>
            </a:r>
          </a:p>
        </p:txBody>
      </p:sp>
      <p:pic>
        <p:nvPicPr>
          <p:cNvPr id="5" name="Рисунок 4" descr="Изображение выглядит как графическая вставка, снимок экрана, График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C2B4AB1-7C52-C601-38DB-29FD60F7B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977" y="1665052"/>
            <a:ext cx="1976300" cy="1976300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BD9B1F-665B-6C75-8BBF-1DD60454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235" y="3922758"/>
            <a:ext cx="2037042" cy="203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4D6C29-AE8C-9958-CFB0-5A36A009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D1B0C-6C81-A7F9-91D1-6C96EECB5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721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/>
              <a:t>Цель:</a:t>
            </a:r>
          </a:p>
          <a:p>
            <a:r>
              <a:rPr lang="ru-RU" sz="2400" dirty="0"/>
              <a:t>Разработка мобильного приложения для управления проектами и задачами.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sz="2400" dirty="0"/>
              <a:t>Анализ предметной области.</a:t>
            </a:r>
          </a:p>
          <a:p>
            <a:r>
              <a:rPr lang="ru-RU" sz="2400" dirty="0"/>
              <a:t>Проектирование функционала приложения.</a:t>
            </a:r>
          </a:p>
          <a:p>
            <a:r>
              <a:rPr lang="ru-RU" sz="2400" dirty="0"/>
              <a:t>Выбор технологий разработки.</a:t>
            </a:r>
          </a:p>
          <a:p>
            <a:r>
              <a:rPr lang="ru-RU" sz="2400" dirty="0"/>
              <a:t>Создание архитектуры БД.</a:t>
            </a:r>
          </a:p>
          <a:p>
            <a:r>
              <a:rPr lang="ru-RU" sz="2400" dirty="0"/>
              <a:t>Реализация и тестирование приложения.</a:t>
            </a:r>
          </a:p>
        </p:txBody>
      </p:sp>
      <p:pic>
        <p:nvPicPr>
          <p:cNvPr id="7" name="Рисунок 6" descr="Изображение выглядит как Мобильный телефон, снимок экрана, гаджет, Электронное устрой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417C26E-F20B-2B10-CCE4-8B548228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411" y="1988833"/>
            <a:ext cx="4024922" cy="402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5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5F0FA9-87E6-FA43-09DD-76C8BD3B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 и 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622D56-B6BB-756C-43AB-7F7CF3F4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599947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/>
              <a:t>Объект:</a:t>
            </a:r>
          </a:p>
          <a:p>
            <a:pPr marL="0" indent="0">
              <a:buNone/>
            </a:pPr>
            <a:r>
              <a:rPr lang="ru-RU" sz="2400" dirty="0"/>
              <a:t>Процесс управления задачами и проектами в рекламном агентстве.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Предмет:</a:t>
            </a:r>
          </a:p>
          <a:p>
            <a:pPr marL="0" indent="0">
              <a:buNone/>
            </a:pPr>
            <a:r>
              <a:rPr lang="ru-RU" sz="2400" dirty="0"/>
              <a:t>Мобильное приложение для учета проектов и задач.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Методы исследования:</a:t>
            </a:r>
          </a:p>
          <a:p>
            <a:pPr marL="0" indent="0">
              <a:buNone/>
            </a:pPr>
            <a:r>
              <a:rPr lang="ru-RU" sz="2400" dirty="0"/>
              <a:t>Теоретические (анализ литературы).</a:t>
            </a:r>
          </a:p>
          <a:p>
            <a:pPr marL="0" indent="0">
              <a:buNone/>
            </a:pPr>
            <a:r>
              <a:rPr lang="ru-RU" sz="2400" dirty="0"/>
              <a:t>Эмпирические (тестирование).</a:t>
            </a:r>
          </a:p>
          <a:p>
            <a:pPr marL="0" indent="0">
              <a:buNone/>
            </a:pPr>
            <a:r>
              <a:rPr lang="ru-RU" sz="2400" dirty="0"/>
              <a:t>Статистические (оценка эффективности).</a:t>
            </a:r>
          </a:p>
        </p:txBody>
      </p:sp>
      <p:pic>
        <p:nvPicPr>
          <p:cNvPr id="9" name="Рисунок 8" descr="Изображение выглядит как текст, снимок экрана, Устройство связи, Мобильное устрой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FDAE9B-8EA1-D663-9295-D784DB3C0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2105" r="5930" b="1755"/>
          <a:stretch/>
        </p:blipFill>
        <p:spPr>
          <a:xfrm>
            <a:off x="8854049" y="1690898"/>
            <a:ext cx="2083849" cy="4680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4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0F588-7A6D-9A64-77DB-0C4430D4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775" y="153780"/>
            <a:ext cx="4742450" cy="1325563"/>
          </a:xfrm>
        </p:spPr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4ED82E8-039F-C6B5-A1AC-3FFBC8372B1C}"/>
              </a:ext>
            </a:extLst>
          </p:cNvPr>
          <p:cNvSpPr/>
          <p:nvPr/>
        </p:nvSpPr>
        <p:spPr>
          <a:xfrm>
            <a:off x="1287379" y="1613239"/>
            <a:ext cx="3368842" cy="1957137"/>
          </a:xfrm>
          <a:prstGeom prst="roundRect">
            <a:avLst/>
          </a:prstGeom>
          <a:solidFill>
            <a:srgbClr val="6B9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Анализ требований: Изучение потребностей агентства.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1DA0D2E3-D175-4F5F-48F5-0138E39710E1}"/>
              </a:ext>
            </a:extLst>
          </p:cNvPr>
          <p:cNvSpPr/>
          <p:nvPr/>
        </p:nvSpPr>
        <p:spPr>
          <a:xfrm>
            <a:off x="7485648" y="1613238"/>
            <a:ext cx="3368842" cy="1957137"/>
          </a:xfrm>
          <a:prstGeom prst="roundRect">
            <a:avLst/>
          </a:prstGeom>
          <a:solidFill>
            <a:srgbClr val="6B9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Проектирование:</a:t>
            </a:r>
          </a:p>
          <a:p>
            <a:pPr algn="ctr"/>
            <a:r>
              <a:rPr lang="ru-RU" sz="2400" dirty="0"/>
              <a:t>Архитектура (MVVM).</a:t>
            </a:r>
          </a:p>
          <a:p>
            <a:pPr algn="ctr"/>
            <a:r>
              <a:rPr lang="ru-RU" sz="2400" dirty="0"/>
              <a:t>Дизайн интерфейса (</a:t>
            </a:r>
            <a:r>
              <a:rPr lang="ru-RU" sz="2400" dirty="0" err="1"/>
              <a:t>Jetpack</a:t>
            </a:r>
            <a:r>
              <a:rPr lang="ru-RU" sz="2400" dirty="0"/>
              <a:t> </a:t>
            </a:r>
            <a:r>
              <a:rPr lang="ru-RU" sz="2400" dirty="0" err="1"/>
              <a:t>Compose</a:t>
            </a:r>
            <a:r>
              <a:rPr lang="ru-RU" sz="2400" dirty="0"/>
              <a:t>).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B6680A68-8BD2-1157-81FB-262F611F4A68}"/>
              </a:ext>
            </a:extLst>
          </p:cNvPr>
          <p:cNvSpPr/>
          <p:nvPr/>
        </p:nvSpPr>
        <p:spPr>
          <a:xfrm>
            <a:off x="7485648" y="4266193"/>
            <a:ext cx="3368842" cy="1957137"/>
          </a:xfrm>
          <a:prstGeom prst="roundRect">
            <a:avLst/>
          </a:prstGeom>
          <a:solidFill>
            <a:srgbClr val="6B9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Разработка:</a:t>
            </a:r>
          </a:p>
          <a:p>
            <a:pPr algn="ctr"/>
            <a:r>
              <a:rPr lang="ru-RU" sz="2400" dirty="0"/>
              <a:t>Реализация логики.</a:t>
            </a:r>
          </a:p>
          <a:p>
            <a:pPr algn="ctr"/>
            <a:r>
              <a:rPr lang="ru-RU" sz="2400" dirty="0"/>
              <a:t>Интеграция с </a:t>
            </a:r>
            <a:r>
              <a:rPr lang="ru-RU" sz="2400" dirty="0" err="1"/>
              <a:t>Firebase</a:t>
            </a:r>
            <a:r>
              <a:rPr lang="ru-RU" sz="2400" dirty="0"/>
              <a:t>.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366CF2E-240E-8E18-755A-194B139A8057}"/>
              </a:ext>
            </a:extLst>
          </p:cNvPr>
          <p:cNvSpPr/>
          <p:nvPr/>
        </p:nvSpPr>
        <p:spPr>
          <a:xfrm>
            <a:off x="1287379" y="4266193"/>
            <a:ext cx="3368842" cy="1957137"/>
          </a:xfrm>
          <a:prstGeom prst="roundRect">
            <a:avLst/>
          </a:prstGeom>
          <a:solidFill>
            <a:srgbClr val="6B99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Тестирование: Проверка функционала (</a:t>
            </a:r>
            <a:r>
              <a:rPr lang="ru-RU" sz="2400" dirty="0" err="1"/>
              <a:t>unit</a:t>
            </a:r>
            <a:r>
              <a:rPr lang="ru-RU" sz="2400" dirty="0"/>
              <a:t>-тесты, тест-кейсы).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5FFCF920-43F3-EBEF-BD1E-923D6BBF0FF1}"/>
              </a:ext>
            </a:extLst>
          </p:cNvPr>
          <p:cNvCxnSpPr>
            <a:stCxn id="4" idx="3"/>
          </p:cNvCxnSpPr>
          <p:nvPr/>
        </p:nvCxnSpPr>
        <p:spPr>
          <a:xfrm flipV="1">
            <a:off x="4656221" y="2085474"/>
            <a:ext cx="2829427" cy="5063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4AE9B4A5-D70E-8963-69B8-9B73160F9E13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9170069" y="2591807"/>
            <a:ext cx="1684421" cy="1674386"/>
          </a:xfrm>
          <a:prstGeom prst="curvedConnector4">
            <a:avLst>
              <a:gd name="adj1" fmla="val -13571"/>
              <a:gd name="adj2" fmla="val 792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88621ED4-FDD9-7718-2820-73918FDCECC4}"/>
              </a:ext>
            </a:extLst>
          </p:cNvPr>
          <p:cNvCxnSpPr>
            <a:stCxn id="6" idx="1"/>
          </p:cNvCxnSpPr>
          <p:nvPr/>
        </p:nvCxnSpPr>
        <p:spPr>
          <a:xfrm rot="10800000">
            <a:off x="4656222" y="4828674"/>
            <a:ext cx="2829427" cy="41608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99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3F0B-F2F8-4B47-0617-16CDAB4F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5B696-F9F6-A318-0CFF-83643567F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0116" cy="1815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Рекламное агентство:</a:t>
            </a:r>
          </a:p>
          <a:p>
            <a:r>
              <a:rPr lang="ru-RU" dirty="0"/>
              <a:t>Управление множеством проектов.</a:t>
            </a:r>
          </a:p>
          <a:p>
            <a:r>
              <a:rPr lang="ru-RU" dirty="0"/>
              <a:t>Динамичные требования клиентов.</a:t>
            </a:r>
          </a:p>
        </p:txBody>
      </p:sp>
      <p:pic>
        <p:nvPicPr>
          <p:cNvPr id="5" name="Рисунок 4" descr="Изображение выглядит как Графика, снимок экрана, графический дизай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A79F209-9649-BECC-59FD-1A19593C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633" y="1690688"/>
            <a:ext cx="2037346" cy="2037346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дизайн, Графика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5655B0D-8CE4-DF26-AF56-A955EB2E3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89" y="4024196"/>
            <a:ext cx="1922479" cy="1922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F06A6-CA59-6777-8151-F39846A05236}"/>
              </a:ext>
            </a:extLst>
          </p:cNvPr>
          <p:cNvSpPr txBox="1"/>
          <p:nvPr/>
        </p:nvSpPr>
        <p:spPr>
          <a:xfrm>
            <a:off x="4774532" y="4077494"/>
            <a:ext cx="499367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2800" dirty="0"/>
              <a:t>Потребности:</a:t>
            </a:r>
          </a:p>
          <a:p>
            <a:r>
              <a:rPr lang="ru-RU" sz="2800" dirty="0"/>
              <a:t>Гибкость (изменение задач).</a:t>
            </a:r>
          </a:p>
          <a:p>
            <a:r>
              <a:rPr lang="ru-RU" sz="2800" dirty="0"/>
              <a:t>Контроль статусов.</a:t>
            </a:r>
          </a:p>
          <a:p>
            <a:r>
              <a:rPr lang="ru-RU" sz="2800" dirty="0"/>
              <a:t>Разграничение прав доступа.</a:t>
            </a:r>
          </a:p>
        </p:txBody>
      </p:sp>
    </p:spTree>
    <p:extLst>
      <p:ext uri="{BB962C8B-B14F-4D97-AF65-F5344CB8AC3E}">
        <p14:creationId xmlns:p14="http://schemas.microsoft.com/office/powerpoint/2010/main" val="90652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E8065-70C0-3A60-37FB-B4C2C613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аудитории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F478A-98AA-8755-D2CA-C5E1EA53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207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Пользователи:</a:t>
            </a:r>
          </a:p>
          <a:p>
            <a:r>
              <a:rPr lang="ru-RU" dirty="0"/>
              <a:t>Руководители: Создание задач, контроль выполнения.</a:t>
            </a:r>
          </a:p>
          <a:p>
            <a:r>
              <a:rPr lang="ru-RU" dirty="0"/>
              <a:t>Сотрудники: Просмотр назначенных задач.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Простота интерфейса.</a:t>
            </a:r>
          </a:p>
          <a:p>
            <a:r>
              <a:rPr lang="ru-RU" dirty="0"/>
              <a:t>Доступность на мобильных устройствах.</a:t>
            </a:r>
          </a:p>
        </p:txBody>
      </p:sp>
      <p:pic>
        <p:nvPicPr>
          <p:cNvPr id="5" name="Рисунок 4" descr="Изображение выглядит как графическая вставка, Графика, мультфильм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77FFB79-441C-98F4-AD88-00779C15F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9" y="2007948"/>
            <a:ext cx="2607072" cy="26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8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C31BD-A054-3766-DC72-BA52B3CF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D3A1B-B183-B6A3-2DDB-FB3B1B41F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22"/>
            <a:ext cx="4102768" cy="4270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Коллекции </a:t>
            </a:r>
            <a:r>
              <a:rPr lang="en-US" sz="2400" dirty="0"/>
              <a:t>Firestore:</a:t>
            </a:r>
          </a:p>
          <a:p>
            <a:r>
              <a:rPr lang="en-US" sz="2000" dirty="0"/>
              <a:t>Users (id, </a:t>
            </a:r>
            <a:r>
              <a:rPr lang="ru-RU" sz="2000" dirty="0"/>
              <a:t>имя, </a:t>
            </a:r>
            <a:r>
              <a:rPr lang="en-US" sz="2000" dirty="0"/>
              <a:t>email, </a:t>
            </a:r>
            <a:r>
              <a:rPr lang="ru-RU" sz="2000" dirty="0"/>
              <a:t>роль).</a:t>
            </a:r>
          </a:p>
          <a:p>
            <a:r>
              <a:rPr lang="en-US" sz="2000" dirty="0"/>
              <a:t>Projects (id, </a:t>
            </a:r>
            <a:r>
              <a:rPr lang="ru-RU" sz="2000" dirty="0"/>
              <a:t>название).</a:t>
            </a:r>
          </a:p>
          <a:p>
            <a:r>
              <a:rPr lang="en-US" sz="2000" dirty="0"/>
              <a:t>Tasks (id, </a:t>
            </a:r>
            <a:r>
              <a:rPr lang="ru-RU" sz="2000" dirty="0"/>
              <a:t>название, статус, исполнители).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400" dirty="0"/>
              <a:t>Связи:</a:t>
            </a:r>
          </a:p>
          <a:p>
            <a:r>
              <a:rPr lang="ru-RU" sz="2000" dirty="0"/>
              <a:t>Задачи привязаны к проектам (</a:t>
            </a:r>
            <a:r>
              <a:rPr lang="en-US" sz="2000" dirty="0" err="1"/>
              <a:t>projectId</a:t>
            </a:r>
            <a:r>
              <a:rPr lang="en-US" sz="2000" dirty="0"/>
              <a:t>).</a:t>
            </a:r>
          </a:p>
          <a:p>
            <a:r>
              <a:rPr lang="ru-RU" sz="2000" dirty="0"/>
              <a:t>Исполнители — списком (</a:t>
            </a:r>
            <a:r>
              <a:rPr lang="en-US" sz="2000" dirty="0" err="1"/>
              <a:t>assignedUserIds</a:t>
            </a:r>
            <a:r>
              <a:rPr lang="en-US" sz="2000" dirty="0"/>
              <a:t>).</a:t>
            </a:r>
            <a:endParaRPr lang="ru-RU" sz="2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B5DA5B-635F-901C-F3CA-A92A9E3F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62" y="4831618"/>
            <a:ext cx="2512145" cy="12325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C4732AD-3CF1-3B4B-4713-FDF70369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835" y="1690689"/>
            <a:ext cx="3468393" cy="24475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0C00C2-5BF1-1A41-F584-67B45EB71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68" y="1690688"/>
            <a:ext cx="2848373" cy="24475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B36AAD-4BE6-5138-501E-D00E2CE5CB8E}"/>
              </a:ext>
            </a:extLst>
          </p:cNvPr>
          <p:cNvSpPr txBox="1"/>
          <p:nvPr/>
        </p:nvSpPr>
        <p:spPr>
          <a:xfrm>
            <a:off x="5400495" y="4300285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Users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CDA69C-A7D4-B59E-0F96-02379F173ECD}"/>
              </a:ext>
            </a:extLst>
          </p:cNvPr>
          <p:cNvSpPr txBox="1"/>
          <p:nvPr/>
        </p:nvSpPr>
        <p:spPr>
          <a:xfrm>
            <a:off x="8931176" y="4300285"/>
            <a:ext cx="216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Projects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E9D12-71CE-201F-05E9-7352AE9DCB4A}"/>
              </a:ext>
            </a:extLst>
          </p:cNvPr>
          <p:cNvSpPr txBox="1"/>
          <p:nvPr/>
        </p:nvSpPr>
        <p:spPr>
          <a:xfrm>
            <a:off x="7329934" y="6141462"/>
            <a:ext cx="1901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Коллекция </a:t>
            </a:r>
            <a:r>
              <a:rPr lang="en-US" dirty="0"/>
              <a:t>Tasks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801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455</Words>
  <Application>Microsoft Office PowerPoint</Application>
  <PresentationFormat>Широкоэкранный</PresentationFormat>
  <Paragraphs>107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Министерство образования Московской области Государственное образовательное учреждение высшего образования  Московской области «Государственный гуманитарно-технологический университет» Промышленно-экономический колледж </vt:lpstr>
      <vt:lpstr>Актуальность курсового проекта</vt:lpstr>
      <vt:lpstr>Практическая значимость</vt:lpstr>
      <vt:lpstr>Цель и задачи курсового проекта</vt:lpstr>
      <vt:lpstr>Объект и предмет исследования</vt:lpstr>
      <vt:lpstr>Этапы разработки</vt:lpstr>
      <vt:lpstr>Описание предметной области</vt:lpstr>
      <vt:lpstr>Анализ аудитории</vt:lpstr>
      <vt:lpstr>Схема структуры данных</vt:lpstr>
      <vt:lpstr>Используемые технологии</vt:lpstr>
      <vt:lpstr>Тестирование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Гоцман</dc:creator>
  <cp:lastModifiedBy>Денис Гоцман</cp:lastModifiedBy>
  <cp:revision>2</cp:revision>
  <dcterms:created xsi:type="dcterms:W3CDTF">2025-03-25T13:38:58Z</dcterms:created>
  <dcterms:modified xsi:type="dcterms:W3CDTF">2025-03-25T18:09:59Z</dcterms:modified>
</cp:coreProperties>
</file>