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Click to edit the notes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&lt;header&gt;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AFAAD2B-7888-4121-B10F-1DE622D00564}" type="slidenum">
              <a:rPr lang="e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278240" y="10156680"/>
            <a:ext cx="3281040" cy="53460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AAC802DC-ACCA-45DF-8312-DB38D87BF043}" type="slidenum">
              <a:rPr lang="en" sz="1400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278240" y="10156680"/>
            <a:ext cx="3281040" cy="53460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8A9757AC-0DCB-428A-B195-19810796FDF3}" type="slidenum">
              <a:rPr lang="en" sz="1400">
                <a:solidFill>
                  <a:srgbClr val="000000"/>
                </a:solidFill>
                <a:latin typeface="Calibri"/>
                <a:ea typeface="Arial Unicode MS"/>
              </a:rPr>
              <a:t>&lt;number&gt;</a:t>
            </a:fld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278240" y="10156680"/>
            <a:ext cx="3281040" cy="53460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0FB009E9-121A-47CB-B3F7-5DE61C11EBBA}" type="slidenum">
              <a:rPr lang="en" sz="1400">
                <a:solidFill>
                  <a:srgbClr val="000000"/>
                </a:solidFill>
                <a:latin typeface="Calibri"/>
                <a:ea typeface="Arial Unicode MS"/>
              </a:rPr>
              <a:t>&lt;number&gt;</a:t>
            </a:fld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04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59640"/>
            <a:ext cx="10080360" cy="899640"/>
          </a:xfrm>
          <a:prstGeom prst="rect">
            <a:avLst/>
          </a:prstGeom>
          <a:solidFill>
            <a:srgbClr val="808080"/>
          </a:solidFill>
        </p:spPr>
      </p:sp>
      <p:pic>
        <p:nvPicPr>
          <p:cNvPr descr="" id="1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7943760" y="6864480"/>
            <a:ext cx="1904760" cy="514080"/>
          </a:xfrm>
          <a:prstGeom prst="rect">
            <a:avLst/>
          </a:prstGeom>
        </p:spPr>
      </p:pic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503280" y="6959520"/>
            <a:ext cx="2349000" cy="5202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" sz="1400">
                <a:solidFill>
                  <a:srgbClr val="ffffff"/>
                </a:solidFill>
                <a:latin typeface="Arial"/>
                <a:ea typeface="Arial Unicode MS"/>
              </a:rPr>
              <a:t>&lt;  </a:t>
            </a:r>
            <a:fld id="{F907BB58-B27B-4EAC-B42B-1976D6CA6259}" type="slidenum">
              <a:rPr lang="en" sz="1400">
                <a:solidFill>
                  <a:srgbClr val="ffffff"/>
                </a:solidFill>
                <a:latin typeface="Arial"/>
                <a:ea typeface="Arial Unicode MS"/>
              </a:rPr>
              <a:t>&lt;number&gt;</a:t>
            </a:fld>
            <a:r>
              <a:rPr lang="en" sz="1400">
                <a:solidFill>
                  <a:srgbClr val="ffffff"/>
                </a:solidFill>
                <a:latin typeface="Arial"/>
                <a:ea typeface="Arial Unicode MS"/>
              </a:rPr>
              <a:t>  &gt;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2979720" y="6959520"/>
            <a:ext cx="3193560" cy="52020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85080" y="4663440"/>
            <a:ext cx="6461640" cy="2200320"/>
          </a:xfrm>
          <a:prstGeom prst="rect">
            <a:avLst/>
          </a:prstGeom>
        </p:spPr>
      </p:pic>
      <p:sp>
        <p:nvSpPr>
          <p:cNvPr id="44" name="TextShape 1"/>
          <p:cNvSpPr txBox="1"/>
          <p:nvPr/>
        </p:nvSpPr>
        <p:spPr>
          <a:xfrm>
            <a:off x="503280" y="6959520"/>
            <a:ext cx="2349000" cy="5202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" sz="1400">
                <a:solidFill>
                  <a:srgbClr val="ffffff"/>
                </a:solidFill>
                <a:latin typeface="Arial"/>
                <a:ea typeface="Arial Unicode MS"/>
              </a:rPr>
              <a:t>&lt;  </a:t>
            </a:r>
            <a:fld id="{D0507222-3AD6-4A6E-ACA8-50E24B186C13}" type="slidenum">
              <a:rPr lang="en" sz="1400">
                <a:solidFill>
                  <a:srgbClr val="ffffff"/>
                </a:solidFill>
                <a:latin typeface="Arial"/>
                <a:ea typeface="Arial Unicode MS"/>
              </a:rPr>
              <a:t>&lt;number&gt;</a:t>
            </a:fld>
            <a:r>
              <a:rPr lang="en" sz="1400">
                <a:solidFill>
                  <a:srgbClr val="ffffff"/>
                </a:solidFill>
                <a:latin typeface="Arial"/>
                <a:ea typeface="Arial Unicode MS"/>
              </a:rPr>
              <a:t>  &gt;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771480" y="760320"/>
            <a:ext cx="8464320" cy="4384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sz="3200">
                <a:solidFill>
                  <a:srgbClr val="000000"/>
                </a:solidFill>
                <a:latin typeface="Arial"/>
              </a:rPr>
              <a:t>Vi har arbejdet med GIS og IT udfordringer i mange år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sz="2800">
                <a:solidFill>
                  <a:srgbClr val="000000"/>
                </a:solidFill>
                <a:latin typeface="Arial"/>
              </a:rPr>
              <a:t>Etableret januar 2013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sz="2800">
                <a:solidFill>
                  <a:srgbClr val="000000"/>
                </a:solidFill>
                <a:latin typeface="Arial"/>
              </a:rPr>
              <a:t>Syv medarbejdere – over 75 år erfaring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sz="2800">
                <a:solidFill>
                  <a:srgbClr val="000000"/>
                </a:solidFill>
                <a:latin typeface="Arial"/>
              </a:rPr>
              <a:t>Fokus på effektiv udnyttelse af geografisk 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sz="2800">
                <a:solidFill>
                  <a:srgbClr val="000000"/>
                </a:solidFill>
                <a:latin typeface="Arial"/>
              </a:rPr>
              <a:t>Rådgivning, softwareudvikling, webservices og produkter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sz="2800">
                <a:solidFill>
                  <a:srgbClr val="000000"/>
                </a:solidFill>
                <a:latin typeface="Arial"/>
              </a:rPr>
              <a:t>Uafhængig leverandør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2368440" y="4614840"/>
            <a:ext cx="5414760" cy="1844280"/>
          </a:xfrm>
          <a:prstGeom prst="rect">
            <a:avLst/>
          </a:prstGeom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3280" y="6959520"/>
            <a:ext cx="2349000" cy="5202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alibri"/>
                <a:ea typeface="Arial Unicode MS"/>
              </a:rPr>
              <a:t>&lt;  </a:t>
            </a:r>
            <a:fld id="{728D6031-9FAB-4EB7-8F95-A9EC90EA9B8A}" type="slidenum">
              <a:rPr lang="en" sz="1400">
                <a:solidFill>
                  <a:srgbClr val="000000"/>
                </a:solidFill>
                <a:latin typeface="Calibri"/>
                <a:ea typeface="Arial Unicode MS"/>
              </a:rPr>
              <a:t>&lt;number&gt;</a:t>
            </a:fld>
            <a:r>
              <a:rPr lang="en" sz="1400">
                <a:solidFill>
                  <a:srgbClr val="000000"/>
                </a:solidFill>
                <a:latin typeface="Calibri"/>
                <a:ea typeface="Arial Unicode MS"/>
              </a:rPr>
              <a:t>  &gt;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360360" y="-85320"/>
            <a:ext cx="9359640" cy="126216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4400">
                <a:solidFill>
                  <a:srgbClr val="44546a"/>
                </a:solidFill>
                <a:latin typeface="Arial"/>
              </a:rPr>
              <a:t>Kompetencer</a:t>
            </a:r>
            <a:endParaRPr/>
          </a:p>
        </p:txBody>
      </p:sp>
      <p:sp>
        <p:nvSpPr>
          <p:cNvPr id="49" name="TextShape 3"/>
          <p:cNvSpPr txBox="1"/>
          <p:nvPr/>
        </p:nvSpPr>
        <p:spPr>
          <a:xfrm>
            <a:off x="684000" y="1301040"/>
            <a:ext cx="4175640" cy="4294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sz="2000">
                <a:solidFill>
                  <a:srgbClr val="000000"/>
                </a:solidFill>
                <a:latin typeface="Arial"/>
              </a:rPr>
              <a:t>Viden om alle facetter af geodataområdet bl.a.: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</a:rPr>
              <a:t>Produktion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</a:rPr>
              <a:t>Datamodellering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</a:rPr>
              <a:t>Processering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</a:rPr>
              <a:t>Analyse raster/vektor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</a:rPr>
              <a:t>Visualisering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</a:rPr>
              <a:t>Forædling af data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" name="TextShape 4"/>
          <p:cNvSpPr txBox="1"/>
          <p:nvPr/>
        </p:nvSpPr>
        <p:spPr>
          <a:xfrm>
            <a:off x="5220000" y="1260000"/>
            <a:ext cx="4175640" cy="53265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sz="2000">
                <a:solidFill>
                  <a:srgbClr val="000000"/>
                </a:solidFill>
                <a:latin typeface="Arial"/>
                <a:ea typeface="Microsoft YaHei"/>
              </a:rPr>
              <a:t>Stor viden om GIS software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  <a:ea typeface="Microsoft YaHei"/>
              </a:rPr>
              <a:t>Open Source GIS (WebGIS)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  <a:ea typeface="Arial"/>
              </a:rPr>
              <a:t>Databaser – PostgreSQL/PostGIS, SQL Server, Oracle m.fl.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  <a:ea typeface="Microsoft YaHei"/>
              </a:rPr>
              <a:t>Spatial Suite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  <a:ea typeface="Microsoft YaHei"/>
              </a:rPr>
              <a:t>GeoServer / MapServer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  <a:ea typeface="Microsoft YaHei"/>
              </a:rPr>
              <a:t>OpenLayers / Leaflet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  <a:ea typeface="Microsoft YaHei"/>
              </a:rPr>
              <a:t>QGIS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  <a:ea typeface="Microsoft YaHei"/>
              </a:rPr>
              <a:t>TileCache, GeoWebCache og MapProxy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000">
                <a:solidFill>
                  <a:srgbClr val="000000"/>
                </a:solidFill>
                <a:latin typeface="Arial"/>
                <a:ea typeface="Microsoft YaHei"/>
              </a:rPr>
              <a:t>Og meget mere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3280" y="6959520"/>
            <a:ext cx="2349000" cy="5202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" sz="1400">
                <a:solidFill>
                  <a:srgbClr val="000000"/>
                </a:solidFill>
                <a:latin typeface="Calibri"/>
                <a:ea typeface="Arial Unicode MS"/>
              </a:rPr>
              <a:t>&lt;  </a:t>
            </a:r>
            <a:fld id="{44AB0A29-4BE5-4BA1-A2C1-EA1AFAD23B0F}" type="slidenum">
              <a:rPr lang="en" sz="1400">
                <a:solidFill>
                  <a:srgbClr val="000000"/>
                </a:solidFill>
                <a:latin typeface="Calibri"/>
                <a:ea typeface="Arial Unicode MS"/>
              </a:rPr>
              <a:t>&lt;number&gt;</a:t>
            </a:fld>
            <a:r>
              <a:rPr lang="en" sz="1400">
                <a:solidFill>
                  <a:srgbClr val="000000"/>
                </a:solidFill>
                <a:latin typeface="Calibri"/>
                <a:ea typeface="Arial Unicode MS"/>
              </a:rPr>
              <a:t>  &gt;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720000" y="0"/>
            <a:ext cx="8495640" cy="12618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Microsoft YaHei"/>
              </a:rPr>
              <a:t>Ydelser og produkter</a:t>
            </a:r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684000" y="1195560"/>
            <a:ext cx="8495640" cy="62658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800">
                <a:solidFill>
                  <a:srgbClr val="000000"/>
                </a:solidFill>
                <a:latin typeface="Arial"/>
              </a:rPr>
              <a:t>IT-udvikling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800">
                <a:solidFill>
                  <a:srgbClr val="000000"/>
                </a:solidFill>
                <a:latin typeface="Arial"/>
              </a:rPr>
              <a:t>Databaseopgaver 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800">
                <a:solidFill>
                  <a:srgbClr val="000000"/>
                </a:solidFill>
                <a:latin typeface="Arial"/>
              </a:rPr>
              <a:t>Konverteringsopgaver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800">
                <a:solidFill>
                  <a:srgbClr val="000000"/>
                </a:solidFill>
                <a:latin typeface="Arial"/>
              </a:rPr>
              <a:t>Udnyttelse af 3D og højdemodeller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800">
                <a:solidFill>
                  <a:srgbClr val="000000"/>
                </a:solidFill>
                <a:latin typeface="Arial"/>
              </a:rPr>
              <a:t>Funktionsmoduler til web og desktop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800">
                <a:solidFill>
                  <a:srgbClr val="000000"/>
                </a:solidFill>
                <a:latin typeface="Arial"/>
              </a:rPr>
              <a:t>Integrationer – fx. CMS, fagsystemer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800">
                <a:solidFill>
                  <a:srgbClr val="000000"/>
                </a:solidFill>
                <a:latin typeface="Arial"/>
              </a:rPr>
              <a:t>Opgradering, opsætning og driftsbistand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800">
                <a:solidFill>
                  <a:srgbClr val="000000"/>
                </a:solidFill>
                <a:latin typeface="Arial"/>
              </a:rPr>
              <a:t>Kurser f.eks. i QGIS og PostGIS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"/>
            </a:pPr>
            <a:r>
              <a:rPr sz="2800">
                <a:solidFill>
                  <a:srgbClr val="000000"/>
                </a:solidFill>
                <a:latin typeface="Arial"/>
              </a:rPr>
              <a:t>Server f.eks. databaser hos Amazon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