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  <p:sldMasterId id="2147483829" r:id="rId3"/>
  </p:sldMasterIdLst>
  <p:notesMasterIdLst>
    <p:notesMasterId r:id="rId30"/>
  </p:notesMasterIdLst>
  <p:sldIdLst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79" r:id="rId25"/>
    <p:sldId id="266" r:id="rId26"/>
    <p:sldId id="267" r:id="rId27"/>
    <p:sldId id="26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6A64-B5A1-4AA0-9A0C-9C2B9FC7C5C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230B1-4A62-415B-99B2-82622822230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if Statement</a:t>
          </a:r>
          <a:endParaRPr lang="en-US" dirty="0"/>
        </a:p>
      </dgm:t>
    </dgm:pt>
    <dgm:pt modelId="{1AB85742-7CE2-4976-991A-5DDA514121B2}" type="parTrans" cxnId="{7BCAFA2B-B492-46BB-B68D-9F5AE5CED8DD}">
      <dgm:prSet/>
      <dgm:spPr/>
      <dgm:t>
        <a:bodyPr/>
        <a:lstStyle/>
        <a:p>
          <a:endParaRPr lang="en-US"/>
        </a:p>
      </dgm:t>
    </dgm:pt>
    <dgm:pt modelId="{33C3C569-507F-4618-95F6-35A03B58FDA3}" type="sibTrans" cxnId="{7BCAFA2B-B492-46BB-B68D-9F5AE5CED8DD}">
      <dgm:prSet/>
      <dgm:spPr/>
      <dgm:t>
        <a:bodyPr/>
        <a:lstStyle/>
        <a:p>
          <a:endParaRPr lang="en-US"/>
        </a:p>
      </dgm:t>
    </dgm:pt>
    <dgm:pt modelId="{6961C710-FB9F-49FB-9B99-48944463227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The if-else Statement</a:t>
          </a:r>
          <a:endParaRPr lang="en-US"/>
        </a:p>
      </dgm:t>
    </dgm:pt>
    <dgm:pt modelId="{FC30C6A0-D240-4992-8EA7-3A72364B015F}" type="parTrans" cxnId="{6BEEAFD7-5923-4723-A1DF-58C58CC6F1B0}">
      <dgm:prSet/>
      <dgm:spPr/>
      <dgm:t>
        <a:bodyPr/>
        <a:lstStyle/>
        <a:p>
          <a:endParaRPr lang="en-US"/>
        </a:p>
      </dgm:t>
    </dgm:pt>
    <dgm:pt modelId="{F24E0AB2-E0B6-4F67-A323-50DD3F863004}" type="sibTrans" cxnId="{6BEEAFD7-5923-4723-A1DF-58C58CC6F1B0}">
      <dgm:prSet/>
      <dgm:spPr/>
      <dgm:t>
        <a:bodyPr/>
        <a:lstStyle/>
        <a:p>
          <a:endParaRPr lang="en-US"/>
        </a:p>
      </dgm:t>
    </dgm:pt>
    <dgm:pt modelId="{4891B19F-AB19-4148-875D-39D297E9A661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The switch Statement</a:t>
          </a:r>
          <a:endParaRPr lang="en-US"/>
        </a:p>
      </dgm:t>
    </dgm:pt>
    <dgm:pt modelId="{FFEBDE1F-DA45-4852-A6AE-C3F35A2387F5}" type="parTrans" cxnId="{50F57DCF-A80A-427F-9E8C-8CE17A7F7B29}">
      <dgm:prSet/>
      <dgm:spPr/>
      <dgm:t>
        <a:bodyPr/>
        <a:lstStyle/>
        <a:p>
          <a:endParaRPr lang="en-US"/>
        </a:p>
      </dgm:t>
    </dgm:pt>
    <dgm:pt modelId="{A38B9A9C-A9AD-4A5A-85E0-247DC04E2E2D}" type="sibTrans" cxnId="{50F57DCF-A80A-427F-9E8C-8CE17A7F7B29}">
      <dgm:prSet/>
      <dgm:spPr/>
      <dgm:t>
        <a:bodyPr/>
        <a:lstStyle/>
        <a:p>
          <a:endParaRPr lang="en-US"/>
        </a:p>
      </dgm:t>
    </dgm:pt>
    <dgm:pt modelId="{C2A81598-1ED4-47AD-888C-DB1206293FD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E0682DD4-5E4D-480F-87BB-ECF2D1803A28}" type="parTrans" cxnId="{27E168EA-9CF5-4779-AA57-74300E8627D8}">
      <dgm:prSet/>
      <dgm:spPr/>
      <dgm:t>
        <a:bodyPr/>
        <a:lstStyle/>
        <a:p>
          <a:endParaRPr lang="en-US"/>
        </a:p>
      </dgm:t>
    </dgm:pt>
    <dgm:pt modelId="{84272F67-F9CE-46FE-95F2-FC19DBBF918E}" type="sibTrans" cxnId="{27E168EA-9CF5-4779-AA57-74300E8627D8}">
      <dgm:prSet/>
      <dgm:spPr/>
      <dgm:t>
        <a:bodyPr/>
        <a:lstStyle/>
        <a:p>
          <a:endParaRPr lang="en-US"/>
        </a:p>
      </dgm:t>
    </dgm:pt>
    <dgm:pt modelId="{05E8D1F1-2ACB-49A9-A046-C157BC706119}" type="pres">
      <dgm:prSet presAssocID="{F1B26A64-B5A1-4AA0-9A0C-9C2B9FC7C5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4B8164-99E1-43E3-89C5-A28994222B41}" type="pres">
      <dgm:prSet presAssocID="{5F4230B1-4A62-415B-99B2-82622822230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E2EFF-D981-4ACC-9459-F8EEB00119A3}" type="pres">
      <dgm:prSet presAssocID="{33C3C569-507F-4618-95F6-35A03B58FDA3}" presName="sibTrans" presStyleCnt="0"/>
      <dgm:spPr/>
    </dgm:pt>
    <dgm:pt modelId="{CABDF2AD-424B-4E0D-8870-B5A0412D6193}" type="pres">
      <dgm:prSet presAssocID="{6961C710-FB9F-49FB-9B99-4894446322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105A-8395-4897-B866-BF65A5C33793}" type="pres">
      <dgm:prSet presAssocID="{F24E0AB2-E0B6-4F67-A323-50DD3F863004}" presName="sibTrans" presStyleCnt="0"/>
      <dgm:spPr/>
    </dgm:pt>
    <dgm:pt modelId="{45CC70DB-D1BB-43F0-A60C-37681AC82FD3}" type="pres">
      <dgm:prSet presAssocID="{4891B19F-AB19-4148-875D-39D297E9A6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168EA-9CF5-4779-AA57-74300E8627D8}" srcId="{5F4230B1-4A62-415B-99B2-826228222303}" destId="{C2A81598-1ED4-47AD-888C-DB1206293FD7}" srcOrd="0" destOrd="0" parTransId="{E0682DD4-5E4D-480F-87BB-ECF2D1803A28}" sibTransId="{84272F67-F9CE-46FE-95F2-FC19DBBF918E}"/>
    <dgm:cxn modelId="{A8D0889E-D27C-4276-93C8-DD42A68CF626}" type="presOf" srcId="{6961C710-FB9F-49FB-9B99-489444632277}" destId="{CABDF2AD-424B-4E0D-8870-B5A0412D6193}" srcOrd="0" destOrd="0" presId="urn:microsoft.com/office/officeart/2005/8/layout/hList6"/>
    <dgm:cxn modelId="{6BEEAFD7-5923-4723-A1DF-58C58CC6F1B0}" srcId="{F1B26A64-B5A1-4AA0-9A0C-9C2B9FC7C5C8}" destId="{6961C710-FB9F-49FB-9B99-489444632277}" srcOrd="1" destOrd="0" parTransId="{FC30C6A0-D240-4992-8EA7-3A72364B015F}" sibTransId="{F24E0AB2-E0B6-4F67-A323-50DD3F863004}"/>
    <dgm:cxn modelId="{7BCAFA2B-B492-46BB-B68D-9F5AE5CED8DD}" srcId="{F1B26A64-B5A1-4AA0-9A0C-9C2B9FC7C5C8}" destId="{5F4230B1-4A62-415B-99B2-826228222303}" srcOrd="0" destOrd="0" parTransId="{1AB85742-7CE2-4976-991A-5DDA514121B2}" sibTransId="{33C3C569-507F-4618-95F6-35A03B58FDA3}"/>
    <dgm:cxn modelId="{F34B1AA3-C934-4AFF-B24C-9F9245898881}" type="presOf" srcId="{C2A81598-1ED4-47AD-888C-DB1206293FD7}" destId="{C24B8164-99E1-43E3-89C5-A28994222B41}" srcOrd="0" destOrd="1" presId="urn:microsoft.com/office/officeart/2005/8/layout/hList6"/>
    <dgm:cxn modelId="{96902FCB-C29D-44BE-B281-C775BC4294C3}" type="presOf" srcId="{F1B26A64-B5A1-4AA0-9A0C-9C2B9FC7C5C8}" destId="{05E8D1F1-2ACB-49A9-A046-C157BC706119}" srcOrd="0" destOrd="0" presId="urn:microsoft.com/office/officeart/2005/8/layout/hList6"/>
    <dgm:cxn modelId="{550A548D-86B3-4D82-98F7-7F6706F52940}" type="presOf" srcId="{4891B19F-AB19-4148-875D-39D297E9A661}" destId="{45CC70DB-D1BB-43F0-A60C-37681AC82FD3}" srcOrd="0" destOrd="0" presId="urn:microsoft.com/office/officeart/2005/8/layout/hList6"/>
    <dgm:cxn modelId="{2E168B73-C3C3-4260-A79E-B74E87720AF4}" type="presOf" srcId="{5F4230B1-4A62-415B-99B2-826228222303}" destId="{C24B8164-99E1-43E3-89C5-A28994222B41}" srcOrd="0" destOrd="0" presId="urn:microsoft.com/office/officeart/2005/8/layout/hList6"/>
    <dgm:cxn modelId="{50F57DCF-A80A-427F-9E8C-8CE17A7F7B29}" srcId="{F1B26A64-B5A1-4AA0-9A0C-9C2B9FC7C5C8}" destId="{4891B19F-AB19-4148-875D-39D297E9A661}" srcOrd="2" destOrd="0" parTransId="{FFEBDE1F-DA45-4852-A6AE-C3F35A2387F5}" sibTransId="{A38B9A9C-A9AD-4A5A-85E0-247DC04E2E2D}"/>
    <dgm:cxn modelId="{61F40CD4-CCCC-41D2-BE17-8704B9644860}" type="presParOf" srcId="{05E8D1F1-2ACB-49A9-A046-C157BC706119}" destId="{C24B8164-99E1-43E3-89C5-A28994222B41}" srcOrd="0" destOrd="0" presId="urn:microsoft.com/office/officeart/2005/8/layout/hList6"/>
    <dgm:cxn modelId="{0B7BA79A-AACE-4719-80EA-2EDB4FE56FA5}" type="presParOf" srcId="{05E8D1F1-2ACB-49A9-A046-C157BC706119}" destId="{F9BE2EFF-D981-4ACC-9459-F8EEB00119A3}" srcOrd="1" destOrd="0" presId="urn:microsoft.com/office/officeart/2005/8/layout/hList6"/>
    <dgm:cxn modelId="{CAA8F04A-BC22-478A-9A6A-80D32092125B}" type="presParOf" srcId="{05E8D1F1-2ACB-49A9-A046-C157BC706119}" destId="{CABDF2AD-424B-4E0D-8870-B5A0412D6193}" srcOrd="2" destOrd="0" presId="urn:microsoft.com/office/officeart/2005/8/layout/hList6"/>
    <dgm:cxn modelId="{58DD3485-6C94-45FA-B581-DBD5E9787059}" type="presParOf" srcId="{05E8D1F1-2ACB-49A9-A046-C157BC706119}" destId="{2673105A-8395-4897-B866-BF65A5C33793}" srcOrd="3" destOrd="0" presId="urn:microsoft.com/office/officeart/2005/8/layout/hList6"/>
    <dgm:cxn modelId="{D6E7DD40-1721-45BE-9BA9-79226D072585}" type="presParOf" srcId="{05E8D1F1-2ACB-49A9-A046-C157BC706119}" destId="{45CC70DB-D1BB-43F0-A60C-37681AC82FD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26A64-B5A1-4AA0-9A0C-9C2B9FC7C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230B1-4A62-415B-99B2-82622822230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while Loop</a:t>
          </a:r>
          <a:endParaRPr lang="en-US" dirty="0"/>
        </a:p>
      </dgm:t>
    </dgm:pt>
    <dgm:pt modelId="{1AB85742-7CE2-4976-991A-5DDA514121B2}" type="parTrans" cxnId="{7BCAFA2B-B492-46BB-B68D-9F5AE5CED8DD}">
      <dgm:prSet/>
      <dgm:spPr/>
      <dgm:t>
        <a:bodyPr/>
        <a:lstStyle/>
        <a:p>
          <a:endParaRPr lang="en-US"/>
        </a:p>
      </dgm:t>
    </dgm:pt>
    <dgm:pt modelId="{33C3C569-507F-4618-95F6-35A03B58FDA3}" type="sibTrans" cxnId="{7BCAFA2B-B492-46BB-B68D-9F5AE5CED8DD}">
      <dgm:prSet/>
      <dgm:spPr/>
      <dgm:t>
        <a:bodyPr/>
        <a:lstStyle/>
        <a:p>
          <a:endParaRPr lang="en-US"/>
        </a:p>
      </dgm:t>
    </dgm:pt>
    <dgm:pt modelId="{6961C710-FB9F-49FB-9B99-48944463227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do-while Loop</a:t>
          </a:r>
          <a:endParaRPr lang="en-US" dirty="0"/>
        </a:p>
      </dgm:t>
    </dgm:pt>
    <dgm:pt modelId="{FC30C6A0-D240-4992-8EA7-3A72364B015F}" type="parTrans" cxnId="{6BEEAFD7-5923-4723-A1DF-58C58CC6F1B0}">
      <dgm:prSet/>
      <dgm:spPr/>
      <dgm:t>
        <a:bodyPr/>
        <a:lstStyle/>
        <a:p>
          <a:endParaRPr lang="en-US"/>
        </a:p>
      </dgm:t>
    </dgm:pt>
    <dgm:pt modelId="{F24E0AB2-E0B6-4F67-A323-50DD3F863004}" type="sibTrans" cxnId="{6BEEAFD7-5923-4723-A1DF-58C58CC6F1B0}">
      <dgm:prSet/>
      <dgm:spPr/>
      <dgm:t>
        <a:bodyPr/>
        <a:lstStyle/>
        <a:p>
          <a:endParaRPr lang="en-US"/>
        </a:p>
      </dgm:t>
    </dgm:pt>
    <dgm:pt modelId="{4891B19F-AB19-4148-875D-39D297E9A661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for Loop</a:t>
          </a:r>
          <a:endParaRPr lang="en-US" dirty="0"/>
        </a:p>
      </dgm:t>
    </dgm:pt>
    <dgm:pt modelId="{FFEBDE1F-DA45-4852-A6AE-C3F35A2387F5}" type="parTrans" cxnId="{50F57DCF-A80A-427F-9E8C-8CE17A7F7B29}">
      <dgm:prSet/>
      <dgm:spPr/>
      <dgm:t>
        <a:bodyPr/>
        <a:lstStyle/>
        <a:p>
          <a:endParaRPr lang="en-US"/>
        </a:p>
      </dgm:t>
    </dgm:pt>
    <dgm:pt modelId="{A38B9A9C-A9AD-4A5A-85E0-247DC04E2E2D}" type="sibTrans" cxnId="{50F57DCF-A80A-427F-9E8C-8CE17A7F7B29}">
      <dgm:prSet/>
      <dgm:spPr/>
      <dgm:t>
        <a:bodyPr/>
        <a:lstStyle/>
        <a:p>
          <a:endParaRPr lang="en-US"/>
        </a:p>
      </dgm:t>
    </dgm:pt>
    <dgm:pt modelId="{6DCAB9F1-E84C-4D50-8C7D-62267EAFA0A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</a:t>
          </a:r>
          <a:r>
            <a:rPr lang="en-US" dirty="0" err="1" smtClean="0"/>
            <a:t>foreach</a:t>
          </a:r>
          <a:r>
            <a:rPr lang="en-US" dirty="0" smtClean="0"/>
            <a:t> Loop</a:t>
          </a:r>
          <a:endParaRPr lang="en-US" dirty="0"/>
        </a:p>
      </dgm:t>
    </dgm:pt>
    <dgm:pt modelId="{68630043-A50C-410C-ADA9-0118BD804FDD}" type="parTrans" cxnId="{CA69D195-B12D-4150-9C63-E437CD34A2D5}">
      <dgm:prSet/>
      <dgm:spPr/>
      <dgm:t>
        <a:bodyPr/>
        <a:lstStyle/>
        <a:p>
          <a:endParaRPr lang="en-US"/>
        </a:p>
      </dgm:t>
    </dgm:pt>
    <dgm:pt modelId="{3834A89A-EBFC-4F3D-9E79-539CD9C4A623}" type="sibTrans" cxnId="{CA69D195-B12D-4150-9C63-E437CD34A2D5}">
      <dgm:prSet/>
      <dgm:spPr/>
      <dgm:t>
        <a:bodyPr/>
        <a:lstStyle/>
        <a:p>
          <a:endParaRPr lang="en-US"/>
        </a:p>
      </dgm:t>
    </dgm:pt>
    <dgm:pt modelId="{6DFF8104-376C-4D71-9071-E2BC594F445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Recursion</a:t>
          </a:r>
          <a:endParaRPr lang="en-US" dirty="0"/>
        </a:p>
      </dgm:t>
    </dgm:pt>
    <dgm:pt modelId="{E2062A19-A104-4D0F-8D6A-09B9A2AE5A80}" type="parTrans" cxnId="{73F09FDA-21B1-4C94-BC78-95DE9F9FEC23}">
      <dgm:prSet/>
      <dgm:spPr/>
      <dgm:t>
        <a:bodyPr/>
        <a:lstStyle/>
        <a:p>
          <a:endParaRPr lang="en-US"/>
        </a:p>
      </dgm:t>
    </dgm:pt>
    <dgm:pt modelId="{92B2421B-7C0C-4315-AE45-DA0B74CCBD45}" type="sibTrans" cxnId="{73F09FDA-21B1-4C94-BC78-95DE9F9FEC23}">
      <dgm:prSet/>
      <dgm:spPr/>
      <dgm:t>
        <a:bodyPr/>
        <a:lstStyle/>
        <a:p>
          <a:endParaRPr lang="en-US"/>
        </a:p>
      </dgm:t>
    </dgm:pt>
    <dgm:pt modelId="{B1E5B535-5357-4F56-8B1B-EF053FE83DE4}" type="pres">
      <dgm:prSet presAssocID="{F1B26A64-B5A1-4AA0-9A0C-9C2B9FC7C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C5371-963E-4B24-A4E7-9E2CACB1903E}" type="pres">
      <dgm:prSet presAssocID="{5F4230B1-4A62-415B-99B2-826228222303}" presName="parentText" presStyleLbl="node1" presStyleIdx="0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17DD8-EC83-41AD-82D0-79CF7AFB970C}" type="pres">
      <dgm:prSet presAssocID="{33C3C569-507F-4618-95F6-35A03B58FDA3}" presName="spacer" presStyleCnt="0"/>
      <dgm:spPr/>
    </dgm:pt>
    <dgm:pt modelId="{D7B87436-4ACC-445D-A320-1B57521E4144}" type="pres">
      <dgm:prSet presAssocID="{6961C710-FB9F-49FB-9B99-489444632277}" presName="parentText" presStyleLbl="node1" presStyleIdx="1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5F67D-CF4D-42A6-B22C-60A09B1CD367}" type="pres">
      <dgm:prSet presAssocID="{F24E0AB2-E0B6-4F67-A323-50DD3F863004}" presName="spacer" presStyleCnt="0"/>
      <dgm:spPr/>
    </dgm:pt>
    <dgm:pt modelId="{CEF1B01E-A32F-4D1C-91EF-3F4F7427E19C}" type="pres">
      <dgm:prSet presAssocID="{4891B19F-AB19-4148-875D-39D297E9A661}" presName="parentText" presStyleLbl="node1" presStyleIdx="2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08301-8139-455A-94B4-D1D03983AC25}" type="pres">
      <dgm:prSet presAssocID="{A38B9A9C-A9AD-4A5A-85E0-247DC04E2E2D}" presName="spacer" presStyleCnt="0"/>
      <dgm:spPr/>
    </dgm:pt>
    <dgm:pt modelId="{DAA9DAF1-A7A1-4CDC-952E-2F2B3A0F0AA2}" type="pres">
      <dgm:prSet presAssocID="{6DCAB9F1-E84C-4D50-8C7D-62267EAFA0AA}" presName="parentText" presStyleLbl="node1" presStyleIdx="3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68061-C30D-4C5B-9DB4-E0A12508012B}" type="pres">
      <dgm:prSet presAssocID="{3834A89A-EBFC-4F3D-9E79-539CD9C4A623}" presName="spacer" presStyleCnt="0"/>
      <dgm:spPr/>
    </dgm:pt>
    <dgm:pt modelId="{695C5FB7-37E0-40DF-A90D-D4DD4A12E675}" type="pres">
      <dgm:prSet presAssocID="{6DFF8104-376C-4D71-9071-E2BC594F4453}" presName="parentText" presStyleLbl="node1" presStyleIdx="4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EEAFD7-5923-4723-A1DF-58C58CC6F1B0}" srcId="{F1B26A64-B5A1-4AA0-9A0C-9C2B9FC7C5C8}" destId="{6961C710-FB9F-49FB-9B99-489444632277}" srcOrd="1" destOrd="0" parTransId="{FC30C6A0-D240-4992-8EA7-3A72364B015F}" sibTransId="{F24E0AB2-E0B6-4F67-A323-50DD3F863004}"/>
    <dgm:cxn modelId="{8E809822-9AE8-474D-98D0-083FA2C63BDB}" type="presOf" srcId="{F1B26A64-B5A1-4AA0-9A0C-9C2B9FC7C5C8}" destId="{B1E5B535-5357-4F56-8B1B-EF053FE83DE4}" srcOrd="0" destOrd="0" presId="urn:microsoft.com/office/officeart/2005/8/layout/vList2"/>
    <dgm:cxn modelId="{7BCAFA2B-B492-46BB-B68D-9F5AE5CED8DD}" srcId="{F1B26A64-B5A1-4AA0-9A0C-9C2B9FC7C5C8}" destId="{5F4230B1-4A62-415B-99B2-826228222303}" srcOrd="0" destOrd="0" parTransId="{1AB85742-7CE2-4976-991A-5DDA514121B2}" sibTransId="{33C3C569-507F-4618-95F6-35A03B58FDA3}"/>
    <dgm:cxn modelId="{637E300D-3046-40A4-99DD-33A7F09DF0C7}" type="presOf" srcId="{5F4230B1-4A62-415B-99B2-826228222303}" destId="{138C5371-963E-4B24-A4E7-9E2CACB1903E}" srcOrd="0" destOrd="0" presId="urn:microsoft.com/office/officeart/2005/8/layout/vList2"/>
    <dgm:cxn modelId="{28E760FC-271C-4E83-B05E-0FBEF862DBBB}" type="presOf" srcId="{4891B19F-AB19-4148-875D-39D297E9A661}" destId="{CEF1B01E-A32F-4D1C-91EF-3F4F7427E19C}" srcOrd="0" destOrd="0" presId="urn:microsoft.com/office/officeart/2005/8/layout/vList2"/>
    <dgm:cxn modelId="{AD4A8456-156A-4EC6-952D-70968BA0EDEA}" type="presOf" srcId="{6961C710-FB9F-49FB-9B99-489444632277}" destId="{D7B87436-4ACC-445D-A320-1B57521E4144}" srcOrd="0" destOrd="0" presId="urn:microsoft.com/office/officeart/2005/8/layout/vList2"/>
    <dgm:cxn modelId="{73F09FDA-21B1-4C94-BC78-95DE9F9FEC23}" srcId="{F1B26A64-B5A1-4AA0-9A0C-9C2B9FC7C5C8}" destId="{6DFF8104-376C-4D71-9071-E2BC594F4453}" srcOrd="4" destOrd="0" parTransId="{E2062A19-A104-4D0F-8D6A-09B9A2AE5A80}" sibTransId="{92B2421B-7C0C-4315-AE45-DA0B74CCBD45}"/>
    <dgm:cxn modelId="{C619E21F-0FF6-4456-8994-7084F5C055CA}" type="presOf" srcId="{6DCAB9F1-E84C-4D50-8C7D-62267EAFA0AA}" destId="{DAA9DAF1-A7A1-4CDC-952E-2F2B3A0F0AA2}" srcOrd="0" destOrd="0" presId="urn:microsoft.com/office/officeart/2005/8/layout/vList2"/>
    <dgm:cxn modelId="{10056607-F2E7-43C1-B9C1-DA81258D0809}" type="presOf" srcId="{6DFF8104-376C-4D71-9071-E2BC594F4453}" destId="{695C5FB7-37E0-40DF-A90D-D4DD4A12E675}" srcOrd="0" destOrd="0" presId="urn:microsoft.com/office/officeart/2005/8/layout/vList2"/>
    <dgm:cxn modelId="{50F57DCF-A80A-427F-9E8C-8CE17A7F7B29}" srcId="{F1B26A64-B5A1-4AA0-9A0C-9C2B9FC7C5C8}" destId="{4891B19F-AB19-4148-875D-39D297E9A661}" srcOrd="2" destOrd="0" parTransId="{FFEBDE1F-DA45-4852-A6AE-C3F35A2387F5}" sibTransId="{A38B9A9C-A9AD-4A5A-85E0-247DC04E2E2D}"/>
    <dgm:cxn modelId="{CA69D195-B12D-4150-9C63-E437CD34A2D5}" srcId="{F1B26A64-B5A1-4AA0-9A0C-9C2B9FC7C5C8}" destId="{6DCAB9F1-E84C-4D50-8C7D-62267EAFA0AA}" srcOrd="3" destOrd="0" parTransId="{68630043-A50C-410C-ADA9-0118BD804FDD}" sibTransId="{3834A89A-EBFC-4F3D-9E79-539CD9C4A623}"/>
    <dgm:cxn modelId="{B8E78EE7-C900-4333-B79A-EAAA55BCDB8F}" type="presParOf" srcId="{B1E5B535-5357-4F56-8B1B-EF053FE83DE4}" destId="{138C5371-963E-4B24-A4E7-9E2CACB1903E}" srcOrd="0" destOrd="0" presId="urn:microsoft.com/office/officeart/2005/8/layout/vList2"/>
    <dgm:cxn modelId="{43DE66AE-D1CA-4AF2-82C7-074CCE9C7316}" type="presParOf" srcId="{B1E5B535-5357-4F56-8B1B-EF053FE83DE4}" destId="{2CF17DD8-EC83-41AD-82D0-79CF7AFB970C}" srcOrd="1" destOrd="0" presId="urn:microsoft.com/office/officeart/2005/8/layout/vList2"/>
    <dgm:cxn modelId="{10ADD3F9-ECED-4706-8EA7-C641C2832793}" type="presParOf" srcId="{B1E5B535-5357-4F56-8B1B-EF053FE83DE4}" destId="{D7B87436-4ACC-445D-A320-1B57521E4144}" srcOrd="2" destOrd="0" presId="urn:microsoft.com/office/officeart/2005/8/layout/vList2"/>
    <dgm:cxn modelId="{3EA31EFB-5696-4E4A-BA93-CF5E63FD189C}" type="presParOf" srcId="{B1E5B535-5357-4F56-8B1B-EF053FE83DE4}" destId="{0755F67D-CF4D-42A6-B22C-60A09B1CD367}" srcOrd="3" destOrd="0" presId="urn:microsoft.com/office/officeart/2005/8/layout/vList2"/>
    <dgm:cxn modelId="{F32AB229-A86B-4CF5-9B0F-399674D0CBA9}" type="presParOf" srcId="{B1E5B535-5357-4F56-8B1B-EF053FE83DE4}" destId="{CEF1B01E-A32F-4D1C-91EF-3F4F7427E19C}" srcOrd="4" destOrd="0" presId="urn:microsoft.com/office/officeart/2005/8/layout/vList2"/>
    <dgm:cxn modelId="{C6E54D9B-E839-4F05-878C-8C0E326FF2CD}" type="presParOf" srcId="{B1E5B535-5357-4F56-8B1B-EF053FE83DE4}" destId="{08508301-8139-455A-94B4-D1D03983AC25}" srcOrd="5" destOrd="0" presId="urn:microsoft.com/office/officeart/2005/8/layout/vList2"/>
    <dgm:cxn modelId="{F2C2CEEA-F9EE-4BEE-B796-34D0C521944E}" type="presParOf" srcId="{B1E5B535-5357-4F56-8B1B-EF053FE83DE4}" destId="{DAA9DAF1-A7A1-4CDC-952E-2F2B3A0F0AA2}" srcOrd="6" destOrd="0" presId="urn:microsoft.com/office/officeart/2005/8/layout/vList2"/>
    <dgm:cxn modelId="{4C82BC1D-799E-43C8-9A03-BA47E6969940}" type="presParOf" srcId="{B1E5B535-5357-4F56-8B1B-EF053FE83DE4}" destId="{14E68061-C30D-4C5B-9DB4-E0A12508012B}" srcOrd="7" destOrd="0" presId="urn:microsoft.com/office/officeart/2005/8/layout/vList2"/>
    <dgm:cxn modelId="{2D1AD7E5-D4E8-45D0-8456-B88027C6A3C0}" type="presParOf" srcId="{B1E5B535-5357-4F56-8B1B-EF053FE83DE4}" destId="{695C5FB7-37E0-40DF-A90D-D4DD4A12E6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B8164-99E1-43E3-89C5-A28994222B41}">
      <dsp:nvSpPr>
        <dsp:cNvPr id="0" name=""/>
        <dsp:cNvSpPr/>
      </dsp:nvSpPr>
      <dsp:spPr>
        <a:xfrm rot="16200000">
          <a:off x="-1207628" y="1208633"/>
          <a:ext cx="5029199" cy="2611933"/>
        </a:xfrm>
        <a:prstGeom prst="flowChartManualOperati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t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The if Statement</a:t>
          </a:r>
          <a:endParaRPr lang="en-US" sz="3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 dirty="0"/>
        </a:p>
      </dsp:txBody>
      <dsp:txXfrm rot="5400000">
        <a:off x="1005" y="1005840"/>
        <a:ext cx="2611933" cy="3017519"/>
      </dsp:txXfrm>
    </dsp:sp>
    <dsp:sp modelId="{CABDF2AD-424B-4E0D-8870-B5A0412D6193}">
      <dsp:nvSpPr>
        <dsp:cNvPr id="0" name=""/>
        <dsp:cNvSpPr/>
      </dsp:nvSpPr>
      <dsp:spPr>
        <a:xfrm rot="16200000">
          <a:off x="1600199" y="1208633"/>
          <a:ext cx="5029199" cy="2611933"/>
        </a:xfrm>
        <a:prstGeom prst="flowChartManualOperati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The if-else Statement</a:t>
          </a:r>
          <a:endParaRPr lang="en-US" sz="3800" kern="1200"/>
        </a:p>
      </dsp:txBody>
      <dsp:txXfrm rot="5400000">
        <a:off x="2808832" y="1005840"/>
        <a:ext cx="2611933" cy="3017519"/>
      </dsp:txXfrm>
    </dsp:sp>
    <dsp:sp modelId="{45CC70DB-D1BB-43F0-A60C-37681AC82FD3}">
      <dsp:nvSpPr>
        <dsp:cNvPr id="0" name=""/>
        <dsp:cNvSpPr/>
      </dsp:nvSpPr>
      <dsp:spPr>
        <a:xfrm rot="16200000">
          <a:off x="4408028" y="1208633"/>
          <a:ext cx="5029199" cy="2611933"/>
        </a:xfrm>
        <a:prstGeom prst="flowChartManualOperati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The switch Statement</a:t>
          </a:r>
          <a:endParaRPr lang="en-US" sz="3800" kern="1200"/>
        </a:p>
      </dsp:txBody>
      <dsp:txXfrm rot="5400000">
        <a:off x="5616661" y="1005840"/>
        <a:ext cx="2611933" cy="3017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C5371-963E-4B24-A4E7-9E2CACB1903E}">
      <dsp:nvSpPr>
        <dsp:cNvPr id="0" name=""/>
        <dsp:cNvSpPr/>
      </dsp:nvSpPr>
      <dsp:spPr>
        <a:xfrm>
          <a:off x="0" y="423737"/>
          <a:ext cx="8229600" cy="688888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The while Loop</a:t>
          </a:r>
          <a:endParaRPr lang="en-US" sz="3000" kern="1200" dirty="0"/>
        </a:p>
      </dsp:txBody>
      <dsp:txXfrm>
        <a:off x="33629" y="457366"/>
        <a:ext cx="8162342" cy="621630"/>
      </dsp:txXfrm>
    </dsp:sp>
    <dsp:sp modelId="{D7B87436-4ACC-445D-A320-1B57521E4144}">
      <dsp:nvSpPr>
        <dsp:cNvPr id="0" name=""/>
        <dsp:cNvSpPr/>
      </dsp:nvSpPr>
      <dsp:spPr>
        <a:xfrm>
          <a:off x="0" y="1296946"/>
          <a:ext cx="8229600" cy="688888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The do-while Loop</a:t>
          </a:r>
          <a:endParaRPr lang="en-US" sz="3000" kern="1200" dirty="0"/>
        </a:p>
      </dsp:txBody>
      <dsp:txXfrm>
        <a:off x="33629" y="1330575"/>
        <a:ext cx="8162342" cy="621630"/>
      </dsp:txXfrm>
    </dsp:sp>
    <dsp:sp modelId="{CEF1B01E-A32F-4D1C-91EF-3F4F7427E19C}">
      <dsp:nvSpPr>
        <dsp:cNvPr id="0" name=""/>
        <dsp:cNvSpPr/>
      </dsp:nvSpPr>
      <dsp:spPr>
        <a:xfrm>
          <a:off x="0" y="2170155"/>
          <a:ext cx="8229600" cy="688888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The for Loop</a:t>
          </a:r>
          <a:endParaRPr lang="en-US" sz="3000" kern="1200" dirty="0"/>
        </a:p>
      </dsp:txBody>
      <dsp:txXfrm>
        <a:off x="33629" y="2203784"/>
        <a:ext cx="8162342" cy="621630"/>
      </dsp:txXfrm>
    </dsp:sp>
    <dsp:sp modelId="{DAA9DAF1-A7A1-4CDC-952E-2F2B3A0F0AA2}">
      <dsp:nvSpPr>
        <dsp:cNvPr id="0" name=""/>
        <dsp:cNvSpPr/>
      </dsp:nvSpPr>
      <dsp:spPr>
        <a:xfrm>
          <a:off x="0" y="3043364"/>
          <a:ext cx="8229600" cy="688888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The </a:t>
          </a:r>
          <a:r>
            <a:rPr lang="en-US" sz="3000" kern="1200" dirty="0" err="1" smtClean="0"/>
            <a:t>foreach</a:t>
          </a:r>
          <a:r>
            <a:rPr lang="en-US" sz="3000" kern="1200" dirty="0" smtClean="0"/>
            <a:t> Loop</a:t>
          </a:r>
          <a:endParaRPr lang="en-US" sz="3000" kern="1200" dirty="0"/>
        </a:p>
      </dsp:txBody>
      <dsp:txXfrm>
        <a:off x="33629" y="3076993"/>
        <a:ext cx="8162342" cy="621630"/>
      </dsp:txXfrm>
    </dsp:sp>
    <dsp:sp modelId="{695C5FB7-37E0-40DF-A90D-D4DD4A12E675}">
      <dsp:nvSpPr>
        <dsp:cNvPr id="0" name=""/>
        <dsp:cNvSpPr/>
      </dsp:nvSpPr>
      <dsp:spPr>
        <a:xfrm>
          <a:off x="0" y="3916573"/>
          <a:ext cx="8229600" cy="688888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Recursion</a:t>
          </a:r>
          <a:endParaRPr lang="en-US" sz="3000" kern="1200" dirty="0"/>
        </a:p>
      </dsp:txBody>
      <dsp:txXfrm>
        <a:off x="33629" y="3950202"/>
        <a:ext cx="8162342" cy="62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6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6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06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0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1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7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31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71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6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02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36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44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99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9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2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0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8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2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5/13/2011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5/13/2011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2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0"/>
            <a:ext cx="8534400" cy="8985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 smtClean="0"/>
              <a:t>Introduction to Programming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body" idx="1"/>
          </p:nvPr>
        </p:nvSpPr>
        <p:spPr>
          <a:xfrm>
            <a:off x="304800" y="3124200"/>
            <a:ext cx="8183563" cy="10668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156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999408"/>
              </p:ext>
            </p:extLst>
          </p:nvPr>
        </p:nvGraphicFramePr>
        <p:xfrm>
          <a:off x="457200" y="14478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1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if</a:t>
            </a:r>
            <a:r>
              <a:rPr lang="en-US" dirty="0"/>
              <a:t> statement will execute a given sequence of statements only if the corresponding </a:t>
            </a:r>
            <a:r>
              <a:rPr lang="en-US" dirty="0" smtClean="0"/>
              <a:t>Boolean </a:t>
            </a:r>
            <a:r>
              <a:rPr lang="en-US" dirty="0"/>
              <a:t>expression </a:t>
            </a:r>
            <a:r>
              <a:rPr lang="en-US" dirty="0" smtClean="0"/>
              <a:t>evaluates </a:t>
            </a:r>
            <a:r>
              <a:rPr lang="en-US" dirty="0"/>
              <a:t>to true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00"/>
            <a:ext cx="7287643" cy="2286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if-else</a:t>
            </a:r>
            <a:r>
              <a:rPr lang="en-US" sz="2000" dirty="0"/>
              <a:t> statement allows your program to perform one action if the Boolean expression evaluates to true and a different action if the Boolean expression evaluates to false.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6182844" cy="34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switch</a:t>
            </a:r>
            <a:r>
              <a:rPr lang="en-US" sz="2400" dirty="0"/>
              <a:t> statement allows multi-way branching. In many cases, using a switch statement can simplify a </a:t>
            </a:r>
            <a:r>
              <a:rPr lang="en-US" sz="2400" dirty="0" smtClean="0"/>
              <a:t>complex </a:t>
            </a:r>
            <a:r>
              <a:rPr lang="en-US" sz="2400" dirty="0"/>
              <a:t>combination of if-else statements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01977"/>
            <a:ext cx="5072568" cy="36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316193"/>
              </p:ext>
            </p:extLst>
          </p:nvPr>
        </p:nvGraphicFramePr>
        <p:xfrm>
          <a:off x="457200" y="14478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2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while</a:t>
            </a:r>
            <a:r>
              <a:rPr lang="en-US" dirty="0"/>
              <a:t> loop repeatedly executes a block of statements until a specified Boolean expression evaluates to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3505200"/>
            <a:ext cx="642074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do-while</a:t>
            </a:r>
            <a:r>
              <a:rPr lang="en-US" dirty="0"/>
              <a:t> loop repeatedly executes a block of statements until a specified Boolean expression evaluates to false. The </a:t>
            </a:r>
            <a:r>
              <a:rPr lang="en-US" b="1" dirty="0"/>
              <a:t>do-while</a:t>
            </a:r>
            <a:r>
              <a:rPr lang="en-US" dirty="0"/>
              <a:t> loop tests the condition at the bottom of the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62400"/>
            <a:ext cx="6344536" cy="21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</a:t>
            </a:r>
            <a:r>
              <a:rPr lang="en-US" dirty="0"/>
              <a:t> loop combines the three elements of iteration—the initialization expression, the termination condition expression, and the counting expression—into a more readable </a:t>
            </a:r>
            <a:r>
              <a:rPr lang="en-US" dirty="0" smtClean="0"/>
              <a:t>code.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4419600"/>
            <a:ext cx="6249273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foreach</a:t>
            </a:r>
            <a:r>
              <a:rPr lang="en-US" dirty="0"/>
              <a:t> loop </a:t>
            </a:r>
            <a:r>
              <a:rPr lang="en-US" dirty="0" smtClean="0"/>
              <a:t>is an enhanced </a:t>
            </a:r>
            <a:r>
              <a:rPr lang="en-US" dirty="0"/>
              <a:t>version of the for loop for iterating through collections such as arrays and lists.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04" y="3124200"/>
            <a:ext cx="636358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programming technique that causes a </a:t>
            </a:r>
            <a:r>
              <a:rPr lang="en-US" dirty="0" smtClean="0"/>
              <a:t>method </a:t>
            </a:r>
            <a:r>
              <a:rPr lang="en-US" dirty="0"/>
              <a:t>to call itself in order to compute a result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735511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83587"/>
              </p:ext>
            </p:extLst>
          </p:nvPr>
        </p:nvGraphicFramePr>
        <p:xfrm>
          <a:off x="762000" y="1905000"/>
          <a:ext cx="7251700" cy="3177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80181"/>
                <a:gridCol w="3971519"/>
              </a:tblGrid>
              <a:tr h="289559">
                <a:tc>
                  <a:txBody>
                    <a:bodyPr/>
                    <a:lstStyle/>
                    <a:p>
                      <a:r>
                        <a:rPr lang="en-US" dirty="0" smtClean="0"/>
                        <a:t>Skills/Concepts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Computer Programming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computer storage and data </a:t>
                      </a:r>
                      <a:r>
                        <a:rPr lang="en-US" kern="1200" dirty="0" smtClean="0"/>
                        <a:t>types</a:t>
                      </a:r>
                      <a:r>
                        <a:rPr lang="en-US" kern="1200" baseline="0" dirty="0" smtClean="0"/>
                        <a:t> (1.1)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/>
                        <a:t>Understanding Decision Structures</a:t>
                      </a:r>
                      <a:endParaRPr lang="en-US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computer decision </a:t>
                      </a:r>
                      <a:r>
                        <a:rPr lang="en-US" kern="1200" dirty="0" smtClean="0"/>
                        <a:t>structures</a:t>
                      </a:r>
                      <a:r>
                        <a:rPr lang="en-US" kern="1200" baseline="0" dirty="0" smtClean="0"/>
                        <a:t> (1.2)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37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Repetition Structures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Identify the appropriate method for handling </a:t>
                      </a:r>
                      <a:r>
                        <a:rPr lang="en-US" kern="1200" dirty="0" smtClean="0"/>
                        <a:t>repetition</a:t>
                      </a:r>
                      <a:r>
                        <a:rPr lang="en-US" kern="1200" baseline="0" dirty="0" smtClean="0"/>
                        <a:t> (1.3)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Exception Handling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error </a:t>
                      </a:r>
                      <a:r>
                        <a:rPr lang="en-US" kern="1200" dirty="0" smtClean="0"/>
                        <a:t>handling</a:t>
                      </a:r>
                      <a:r>
                        <a:rPr lang="en-US" kern="1200" baseline="0" dirty="0" smtClean="0"/>
                        <a:t> (1.4)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exception is an unexpected error condition that occurs during program execution.</a:t>
            </a:r>
          </a:p>
          <a:p>
            <a:r>
              <a:rPr lang="en-US" sz="2400" dirty="0" smtClean="0"/>
              <a:t>When exception occurs, the runtime creates an exception object and “throws” it.</a:t>
            </a:r>
          </a:p>
          <a:p>
            <a:r>
              <a:rPr lang="en-US" sz="2400" dirty="0" smtClean="0"/>
              <a:t>Unless you “catch” the exception, the program execution will terminate.</a:t>
            </a:r>
          </a:p>
          <a:p>
            <a:r>
              <a:rPr lang="en-US" sz="2400" dirty="0" smtClean="0"/>
              <a:t>Exceptions are an object of the </a:t>
            </a:r>
            <a:r>
              <a:rPr lang="en-US" sz="2400" dirty="0" err="1" smtClean="0"/>
              <a:t>System.Exception</a:t>
            </a:r>
            <a:r>
              <a:rPr lang="en-US" sz="2400" dirty="0" smtClean="0"/>
              <a:t> class or one of its derived classes.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b="1" dirty="0" err="1" smtClean="0"/>
              <a:t>DivideByZeroException</a:t>
            </a:r>
            <a:r>
              <a:rPr lang="en-US" sz="2400" dirty="0" smtClean="0"/>
              <a:t> exception object is thrown when the program attempts to divide by zero.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b="1" dirty="0" err="1" smtClean="0"/>
              <a:t>FileNotFoundException</a:t>
            </a:r>
            <a:r>
              <a:rPr lang="en-US" sz="2400" dirty="0" smtClean="0"/>
              <a:t> exception object is throws when the program cannot find a given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5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Unhandled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the file c:\data.txt is not found in this code?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0"/>
            <a:ext cx="656364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 smtClean="0"/>
              <a:t>Exceptions </a:t>
            </a:r>
            <a:r>
              <a:rPr lang="en-US" dirty="0" smtClean="0"/>
              <a:t>with try-catch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/>
          <a:lstStyle/>
          <a:p>
            <a:r>
              <a:rPr lang="en-US" dirty="0" smtClean="0"/>
              <a:t>Place </a:t>
            </a:r>
            <a:r>
              <a:rPr lang="en-US" dirty="0"/>
              <a:t>the code that throws the exceptions inside a </a:t>
            </a:r>
            <a:r>
              <a:rPr lang="en-US" b="1" dirty="0"/>
              <a:t>try</a:t>
            </a:r>
            <a:r>
              <a:rPr lang="en-US" dirty="0"/>
              <a:t> </a:t>
            </a:r>
            <a:r>
              <a:rPr lang="en-US" dirty="0" smtClean="0"/>
              <a:t>block. </a:t>
            </a:r>
          </a:p>
          <a:p>
            <a:r>
              <a:rPr lang="en-US" dirty="0"/>
              <a:t>P</a:t>
            </a:r>
            <a:r>
              <a:rPr lang="en-US" dirty="0" smtClean="0"/>
              <a:t>lace </a:t>
            </a:r>
            <a:r>
              <a:rPr lang="en-US" dirty="0"/>
              <a:t>the code that handles </a:t>
            </a:r>
            <a:r>
              <a:rPr lang="en-US" dirty="0" smtClean="0"/>
              <a:t>an exception </a:t>
            </a:r>
            <a:r>
              <a:rPr lang="en-US" dirty="0"/>
              <a:t>inside a </a:t>
            </a:r>
            <a:r>
              <a:rPr lang="en-US" b="1" dirty="0"/>
              <a:t>catch</a:t>
            </a:r>
            <a:r>
              <a:rPr lang="en-US" dirty="0"/>
              <a:t> </a:t>
            </a:r>
            <a:r>
              <a:rPr lang="en-US" dirty="0" smtClean="0"/>
              <a:t>block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You can have more than one catch blocks for each try block. Each catch block handles a specific exception type.</a:t>
            </a:r>
          </a:p>
          <a:p>
            <a:r>
              <a:rPr lang="en-US" dirty="0" smtClean="0"/>
              <a:t>A try block must have at least a catch block or a finally block associated with it.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175281" cy="46272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finally</a:t>
            </a:r>
            <a:r>
              <a:rPr lang="en-US" sz="2400" dirty="0" smtClean="0"/>
              <a:t> block is used in association with the try block.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finally</a:t>
            </a:r>
            <a:r>
              <a:rPr lang="en-US" sz="2400" dirty="0" smtClean="0"/>
              <a:t> block is always executed regardless of whether an exception is thrown.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finally</a:t>
            </a:r>
            <a:r>
              <a:rPr lang="en-US" sz="2400" dirty="0" smtClean="0"/>
              <a:t> block is often used to write clean-up code.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410200" cy="315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try-catch-finally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04132"/>
            <a:ext cx="4509381" cy="47728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sz="2800" dirty="0" smtClean="0"/>
              <a:t>Algorithms</a:t>
            </a:r>
          </a:p>
          <a:p>
            <a:pPr lvl="1"/>
            <a:r>
              <a:rPr lang="en-US" sz="2400" dirty="0" smtClean="0"/>
              <a:t>Flowchart, decision table</a:t>
            </a:r>
          </a:p>
          <a:p>
            <a:r>
              <a:rPr lang="en-US" sz="2800" dirty="0"/>
              <a:t>C# Programming Language</a:t>
            </a:r>
          </a:p>
          <a:p>
            <a:pPr lvl="1"/>
            <a:r>
              <a:rPr lang="en-US" sz="2400" dirty="0"/>
              <a:t>Variables, constants, data types, arrays, operators, methods</a:t>
            </a:r>
          </a:p>
          <a:p>
            <a:r>
              <a:rPr lang="en-US" sz="2800" dirty="0"/>
              <a:t>Decision Structures</a:t>
            </a:r>
          </a:p>
          <a:p>
            <a:pPr lvl="1"/>
            <a:r>
              <a:rPr lang="en-US" sz="2400" dirty="0"/>
              <a:t>if, if-else, switch</a:t>
            </a:r>
          </a:p>
          <a:p>
            <a:r>
              <a:rPr lang="en-US" sz="2800" dirty="0"/>
              <a:t>Repetition Structures</a:t>
            </a:r>
          </a:p>
          <a:p>
            <a:pPr lvl="1"/>
            <a:r>
              <a:rPr lang="en-US" sz="2400" dirty="0"/>
              <a:t>while, do-while, for, </a:t>
            </a:r>
            <a:r>
              <a:rPr lang="en-US" sz="2400" dirty="0" err="1"/>
              <a:t>foreach</a:t>
            </a:r>
            <a:r>
              <a:rPr lang="en-US" sz="2400" dirty="0"/>
              <a:t>, recursion</a:t>
            </a:r>
          </a:p>
          <a:p>
            <a:r>
              <a:rPr lang="en-US" sz="2800" dirty="0"/>
              <a:t>Exception Handling</a:t>
            </a:r>
          </a:p>
          <a:p>
            <a:pPr lvl="1"/>
            <a:r>
              <a:rPr lang="en-US" sz="2400" dirty="0"/>
              <a:t>try-catch, try-finally, try-catch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refers to a method for solving problems.</a:t>
            </a:r>
          </a:p>
          <a:p>
            <a:r>
              <a:rPr lang="en-US" dirty="0"/>
              <a:t>Common techniques for representing an </a:t>
            </a:r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Flowchart</a:t>
            </a:r>
          </a:p>
          <a:p>
            <a:pPr lvl="1"/>
            <a:r>
              <a:rPr lang="en-US" dirty="0" smtClean="0"/>
              <a:t>Decision Tables.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65150"/>
              </p:ext>
            </p:extLst>
          </p:nvPr>
        </p:nvGraphicFramePr>
        <p:xfrm>
          <a:off x="685800" y="3733800"/>
          <a:ext cx="7848600" cy="18437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24300"/>
                <a:gridCol w="3924300"/>
              </a:tblGrid>
              <a:tr h="6858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Flowcharts and Decision Tables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57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More precise than natural languages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Less formal and easier to use than programming languages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flowchart is a graphical representation of an algorithm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64853"/>
              </p:ext>
            </p:extLst>
          </p:nvPr>
        </p:nvGraphicFramePr>
        <p:xfrm>
          <a:off x="609600" y="2819400"/>
          <a:ext cx="7543800" cy="3439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0229"/>
                <a:gridCol w="4363571"/>
              </a:tblGrid>
              <a:tr h="4031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Common Flowchart</a:t>
                      </a:r>
                      <a:r>
                        <a:rPr lang="en-US" baseline="0" dirty="0" smtClean="0"/>
                        <a:t> Symbols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0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or end of an algorithm</a:t>
                      </a:r>
                      <a:endParaRPr lang="en-US" dirty="0"/>
                    </a:p>
                  </a:txBody>
                  <a:tcPr/>
                </a:tc>
              </a:tr>
              <a:tr h="565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or computational operation</a:t>
                      </a:r>
                      <a:endParaRPr lang="en-US" dirty="0"/>
                    </a:p>
                  </a:txBody>
                  <a:tcPr/>
                </a:tc>
              </a:tr>
              <a:tr h="5934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or out operation</a:t>
                      </a:r>
                      <a:endParaRPr lang="en-US" dirty="0"/>
                    </a:p>
                  </a:txBody>
                  <a:tcPr/>
                </a:tc>
              </a:tr>
              <a:tr h="6901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making operation</a:t>
                      </a:r>
                      <a:endParaRPr lang="en-US" dirty="0"/>
                    </a:p>
                  </a:txBody>
                  <a:tcPr/>
                </a:tc>
              </a:tr>
              <a:tr h="565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 of the flow of control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222130" y="3352800"/>
            <a:ext cx="1491762" cy="2819400"/>
            <a:chOff x="1189892" y="2895600"/>
            <a:chExt cx="1491762" cy="2819400"/>
          </a:xfrm>
        </p:grpSpPr>
        <p:sp>
          <p:nvSpPr>
            <p:cNvPr id="6" name="Flowchart: Terminator 5"/>
            <p:cNvSpPr/>
            <p:nvPr/>
          </p:nvSpPr>
          <p:spPr>
            <a:xfrm>
              <a:off x="1189892" y="2895600"/>
              <a:ext cx="1447800" cy="381000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310054" y="3505200"/>
              <a:ext cx="1371600" cy="38100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1266092" y="4038600"/>
              <a:ext cx="1371600" cy="381000"/>
            </a:xfrm>
            <a:prstGeom prst="flowChartInputOutp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1594338" y="4648200"/>
              <a:ext cx="638907" cy="530469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13793" y="5334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546" y="1673352"/>
            <a:ext cx="8229600" cy="4718304"/>
          </a:xfrm>
        </p:spPr>
        <p:txBody>
          <a:bodyPr/>
          <a:lstStyle/>
          <a:p>
            <a:r>
              <a:rPr lang="en-US" dirty="0" smtClean="0"/>
              <a:t>A flowchart that compares two numbers: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276600" y="2438400"/>
            <a:ext cx="1524000" cy="304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3086100" y="2971800"/>
            <a:ext cx="1905000" cy="381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x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2971800" y="3581400"/>
            <a:ext cx="1905000" cy="381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y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352800" y="4147038"/>
            <a:ext cx="1371600" cy="838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 &gt; y?</a:t>
            </a:r>
            <a:endParaRPr lang="en-US" sz="1200" dirty="0"/>
          </a:p>
        </p:txBody>
      </p:sp>
      <p:sp>
        <p:nvSpPr>
          <p:cNvPr id="9" name="Flowchart: Data 8"/>
          <p:cNvSpPr/>
          <p:nvPr/>
        </p:nvSpPr>
        <p:spPr>
          <a:xfrm>
            <a:off x="3086100" y="5213838"/>
            <a:ext cx="1905000" cy="381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x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3261946" y="5823438"/>
            <a:ext cx="1524000" cy="304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5562600" y="4356590"/>
            <a:ext cx="1905000" cy="4191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>
          <a:xfrm>
            <a:off x="403860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386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23946" y="3962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8600" y="49852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38600" y="55948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2"/>
          </p:cNvCxnSpPr>
          <p:nvPr/>
        </p:nvCxnSpPr>
        <p:spPr>
          <a:xfrm>
            <a:off x="4724400" y="4566138"/>
            <a:ext cx="10287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11" idx="3"/>
          </p:cNvCxnSpPr>
          <p:nvPr/>
        </p:nvCxnSpPr>
        <p:spPr>
          <a:xfrm rot="5400000">
            <a:off x="4714876" y="4099414"/>
            <a:ext cx="933448" cy="2286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5850" y="4277107"/>
            <a:ext cx="57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4293577" y="4872751"/>
            <a:ext cx="57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large number of conditions</a:t>
            </a:r>
          </a:p>
          <a:p>
            <a:r>
              <a:rPr lang="en-US" dirty="0" smtClean="0"/>
              <a:t>Compact and readable format</a:t>
            </a:r>
          </a:p>
          <a:p>
            <a:r>
              <a:rPr lang="en-US" dirty="0" smtClean="0"/>
              <a:t>A decision table to calculating discount: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75656"/>
              </p:ext>
            </p:extLst>
          </p:nvPr>
        </p:nvGraphicFramePr>
        <p:xfrm>
          <a:off x="762000" y="3505200"/>
          <a:ext cx="6934198" cy="25146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828800"/>
                <a:gridCol w="1295400"/>
                <a:gridCol w="1371600"/>
                <a:gridCol w="1219200"/>
                <a:gridCol w="1219198"/>
              </a:tblGrid>
              <a:tr h="62865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</a:rPr>
                        <a:t>Quantity &lt; 10</a:t>
                      </a:r>
                      <a:endParaRPr lang="en-US" sz="18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65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Quantity &lt; 50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18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65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Quantity &lt; 100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65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>
                          <a:effectLst/>
                        </a:rPr>
                        <a:t>Discount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>
                          <a:effectLst/>
                        </a:rPr>
                        <a:t>5%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>
                          <a:effectLst/>
                        </a:rPr>
                        <a:t>10%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 dirty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.NET Framework</a:t>
            </a:r>
          </a:p>
          <a:p>
            <a:pPr lvl="1"/>
            <a:r>
              <a:rPr lang="en-US" sz="2000" dirty="0" smtClean="0"/>
              <a:t>An Execution Environment</a:t>
            </a:r>
          </a:p>
          <a:p>
            <a:pPr lvl="1"/>
            <a:r>
              <a:rPr lang="en-US" sz="2000" dirty="0" smtClean="0"/>
              <a:t>Reusable Class Libraries</a:t>
            </a:r>
          </a:p>
          <a:p>
            <a:pPr lvl="1"/>
            <a:r>
              <a:rPr lang="en-US" sz="2000" dirty="0" smtClean="0"/>
              <a:t>Language Compilers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The C# Programming Language</a:t>
            </a:r>
          </a:p>
          <a:p>
            <a:pPr lvl="1"/>
            <a:r>
              <a:rPr lang="en-US" sz="2000" dirty="0" smtClean="0"/>
              <a:t>Part of the .NET Framework</a:t>
            </a:r>
          </a:p>
          <a:p>
            <a:pPr lvl="1"/>
            <a:r>
              <a:rPr lang="en-US" sz="2000" dirty="0"/>
              <a:t>High-level Language</a:t>
            </a:r>
          </a:p>
          <a:p>
            <a:pPr lvl="1"/>
            <a:r>
              <a:rPr lang="en-US" sz="2000" dirty="0" smtClean="0"/>
              <a:t>Program needs to be compiled before they can be executed.</a:t>
            </a:r>
          </a:p>
          <a:p>
            <a:pPr lvl="1"/>
            <a:r>
              <a:rPr lang="en-US" sz="2000" dirty="0" smtClean="0"/>
              <a:t>Case sensitive</a:t>
            </a:r>
            <a:endParaRPr lang="en-US" sz="20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C# Program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2533450"/>
            <a:ext cx="6449326" cy="2857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C#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/>
          <a:lstStyle/>
          <a:p>
            <a:r>
              <a:rPr lang="en-US" dirty="0" smtClean="0"/>
              <a:t>Select common elements of a C# program: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67570"/>
              </p:ext>
            </p:extLst>
          </p:nvPr>
        </p:nvGraphicFramePr>
        <p:xfrm>
          <a:off x="609600" y="2362200"/>
          <a:ext cx="7848600" cy="37185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00200"/>
                <a:gridCol w="62484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Data Types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Types of data</a:t>
                      </a:r>
                      <a:r>
                        <a:rPr lang="en-US" sz="1600" baseline="0" dirty="0" smtClean="0"/>
                        <a:t> in a program. Common data types are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(integers), char (single character value), float (floating point values).</a:t>
                      </a:r>
                      <a:endParaRPr lang="en-US" sz="16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Variables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temporary storage during program execution.</a:t>
                      </a:r>
                    </a:p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number = 10;</a:t>
                      </a:r>
                      <a:endParaRPr lang="en-US" sz="1600" b="1" i="1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Constants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fields whose</a:t>
                      </a:r>
                      <a:r>
                        <a:rPr lang="en-US" sz="1600" baseline="0" dirty="0" smtClean="0"/>
                        <a:t> value cannot be modified.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const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i = 10;</a:t>
                      </a:r>
                      <a:endParaRPr lang="en-US" sz="1600" b="1" i="1" dirty="0" smtClean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Arrays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collection of items in which each item can be accessed by a unique index.</a:t>
                      </a:r>
                    </a:p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[] numbers = { 1, 2, 3, 4, 5 };</a:t>
                      </a:r>
                      <a:endParaRPr lang="en-US" sz="1600" b="1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Operators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Symbols that specify which operation to perform on operands before returning a result.</a:t>
                      </a:r>
                      <a:endParaRPr lang="en-US" sz="16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Methods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Methods are code blocks containing a series of statements. Methods can receive input via arguments and can return a value to the caller.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1031</Words>
  <Application>Microsoft Office PowerPoint</Application>
  <PresentationFormat>On-screen Show (4:3)</PresentationFormat>
  <Paragraphs>186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Custom Design</vt:lpstr>
      <vt:lpstr>1_Custom Design</vt:lpstr>
      <vt:lpstr>Introduction to Programming</vt:lpstr>
      <vt:lpstr>Objectives</vt:lpstr>
      <vt:lpstr>Algorithms</vt:lpstr>
      <vt:lpstr>Flowcharts</vt:lpstr>
      <vt:lpstr>Flowchart Example</vt:lpstr>
      <vt:lpstr>Decision Table</vt:lpstr>
      <vt:lpstr>Introducing C#</vt:lpstr>
      <vt:lpstr>Structure of a C# Program</vt:lpstr>
      <vt:lpstr>Elements of a C# Program</vt:lpstr>
      <vt:lpstr>Decision Structures</vt:lpstr>
      <vt:lpstr>The if Statement</vt:lpstr>
      <vt:lpstr>The if-else Statement</vt:lpstr>
      <vt:lpstr>The switch Statement</vt:lpstr>
      <vt:lpstr>Repetition Structures</vt:lpstr>
      <vt:lpstr>The while Loop</vt:lpstr>
      <vt:lpstr>The do-while Loop</vt:lpstr>
      <vt:lpstr>The for Loop</vt:lpstr>
      <vt:lpstr>The foreach Loop</vt:lpstr>
      <vt:lpstr>Recursion</vt:lpstr>
      <vt:lpstr>Exception Handling</vt:lpstr>
      <vt:lpstr>Unhandled Exceptions</vt:lpstr>
      <vt:lpstr>Handling Exceptions with try-catch</vt:lpstr>
      <vt:lpstr>Exception Handling Sample</vt:lpstr>
      <vt:lpstr>The finally Block</vt:lpstr>
      <vt:lpstr>try-catch-finally Example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2011-05-13T15:39:16Z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