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4" r:id="rId9"/>
    <p:sldId id="266" r:id="rId10"/>
    <p:sldId id="265" r:id="rId11"/>
  </p:sldIdLst>
  <p:sldSz cx="9144000" cy="5143500" type="screen16x9"/>
  <p:notesSz cx="6858000" cy="9144000"/>
  <p:embeddedFontLst>
    <p:embeddedFont>
      <p:font typeface="Rubik" panose="020B0604020202020204" charset="-79"/>
      <p:regular r:id="rId13"/>
      <p:bold r:id="rId14"/>
      <p:italic r:id="rId15"/>
      <p:boldItalic r:id="rId16"/>
    </p:embeddedFont>
    <p:embeddedFont>
      <p:font typeface="Rubik Light" panose="020B0604020202020204" charset="-79"/>
      <p:regular r:id="rId17"/>
      <p:bold r:id="rId18"/>
      <p:italic r:id="rId19"/>
      <p:boldItalic r:id="rId20"/>
    </p:embeddedFont>
    <p:embeddedFont>
      <p:font typeface="Rubik Medium" panose="020B0604020202020204" charset="-79"/>
      <p:regular r:id="rId21"/>
      <p:bold r:id="rId22"/>
      <p:italic r:id="rId23"/>
      <p:boldItalic r:id="rId24"/>
    </p:embeddedFont>
    <p:embeddedFont>
      <p:font typeface="Rubik SemiBold" panose="020B0604020202020204" charset="-79"/>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Lo4haSyFik/H8UaYSe0UZJwJq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08" y="18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font" Target="fonts/font14.fntdata"/><Relationship Id="rId3" Type="http://schemas.openxmlformats.org/officeDocument/2006/relationships/slide" Target="slides/slide2.xml"/><Relationship Id="rId21" Type="http://schemas.openxmlformats.org/officeDocument/2006/relationships/font" Target="fonts/font9.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font" Target="fonts/font1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font" Target="fonts/font1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a:extLst>
            <a:ext uri="{FF2B5EF4-FFF2-40B4-BE49-F238E27FC236}">
              <a16:creationId xmlns:a16="http://schemas.microsoft.com/office/drawing/2014/main" id="{9BBFA38C-F3B4-0512-7320-C61C2437FC19}"/>
            </a:ext>
          </a:extLst>
        </p:cNvPr>
        <p:cNvGrpSpPr/>
        <p:nvPr/>
      </p:nvGrpSpPr>
      <p:grpSpPr>
        <a:xfrm>
          <a:off x="0" y="0"/>
          <a:ext cx="0" cy="0"/>
          <a:chOff x="0" y="0"/>
          <a:chExt cx="0" cy="0"/>
        </a:xfrm>
      </p:grpSpPr>
      <p:sp>
        <p:nvSpPr>
          <p:cNvPr id="133" name="Google Shape;133;g23ec2985a68_1_56:notes">
            <a:extLst>
              <a:ext uri="{FF2B5EF4-FFF2-40B4-BE49-F238E27FC236}">
                <a16:creationId xmlns:a16="http://schemas.microsoft.com/office/drawing/2014/main" id="{15F86E42-0692-7CB7-B19E-FD2DE5A7B0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3ec2985a68_1_56:notes">
            <a:extLst>
              <a:ext uri="{FF2B5EF4-FFF2-40B4-BE49-F238E27FC236}">
                <a16:creationId xmlns:a16="http://schemas.microsoft.com/office/drawing/2014/main" id="{8D455350-2853-5330-1E89-7608E788DC4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4485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rive.google.com/file/d/17TP1yEFiH6bZt0n978wmQFzXmQ86FG7N/view?usp=drive_lin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56" name="Google Shape;56;p1"/>
          <p:cNvSpPr txBox="1"/>
          <p:nvPr/>
        </p:nvSpPr>
        <p:spPr>
          <a:xfrm>
            <a:off x="517900" y="1289200"/>
            <a:ext cx="6239100" cy="661689"/>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100" b="1" dirty="0">
                <a:solidFill>
                  <a:schemeClr val="lt1"/>
                </a:solidFill>
                <a:latin typeface="Rubik"/>
                <a:ea typeface="Rubik"/>
                <a:cs typeface="Rubik"/>
                <a:sym typeface="Rubik"/>
              </a:rPr>
              <a:t>Coffee Sales 2019-2022</a:t>
            </a:r>
            <a:endParaRPr sz="600"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dirty="0">
                <a:solidFill>
                  <a:schemeClr val="lt1"/>
                </a:solidFill>
                <a:latin typeface="Rubik SemiBold"/>
                <a:ea typeface="Rubik SemiBold"/>
                <a:cs typeface="Rubik SemiBold"/>
                <a:sym typeface="Rubik SemiBold"/>
              </a:rPr>
              <a:t>Fictious Dataset</a:t>
            </a:r>
            <a:endParaRPr sz="2500" b="0" i="0" u="none" strike="noStrike" cap="none" dirty="0">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Ahmad Hadi Pranowo</a:t>
            </a:r>
            <a:endParaRPr sz="3000" b="0" i="0" u="none" strike="noStrike" cap="none">
              <a:solidFill>
                <a:schemeClr val="lt1"/>
              </a:solidFill>
              <a:latin typeface="Rubik Light"/>
              <a:ea typeface="Rubik Light"/>
              <a:cs typeface="Rubik Light"/>
              <a:sym typeface="Rubik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47" name="Google Shape;147;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ubik Medium"/>
              <a:ea typeface="Rubik Medium"/>
              <a:cs typeface="Rubik Medium"/>
              <a:sym typeface="Rubik Medium"/>
            </a:endParaRPr>
          </a:p>
        </p:txBody>
      </p:sp>
      <p:sp>
        <p:nvSpPr>
          <p:cNvPr id="70" name="Google Shape;70;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Ahmad Hadi Pranowo</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3"/>
          <p:cNvSpPr txBox="1"/>
          <p:nvPr/>
        </p:nvSpPr>
        <p:spPr>
          <a:xfrm>
            <a:off x="4867250" y="2159150"/>
            <a:ext cx="3504600" cy="2677626"/>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Saya adalah lulusan Magister Hukum Universitas 17 Agustus 1945 Semarang dengan minat dalam analisis data. Keahlian saya dalam critical thinking, visualisasi data, analisis data, dan saya memiliki sertifikasi dalam Data Science: Machine Learning. Saya juga memiliki keunggulan dalam mengetik cepat dan utilisasi AI untuk meningkatkan kinerja dalam analisis data.</a:t>
            </a:r>
            <a:endParaRPr lang="id-ID" sz="1200" b="0" i="0" u="none" strike="noStrike" cap="none" dirty="0">
              <a:solidFill>
                <a:srgbClr val="000000"/>
              </a:solidFill>
              <a:latin typeface="Rubik Medium"/>
              <a:ea typeface="Rubik Medium"/>
              <a:cs typeface="Rubik Medium"/>
              <a:sym typeface="Rubik Medium"/>
            </a:endParaRPr>
          </a:p>
        </p:txBody>
      </p:sp>
      <p:sp>
        <p:nvSpPr>
          <p:cNvPr id="72" name="Google Shape;72;p3"/>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Semarang, Jawa Tengah</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4">
            <a:alphaModFix/>
          </a:blip>
          <a:srcRect/>
          <a:stretch/>
        </p:blipFill>
        <p:spPr>
          <a:xfrm>
            <a:off x="510750" y="4774200"/>
            <a:ext cx="369300" cy="369300"/>
          </a:xfrm>
          <a:prstGeom prst="rect">
            <a:avLst/>
          </a:prstGeom>
          <a:noFill/>
          <a:ln>
            <a:noFill/>
          </a:ln>
        </p:spPr>
      </p:pic>
      <p:pic>
        <p:nvPicPr>
          <p:cNvPr id="74" name="Google Shape;74;p3"/>
          <p:cNvPicPr preferRelativeResize="0"/>
          <p:nvPr/>
        </p:nvPicPr>
        <p:blipFill rotWithShape="1">
          <a:blip r:embed="rId5">
            <a:alphaModFix/>
          </a:blip>
          <a:srcRect/>
          <a:stretch/>
        </p:blipFill>
        <p:spPr>
          <a:xfrm>
            <a:off x="495300" y="3912875"/>
            <a:ext cx="400201" cy="400201"/>
          </a:xfrm>
          <a:prstGeom prst="rect">
            <a:avLst/>
          </a:prstGeom>
          <a:noFill/>
          <a:ln>
            <a:noFill/>
          </a:ln>
        </p:spPr>
      </p:pic>
      <p:pic>
        <p:nvPicPr>
          <p:cNvPr id="75" name="Google Shape;75;p3"/>
          <p:cNvPicPr preferRelativeResize="0"/>
          <p:nvPr/>
        </p:nvPicPr>
        <p:blipFill rotWithShape="1">
          <a:blip r:embed="rId6">
            <a:alphaModFix/>
          </a:blip>
          <a:srcRect/>
          <a:stretch/>
        </p:blipFill>
        <p:spPr>
          <a:xfrm>
            <a:off x="504096" y="4411877"/>
            <a:ext cx="369300" cy="263511"/>
          </a:xfrm>
          <a:prstGeom prst="rect">
            <a:avLst/>
          </a:prstGeom>
          <a:noFill/>
          <a:ln>
            <a:noFill/>
          </a:ln>
        </p:spPr>
      </p:pic>
      <p:sp>
        <p:nvSpPr>
          <p:cNvPr id="76" name="Google Shape;76;p3"/>
          <p:cNvSpPr txBox="1"/>
          <p:nvPr/>
        </p:nvSpPr>
        <p:spPr>
          <a:xfrm>
            <a:off x="1004800" y="4750550"/>
            <a:ext cx="35046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800">
                <a:latin typeface="Rubik Medium"/>
                <a:ea typeface="Rubik Medium"/>
                <a:cs typeface="Rubik Medium"/>
                <a:sym typeface="Rubik Medium"/>
              </a:rPr>
              <a:t>https://www.linkedin.com/in/ahmad-hadi-pranowo-12b30b24a/</a:t>
            </a:r>
            <a:endParaRPr sz="8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ahmadhadi.pranowo@yahoo.com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a:blip r:embed="rId7">
            <a:alphaModFix/>
          </a:blip>
          <a:stretch>
            <a:fillRect/>
          </a:stretch>
        </p:blipFill>
        <p:spPr>
          <a:xfrm>
            <a:off x="1194079" y="537075"/>
            <a:ext cx="2110800" cy="3166200"/>
          </a:xfrm>
          <a:prstGeom prst="roundRect">
            <a:avLst>
              <a:gd name="adj" fmla="val 16667"/>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85" name="Google Shape;85;g265ee868302_0_130"/>
          <p:cNvSpPr txBox="1"/>
          <p:nvPr/>
        </p:nvSpPr>
        <p:spPr>
          <a:xfrm>
            <a:off x="340500" y="1406350"/>
            <a:ext cx="86532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1400" b="1" i="0" u="none" strike="noStrike" cap="none">
                <a:solidFill>
                  <a:srgbClr val="000000"/>
                </a:solidFill>
                <a:latin typeface="Rubik"/>
                <a:ea typeface="Rubik"/>
                <a:cs typeface="Rubik"/>
                <a:sym typeface="Rubik"/>
              </a:rPr>
              <a:t>&lt;</a:t>
            </a:r>
            <a:r>
              <a:rPr lang="en" b="1">
                <a:latin typeface="Rubik"/>
                <a:ea typeface="Rubik"/>
                <a:cs typeface="Rubik"/>
                <a:sym typeface="Rubik"/>
              </a:rPr>
              <a:t>Certificate of Completion Data Science</a:t>
            </a:r>
            <a:r>
              <a:rPr lang="en" sz="1400" b="1" i="0" u="none" strike="noStrike" cap="none">
                <a:solidFill>
                  <a:srgbClr val="000000"/>
                </a:solidFill>
                <a:latin typeface="Rubik"/>
                <a:ea typeface="Rubik"/>
                <a:cs typeface="Rubik"/>
                <a:sym typeface="Rubik"/>
              </a:rPr>
              <a:t>&gt; | </a:t>
            </a:r>
            <a:r>
              <a:rPr lang="en" sz="1400" b="1" i="0" u="sng" strike="noStrike" cap="none">
                <a:solidFill>
                  <a:schemeClr val="hlink"/>
                </a:solidFill>
                <a:latin typeface="Rubik"/>
                <a:ea typeface="Rubik"/>
                <a:cs typeface="Rubik"/>
                <a:sym typeface="Rubik"/>
                <a:hlinkClick r:id="rId4"/>
              </a:rPr>
              <a:t>&lt;link certificate&gt;</a:t>
            </a:r>
            <a:r>
              <a:rPr lang="en" sz="1400" b="1" i="0" u="none" strike="noStrike" cap="none">
                <a:solidFill>
                  <a:schemeClr val="accent5"/>
                </a:solidFill>
                <a:latin typeface="Rubik"/>
                <a:ea typeface="Rubik"/>
                <a:cs typeface="Rubik"/>
                <a:sym typeface="Rubik"/>
              </a:rPr>
              <a:t>			</a:t>
            </a:r>
            <a:r>
              <a:rPr lang="en" b="1">
                <a:solidFill>
                  <a:schemeClr val="accent5"/>
                </a:solidFill>
                <a:latin typeface="Rubik"/>
                <a:ea typeface="Rubik"/>
                <a:cs typeface="Rubik"/>
                <a:sym typeface="Rubik"/>
              </a:rPr>
              <a:t>  </a:t>
            </a:r>
            <a:r>
              <a:rPr lang="en" sz="1400" b="1" i="0" u="none" strike="noStrike" cap="none">
                <a:solidFill>
                  <a:schemeClr val="accent5"/>
                </a:solidFill>
                <a:latin typeface="Rubik"/>
                <a:ea typeface="Rubik"/>
                <a:cs typeface="Rubik"/>
                <a:sym typeface="Rubik"/>
              </a:rPr>
              <a:t>&lt;</a:t>
            </a:r>
            <a:r>
              <a:rPr lang="en" b="1">
                <a:solidFill>
                  <a:schemeClr val="accent5"/>
                </a:solidFill>
                <a:latin typeface="Rubik"/>
                <a:ea typeface="Rubik"/>
                <a:cs typeface="Rubik"/>
                <a:sym typeface="Rubik"/>
              </a:rPr>
              <a:t>Desember</a:t>
            </a:r>
            <a:r>
              <a:rPr lang="en" sz="1400" b="1" i="0" u="none" strike="noStrike" cap="none">
                <a:solidFill>
                  <a:schemeClr val="accent5"/>
                </a:solidFill>
                <a:latin typeface="Rubik"/>
                <a:ea typeface="Rubik"/>
                <a:cs typeface="Rubik"/>
                <a:sym typeface="Rubik"/>
              </a:rPr>
              <a:t>, </a:t>
            </a:r>
            <a:r>
              <a:rPr lang="en" b="1">
                <a:solidFill>
                  <a:schemeClr val="accent5"/>
                </a:solidFill>
                <a:latin typeface="Rubik"/>
                <a:ea typeface="Rubik"/>
                <a:cs typeface="Rubik"/>
                <a:sym typeface="Rubik"/>
              </a:rPr>
              <a:t>2023</a:t>
            </a:r>
            <a:r>
              <a:rPr lang="en" sz="1400" b="1" i="0" u="none" strike="noStrike" cap="none">
                <a:solidFill>
                  <a:schemeClr val="accent5"/>
                </a:solidFill>
                <a:latin typeface="Rubik"/>
                <a:ea typeface="Rubik"/>
                <a:cs typeface="Rubik"/>
                <a:sym typeface="Rubik"/>
              </a:rPr>
              <a:t>&gt;</a:t>
            </a:r>
            <a:endParaRPr sz="1400" b="0" i="0" u="none" strike="noStrike" cap="none">
              <a:solidFill>
                <a:schemeClr val="accent5"/>
              </a:solidFill>
              <a:latin typeface="Rubik"/>
              <a:ea typeface="Rubik"/>
              <a:cs typeface="Rubik"/>
              <a:sym typeface="Rubik"/>
            </a:endParaRPr>
          </a:p>
        </p:txBody>
      </p:sp>
      <p:sp>
        <p:nvSpPr>
          <p:cNvPr id="86" name="Google Shape;86;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4"/>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93" name="Google Shape;93;p4"/>
          <p:cNvSpPr txBox="1"/>
          <p:nvPr/>
        </p:nvSpPr>
        <p:spPr>
          <a:xfrm>
            <a:off x="340499" y="1406350"/>
            <a:ext cx="8462999" cy="1246465"/>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 sz="1200" b="1" dirty="0">
                <a:latin typeface="Rubik"/>
                <a:ea typeface="Rubik"/>
                <a:cs typeface="Rubik"/>
                <a:sym typeface="Rubik"/>
              </a:rPr>
              <a:t>Dataset yang saya terima berupafile excel yang berisi data penjualan biji kopi dari tahun 2019-2022. Berisi data penjualan beberapa jenis biji kopi dan jenis kematangan biji kopi. </a:t>
            </a:r>
            <a:r>
              <a:rPr lang="id-ID" sz="1200" b="1" dirty="0">
                <a:latin typeface="Rubik"/>
                <a:ea typeface="Rubik"/>
                <a:cs typeface="Rubik"/>
                <a:sym typeface="Rubik"/>
              </a:rPr>
              <a:t>B</a:t>
            </a:r>
            <a:r>
              <a:rPr lang="en" sz="1200" b="1" dirty="0">
                <a:latin typeface="Rubik"/>
                <a:ea typeface="Rubik"/>
                <a:cs typeface="Rubik"/>
                <a:sym typeface="Rubik"/>
              </a:rPr>
              <a:t>erdasarkan data tersebut, saya melakukan analisis data penjualan untuk memberikan wawasan kepada pemilik toko, penyalur, dan petani biji kopi tersebut. </a:t>
            </a:r>
            <a:r>
              <a:rPr lang="id-ID" sz="1200" b="1" dirty="0">
                <a:latin typeface="Rubik"/>
                <a:ea typeface="Rubik"/>
                <a:cs typeface="Rubik"/>
                <a:sym typeface="Rubik"/>
              </a:rPr>
              <a:t>S</a:t>
            </a:r>
            <a:r>
              <a:rPr lang="en" sz="1200" b="1" dirty="0">
                <a:latin typeface="Rubik"/>
                <a:ea typeface="Rubik"/>
                <a:cs typeface="Rubik"/>
                <a:sym typeface="Rubik"/>
              </a:rPr>
              <a:t>aya berencana untuk menyajikan visualisasi berupa dashboard terkait penjualan kopi dari bulan ke bulan, dan top customer dari toko tersebut.</a:t>
            </a:r>
            <a:endParaRPr sz="1200" b="0" i="0" u="none" strike="noStrike" cap="none" dirty="0">
              <a:solidFill>
                <a:srgbClr val="000000"/>
              </a:solidFill>
              <a:latin typeface="Rubik"/>
              <a:ea typeface="Rubik"/>
              <a:cs typeface="Rubik"/>
              <a:sym typeface="Rubik"/>
            </a:endParaRPr>
          </a:p>
        </p:txBody>
      </p:sp>
      <p:sp>
        <p:nvSpPr>
          <p:cNvPr id="94" name="Google Shape;94;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About </a:t>
            </a:r>
            <a:r>
              <a:rPr lang="en" sz="3000" b="1" i="0" u="none" strike="noStrike" cap="none">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11" name="Google Shape;111;g23ec2985a68_1_33"/>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i="0" u="none" strike="noStrike" cap="none" dirty="0">
                <a:solidFill>
                  <a:srgbClr val="000000"/>
                </a:solidFill>
                <a:latin typeface="Rubik"/>
                <a:ea typeface="Rubik"/>
                <a:cs typeface="Rubik"/>
                <a:sym typeface="Rubik"/>
              </a:rPr>
              <a:t>Membuat Filter Waktu</a:t>
            </a:r>
            <a:endParaRPr sz="2700" b="1" i="0" u="none" strike="noStrike" cap="none" dirty="0">
              <a:solidFill>
                <a:srgbClr val="000000"/>
              </a:solidFill>
              <a:latin typeface="Rubik"/>
              <a:ea typeface="Rubik"/>
              <a:cs typeface="Rubik"/>
              <a:sym typeface="Rubik"/>
            </a:endParaRPr>
          </a:p>
        </p:txBody>
      </p:sp>
      <p:sp>
        <p:nvSpPr>
          <p:cNvPr id="112" name="Google Shape;112;g23ec2985a68_1_33"/>
          <p:cNvSpPr txBox="1"/>
          <p:nvPr/>
        </p:nvSpPr>
        <p:spPr>
          <a:xfrm>
            <a:off x="847606" y="2251979"/>
            <a:ext cx="7193736" cy="1154132"/>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dirty="0">
                <a:latin typeface="Rubik"/>
                <a:ea typeface="Rubik"/>
                <a:cs typeface="Rubik"/>
                <a:sym typeface="Rubik"/>
              </a:rPr>
              <a:t>Di sini saya </a:t>
            </a:r>
            <a:r>
              <a:rPr lang="en-US" dirty="0" err="1">
                <a:latin typeface="Rubik"/>
                <a:ea typeface="Rubik"/>
                <a:cs typeface="Rubik"/>
                <a:sym typeface="Rubik"/>
              </a:rPr>
              <a:t>membuatkan</a:t>
            </a:r>
            <a:r>
              <a:rPr lang="en-US" dirty="0">
                <a:latin typeface="Rubik"/>
                <a:ea typeface="Rubik"/>
                <a:cs typeface="Rubik"/>
                <a:sym typeface="Rubik"/>
              </a:rPr>
              <a:t> slider </a:t>
            </a:r>
            <a:r>
              <a:rPr lang="en-US" dirty="0" err="1">
                <a:latin typeface="Rubik"/>
                <a:ea typeface="Rubik"/>
                <a:cs typeface="Rubik"/>
                <a:sym typeface="Rubik"/>
              </a:rPr>
              <a:t>untuk</a:t>
            </a:r>
            <a:r>
              <a:rPr lang="en-US" dirty="0">
                <a:latin typeface="Rubik"/>
                <a:ea typeface="Rubik"/>
                <a:cs typeface="Rubik"/>
                <a:sym typeface="Rubik"/>
              </a:rPr>
              <a:t> filter </a:t>
            </a:r>
            <a:r>
              <a:rPr lang="en-US" dirty="0" err="1">
                <a:latin typeface="Rubik"/>
                <a:ea typeface="Rubik"/>
                <a:cs typeface="Rubik"/>
                <a:sym typeface="Rubik"/>
              </a:rPr>
              <a:t>waktu</a:t>
            </a:r>
            <a:r>
              <a:rPr lang="en-US" dirty="0">
                <a:latin typeface="Rubik"/>
                <a:ea typeface="Rubik"/>
                <a:cs typeface="Rubik"/>
                <a:sym typeface="Rubik"/>
              </a:rPr>
              <a:t> agar </a:t>
            </a:r>
            <a:r>
              <a:rPr lang="en-US" dirty="0" err="1">
                <a:latin typeface="Rubik"/>
                <a:ea typeface="Rubik"/>
                <a:cs typeface="Rubik"/>
                <a:sym typeface="Rubik"/>
              </a:rPr>
              <a:t>dapat</a:t>
            </a:r>
            <a:r>
              <a:rPr lang="en-US" dirty="0">
                <a:latin typeface="Rubik"/>
                <a:ea typeface="Rubik"/>
                <a:cs typeface="Rubik"/>
                <a:sym typeface="Rubik"/>
              </a:rPr>
              <a:t> </a:t>
            </a:r>
            <a:r>
              <a:rPr lang="en-US" dirty="0" err="1">
                <a:latin typeface="Rubik"/>
                <a:ea typeface="Rubik"/>
                <a:cs typeface="Rubik"/>
                <a:sym typeface="Rubik"/>
              </a:rPr>
              <a:t>melihat</a:t>
            </a:r>
            <a:r>
              <a:rPr lang="en-US" dirty="0">
                <a:latin typeface="Rubik"/>
                <a:ea typeface="Rubik"/>
                <a:cs typeface="Rubik"/>
                <a:sym typeface="Rubik"/>
              </a:rPr>
              <a:t> </a:t>
            </a:r>
            <a:r>
              <a:rPr lang="en-US" dirty="0" err="1">
                <a:latin typeface="Rubik"/>
                <a:ea typeface="Rubik"/>
                <a:cs typeface="Rubik"/>
                <a:sym typeface="Rubik"/>
              </a:rPr>
              <a:t>penjualan</a:t>
            </a:r>
            <a:r>
              <a:rPr lang="en-US" dirty="0">
                <a:latin typeface="Rubik"/>
                <a:ea typeface="Rubik"/>
                <a:cs typeface="Rubik"/>
                <a:sym typeface="Rubik"/>
              </a:rPr>
              <a:t> </a:t>
            </a:r>
            <a:r>
              <a:rPr lang="en-US" dirty="0" err="1">
                <a:latin typeface="Rubik"/>
                <a:ea typeface="Rubik"/>
                <a:cs typeface="Rubik"/>
                <a:sym typeface="Rubik"/>
              </a:rPr>
              <a:t>setiap</a:t>
            </a:r>
            <a:r>
              <a:rPr lang="en-US" dirty="0">
                <a:latin typeface="Rubik"/>
                <a:ea typeface="Rubik"/>
                <a:cs typeface="Rubik"/>
                <a:sym typeface="Rubik"/>
              </a:rPr>
              <a:t> </a:t>
            </a:r>
            <a:r>
              <a:rPr lang="en-US" dirty="0" err="1">
                <a:latin typeface="Rubik"/>
                <a:ea typeface="Rubik"/>
                <a:cs typeface="Rubik"/>
                <a:sym typeface="Rubik"/>
              </a:rPr>
              <a:t>bulan</a:t>
            </a:r>
            <a:r>
              <a:rPr lang="en-US" dirty="0">
                <a:latin typeface="Rubik"/>
                <a:ea typeface="Rubik"/>
                <a:cs typeface="Rubik"/>
                <a:sym typeface="Rubik"/>
              </a:rPr>
              <a:t>, dan </a:t>
            </a:r>
            <a:r>
              <a:rPr lang="en-US" dirty="0" err="1">
                <a:latin typeface="Rubik"/>
                <a:ea typeface="Rubik"/>
                <a:cs typeface="Rubik"/>
                <a:sym typeface="Rubik"/>
              </a:rPr>
              <a:t>dapat</a:t>
            </a:r>
            <a:r>
              <a:rPr lang="en-US" dirty="0">
                <a:latin typeface="Rubik"/>
                <a:ea typeface="Rubik"/>
                <a:cs typeface="Rubik"/>
                <a:sym typeface="Rubik"/>
              </a:rPr>
              <a:t> </a:t>
            </a:r>
            <a:r>
              <a:rPr lang="en-US" dirty="0" err="1">
                <a:latin typeface="Rubik"/>
                <a:ea typeface="Rubik"/>
                <a:cs typeface="Rubik"/>
                <a:sym typeface="Rubik"/>
              </a:rPr>
              <a:t>melihat</a:t>
            </a:r>
            <a:r>
              <a:rPr lang="en-US" dirty="0">
                <a:latin typeface="Rubik"/>
                <a:ea typeface="Rubik"/>
                <a:cs typeface="Rubik"/>
                <a:sym typeface="Rubik"/>
              </a:rPr>
              <a:t> </a:t>
            </a:r>
            <a:r>
              <a:rPr lang="en-US" dirty="0" err="1">
                <a:latin typeface="Rubik"/>
                <a:ea typeface="Rubik"/>
                <a:cs typeface="Rubik"/>
                <a:sym typeface="Rubik"/>
              </a:rPr>
              <a:t>penjualan</a:t>
            </a:r>
            <a:r>
              <a:rPr lang="en-US" dirty="0">
                <a:latin typeface="Rubik"/>
                <a:ea typeface="Rubik"/>
                <a:cs typeface="Rubik"/>
                <a:sym typeface="Rubik"/>
              </a:rPr>
              <a:t> </a:t>
            </a:r>
            <a:r>
              <a:rPr lang="en-US" dirty="0" err="1">
                <a:latin typeface="Rubik"/>
                <a:ea typeface="Rubik"/>
                <a:cs typeface="Rubik"/>
                <a:sym typeface="Rubik"/>
              </a:rPr>
              <a:t>dalam</a:t>
            </a:r>
            <a:r>
              <a:rPr lang="en-US" dirty="0">
                <a:latin typeface="Rubik"/>
                <a:ea typeface="Rubik"/>
                <a:cs typeface="Rubik"/>
                <a:sym typeface="Rubik"/>
              </a:rPr>
              <a:t> range </a:t>
            </a:r>
            <a:r>
              <a:rPr lang="en-US" dirty="0" err="1">
                <a:latin typeface="Rubik"/>
                <a:ea typeface="Rubik"/>
                <a:cs typeface="Rubik"/>
                <a:sym typeface="Rubik"/>
              </a:rPr>
              <a:t>waktu</a:t>
            </a:r>
            <a:r>
              <a:rPr lang="en-US" dirty="0">
                <a:latin typeface="Rubik"/>
                <a:ea typeface="Rubik"/>
                <a:cs typeface="Rubik"/>
                <a:sym typeface="Rubik"/>
              </a:rPr>
              <a:t> </a:t>
            </a:r>
            <a:r>
              <a:rPr lang="en-US" dirty="0" err="1">
                <a:latin typeface="Rubik"/>
                <a:ea typeface="Rubik"/>
                <a:cs typeface="Rubik"/>
                <a:sym typeface="Rubik"/>
              </a:rPr>
              <a:t>tertentu</a:t>
            </a:r>
            <a:r>
              <a:rPr lang="en-US" dirty="0">
                <a:latin typeface="Rubik"/>
                <a:ea typeface="Rubik"/>
                <a:cs typeface="Rubik"/>
                <a:sym typeface="Rubik"/>
              </a:rPr>
              <a:t>.</a:t>
            </a:r>
            <a:endParaRPr dirty="0">
              <a:latin typeface="Rubik"/>
              <a:ea typeface="Rubik"/>
              <a:cs typeface="Rubik"/>
              <a:sym typeface="Rubik"/>
            </a:endParaRPr>
          </a:p>
          <a:p>
            <a:pPr marL="0" marR="0" lvl="0" indent="0" algn="l" rtl="0">
              <a:lnSpc>
                <a:spcPct val="150000"/>
              </a:lnSpc>
              <a:spcBef>
                <a:spcPts val="0"/>
              </a:spcBef>
              <a:spcAft>
                <a:spcPts val="0"/>
              </a:spcAft>
              <a:buClr>
                <a:schemeClr val="dk1"/>
              </a:buClr>
              <a:buSzPts val="1400"/>
              <a:buFont typeface="Arial"/>
              <a:buNone/>
            </a:pPr>
            <a:endParaRPr dirty="0">
              <a:latin typeface="Rubik"/>
              <a:ea typeface="Rubik"/>
              <a:cs typeface="Rubik"/>
              <a:sym typeface="Rubik"/>
            </a:endParaRPr>
          </a:p>
        </p:txBody>
      </p:sp>
      <p:pic>
        <p:nvPicPr>
          <p:cNvPr id="3" name="Picture 2">
            <a:extLst>
              <a:ext uri="{FF2B5EF4-FFF2-40B4-BE49-F238E27FC236}">
                <a16:creationId xmlns:a16="http://schemas.microsoft.com/office/drawing/2014/main" id="{728D6FC1-FFDA-FF52-9023-CD231C5B6921}"/>
              </a:ext>
            </a:extLst>
          </p:cNvPr>
          <p:cNvPicPr>
            <a:picLocks noChangeAspect="1"/>
          </p:cNvPicPr>
          <p:nvPr/>
        </p:nvPicPr>
        <p:blipFill>
          <a:blip r:embed="rId4"/>
          <a:stretch>
            <a:fillRect/>
          </a:stretch>
        </p:blipFill>
        <p:spPr>
          <a:xfrm>
            <a:off x="847606" y="1019997"/>
            <a:ext cx="7193736" cy="123198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20" name="Google Shape;120;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i="0" u="none" strike="noStrike" cap="none">
                <a:solidFill>
                  <a:srgbClr val="000000"/>
                </a:solidFill>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121" name="Google Shape;121;g23ec2985a68_1_42"/>
          <p:cNvSpPr txBox="1"/>
          <p:nvPr/>
        </p:nvSpPr>
        <p:spPr>
          <a:xfrm>
            <a:off x="340500" y="1052362"/>
            <a:ext cx="8463000" cy="7620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a:latin typeface="Rubik"/>
                <a:ea typeface="Rubik"/>
                <a:cs typeface="Rubik"/>
                <a:sym typeface="Rubik"/>
              </a:rPr>
              <a:t>Dari sini saya buat tabel baru bernama tabel_analisa yang berisi kolom sesuai dengan permintaan untuk memudahkan analisis evaluasi kinerja perusahaan dari tahun 2020-2023</a:t>
            </a:r>
            <a:endParaRPr sz="1500" b="0" i="0" u="none" strike="noStrike" cap="none">
              <a:solidFill>
                <a:srgbClr val="000000"/>
              </a:solidFill>
              <a:latin typeface="Rubik"/>
              <a:ea typeface="Rubik"/>
              <a:cs typeface="Rubik"/>
              <a:sym typeface="Rubik"/>
            </a:endParaRPr>
          </a:p>
        </p:txBody>
      </p:sp>
      <p:pic>
        <p:nvPicPr>
          <p:cNvPr id="122" name="Google Shape;122;g23ec2985a68_1_42"/>
          <p:cNvPicPr preferRelativeResize="0"/>
          <p:nvPr/>
        </p:nvPicPr>
        <p:blipFill>
          <a:blip r:embed="rId4">
            <a:alphaModFix/>
          </a:blip>
          <a:stretch>
            <a:fillRect/>
          </a:stretch>
        </p:blipFill>
        <p:spPr>
          <a:xfrm>
            <a:off x="340500" y="1814350"/>
            <a:ext cx="6755952" cy="3299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29" name="Google Shape;129;g23ec2985a68_1_49"/>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i="0" u="none" strike="noStrike" cap="none" dirty="0">
                <a:solidFill>
                  <a:srgbClr val="000000"/>
                </a:solidFill>
                <a:latin typeface="Rubik"/>
                <a:ea typeface="Rubik"/>
                <a:cs typeface="Rubik"/>
                <a:sym typeface="Rubik"/>
              </a:rPr>
              <a:t>Grafik Penjualan</a:t>
            </a:r>
            <a:endParaRPr sz="2700" b="1" i="0" u="none" strike="noStrike" cap="none" dirty="0">
              <a:solidFill>
                <a:srgbClr val="000000"/>
              </a:solidFill>
              <a:latin typeface="Rubik"/>
              <a:ea typeface="Rubik"/>
              <a:cs typeface="Rubik"/>
              <a:sym typeface="Rubik"/>
            </a:endParaRPr>
          </a:p>
        </p:txBody>
      </p:sp>
      <p:sp>
        <p:nvSpPr>
          <p:cNvPr id="130" name="Google Shape;130;g23ec2985a68_1_49"/>
          <p:cNvSpPr txBox="1"/>
          <p:nvPr/>
        </p:nvSpPr>
        <p:spPr>
          <a:xfrm>
            <a:off x="851252" y="977374"/>
            <a:ext cx="7952248"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US" sz="1500" b="0" i="0" u="none" strike="noStrike" cap="none" dirty="0">
                <a:solidFill>
                  <a:srgbClr val="000000"/>
                </a:solidFill>
                <a:latin typeface="Rubik"/>
                <a:ea typeface="Rubik"/>
                <a:cs typeface="Rubik"/>
                <a:sym typeface="Rubik"/>
              </a:rPr>
              <a:t>Saya </a:t>
            </a:r>
            <a:r>
              <a:rPr lang="en-US" sz="1500" b="0" i="0" u="none" strike="noStrike" cap="none" dirty="0" err="1">
                <a:solidFill>
                  <a:srgbClr val="000000"/>
                </a:solidFill>
                <a:latin typeface="Rubik"/>
                <a:ea typeface="Rubik"/>
                <a:cs typeface="Rubik"/>
                <a:sym typeface="Rubik"/>
              </a:rPr>
              <a:t>membuat</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grafik</a:t>
            </a:r>
            <a:r>
              <a:rPr lang="en-US" sz="1500" b="0" i="0" u="none" strike="noStrike" cap="none" dirty="0">
                <a:solidFill>
                  <a:srgbClr val="000000"/>
                </a:solidFill>
                <a:latin typeface="Rubik"/>
                <a:ea typeface="Rubik"/>
                <a:cs typeface="Rubik"/>
                <a:sym typeface="Rubik"/>
              </a:rPr>
              <a:t> garis </a:t>
            </a:r>
            <a:r>
              <a:rPr lang="en-US" sz="1500" b="0" i="0" u="none" strike="noStrike" cap="none" dirty="0" err="1">
                <a:solidFill>
                  <a:srgbClr val="000000"/>
                </a:solidFill>
                <a:latin typeface="Rubik"/>
                <a:ea typeface="Rubik"/>
                <a:cs typeface="Rubik"/>
                <a:sym typeface="Rubik"/>
              </a:rPr>
              <a:t>untuk</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memudahkan</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melihat</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performa</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penjualan</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setiap</a:t>
            </a:r>
            <a:r>
              <a:rPr lang="en-US" sz="1500" b="0" i="0" u="none" strike="noStrike" cap="none" dirty="0">
                <a:solidFill>
                  <a:srgbClr val="000000"/>
                </a:solidFill>
                <a:latin typeface="Rubik"/>
                <a:ea typeface="Rubik"/>
                <a:cs typeface="Rubik"/>
                <a:sym typeface="Rubik"/>
              </a:rPr>
              <a:t> </a:t>
            </a:r>
            <a:r>
              <a:rPr lang="en-US" sz="1500" b="0" i="0" u="none" strike="noStrike" cap="none" dirty="0" err="1">
                <a:solidFill>
                  <a:srgbClr val="000000"/>
                </a:solidFill>
                <a:latin typeface="Rubik"/>
                <a:ea typeface="Rubik"/>
                <a:cs typeface="Rubik"/>
                <a:sym typeface="Rubik"/>
              </a:rPr>
              <a:t>jenis</a:t>
            </a:r>
            <a:r>
              <a:rPr lang="en-US" sz="1500" b="0" i="0" u="none" strike="noStrike" cap="none" dirty="0">
                <a:solidFill>
                  <a:srgbClr val="000000"/>
                </a:solidFill>
                <a:latin typeface="Rubik"/>
                <a:ea typeface="Rubik"/>
                <a:cs typeface="Rubik"/>
                <a:sym typeface="Rubik"/>
              </a:rPr>
              <a:t> kopi.</a:t>
            </a:r>
            <a:endParaRPr sz="15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3CFDCF55-0C80-CED2-AE0C-99B1C8DC2962}"/>
              </a:ext>
            </a:extLst>
          </p:cNvPr>
          <p:cNvPicPr>
            <a:picLocks noChangeAspect="1"/>
          </p:cNvPicPr>
          <p:nvPr/>
        </p:nvPicPr>
        <p:blipFill>
          <a:blip r:embed="rId4"/>
          <a:stretch>
            <a:fillRect/>
          </a:stretch>
        </p:blipFill>
        <p:spPr>
          <a:xfrm>
            <a:off x="851252" y="1854507"/>
            <a:ext cx="5487190" cy="269442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38" name="Google Shape;138;g23ec2985a68_1_56"/>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US" sz="2700" b="1" i="0" u="none" strike="noStrike" cap="none" dirty="0">
                <a:solidFill>
                  <a:srgbClr val="000000"/>
                </a:solidFill>
                <a:latin typeface="Rubik"/>
                <a:ea typeface="Rubik"/>
                <a:cs typeface="Rubik"/>
                <a:sym typeface="Rubik"/>
              </a:rPr>
              <a:t>Filter Jenis Kopi</a:t>
            </a:r>
            <a:endParaRPr sz="2700" b="1" i="0" u="none" strike="noStrike" cap="none" dirty="0">
              <a:solidFill>
                <a:srgbClr val="000000"/>
              </a:solidFill>
              <a:latin typeface="Rubik"/>
              <a:ea typeface="Rubik"/>
              <a:cs typeface="Rubik"/>
              <a:sym typeface="Rubik"/>
            </a:endParaRPr>
          </a:p>
        </p:txBody>
      </p:sp>
      <p:sp>
        <p:nvSpPr>
          <p:cNvPr id="139" name="Google Shape;139;g23ec2985a68_1_56"/>
          <p:cNvSpPr txBox="1"/>
          <p:nvPr/>
        </p:nvSpPr>
        <p:spPr>
          <a:xfrm>
            <a:off x="833559" y="1065809"/>
            <a:ext cx="7969941"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dirty="0">
                <a:solidFill>
                  <a:schemeClr val="dk1"/>
                </a:solidFill>
                <a:latin typeface="Rubik"/>
                <a:ea typeface="Rubik"/>
                <a:cs typeface="Rubik"/>
                <a:sym typeface="Rubik"/>
              </a:rPr>
              <a:t>Saya membuat filter tingkat kematangan, packaging penjualan, dan status kepemilikan loyalty card customer.</a:t>
            </a:r>
            <a:endParaRPr sz="15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D27CC8D0-CBF2-3836-ED96-89F6900450FB}"/>
              </a:ext>
            </a:extLst>
          </p:cNvPr>
          <p:cNvPicPr>
            <a:picLocks noChangeAspect="1"/>
          </p:cNvPicPr>
          <p:nvPr/>
        </p:nvPicPr>
        <p:blipFill>
          <a:blip r:embed="rId4"/>
          <a:stretch>
            <a:fillRect/>
          </a:stretch>
        </p:blipFill>
        <p:spPr>
          <a:xfrm>
            <a:off x="833559" y="1956413"/>
            <a:ext cx="6239746" cy="17528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C3FA8F5C-21B8-C784-5DA3-4B0E7583946A}"/>
            </a:ext>
          </a:extLst>
        </p:cNvPr>
        <p:cNvGrpSpPr/>
        <p:nvPr/>
      </p:nvGrpSpPr>
      <p:grpSpPr>
        <a:xfrm>
          <a:off x="0" y="0"/>
          <a:ext cx="0" cy="0"/>
          <a:chOff x="0" y="0"/>
          <a:chExt cx="0" cy="0"/>
        </a:xfrm>
      </p:grpSpPr>
      <p:pic>
        <p:nvPicPr>
          <p:cNvPr id="136" name="Google Shape;136;g23ec2985a68_1_56">
            <a:extLst>
              <a:ext uri="{FF2B5EF4-FFF2-40B4-BE49-F238E27FC236}">
                <a16:creationId xmlns:a16="http://schemas.microsoft.com/office/drawing/2014/main" id="{5D0FB211-10A5-8252-DFBA-54FFCDA599BB}"/>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38" name="Google Shape;138;g23ec2985a68_1_56">
            <a:extLst>
              <a:ext uri="{FF2B5EF4-FFF2-40B4-BE49-F238E27FC236}">
                <a16:creationId xmlns:a16="http://schemas.microsoft.com/office/drawing/2014/main" id="{024EA882-94B8-B05C-A4E2-8CB296080B7A}"/>
              </a:ext>
            </a:extLst>
          </p:cNvPr>
          <p:cNvSpPr txBox="1"/>
          <p:nvPr/>
        </p:nvSpPr>
        <p:spPr>
          <a:xfrm>
            <a:off x="340500" y="452038"/>
            <a:ext cx="8463000" cy="600134"/>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US" sz="2700" b="1" dirty="0">
                <a:latin typeface="Rubik"/>
                <a:ea typeface="Rubik"/>
                <a:cs typeface="Rubik"/>
                <a:sym typeface="Rubik"/>
              </a:rPr>
              <a:t>5. Top Sales by Country &amp; Customer </a:t>
            </a:r>
          </a:p>
        </p:txBody>
      </p:sp>
      <p:sp>
        <p:nvSpPr>
          <p:cNvPr id="139" name="Google Shape;139;g23ec2985a68_1_56">
            <a:extLst>
              <a:ext uri="{FF2B5EF4-FFF2-40B4-BE49-F238E27FC236}">
                <a16:creationId xmlns:a16="http://schemas.microsoft.com/office/drawing/2014/main" id="{F0BF2E8E-6FC8-DC59-711C-7606F09E744D}"/>
              </a:ext>
            </a:extLst>
          </p:cNvPr>
          <p:cNvSpPr txBox="1"/>
          <p:nvPr/>
        </p:nvSpPr>
        <p:spPr>
          <a:xfrm>
            <a:off x="833559" y="1065809"/>
            <a:ext cx="7969941"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dirty="0">
                <a:solidFill>
                  <a:schemeClr val="dk1"/>
                </a:solidFill>
                <a:latin typeface="Rubik"/>
                <a:ea typeface="Rubik"/>
                <a:cs typeface="Rubik"/>
                <a:sym typeface="Rubik"/>
              </a:rPr>
              <a:t>Saya membuat grafik untuk memudahkan melihat performa penjualan paling baik di negara mana, dan melihat customer mana yang paling sering melakukan pembelian.</a:t>
            </a:r>
            <a:endParaRPr sz="1500" b="0" i="0" u="none" strike="noStrike" cap="none" dirty="0">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45293A43-73B9-07F3-349B-E012C6628278}"/>
              </a:ext>
            </a:extLst>
          </p:cNvPr>
          <p:cNvPicPr>
            <a:picLocks noChangeAspect="1"/>
          </p:cNvPicPr>
          <p:nvPr/>
        </p:nvPicPr>
        <p:blipFill>
          <a:blip r:embed="rId4"/>
          <a:stretch>
            <a:fillRect/>
          </a:stretch>
        </p:blipFill>
        <p:spPr>
          <a:xfrm>
            <a:off x="833559" y="1942942"/>
            <a:ext cx="4751294" cy="2697462"/>
          </a:xfrm>
          <a:prstGeom prst="rect">
            <a:avLst/>
          </a:prstGeom>
        </p:spPr>
      </p:pic>
    </p:spTree>
    <p:extLst>
      <p:ext uri="{BB962C8B-B14F-4D97-AF65-F5344CB8AC3E}">
        <p14:creationId xmlns:p14="http://schemas.microsoft.com/office/powerpoint/2010/main" val="28317499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317</Words>
  <Application>Microsoft Office PowerPoint</Application>
  <PresentationFormat>On-screen Show (16:9)</PresentationFormat>
  <Paragraphs>24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Rubik SemiBold</vt:lpstr>
      <vt:lpstr>Arial</vt:lpstr>
      <vt:lpstr>Rubik Light</vt:lpstr>
      <vt:lpstr>Rubik Medium</vt:lpstr>
      <vt:lpstr>Rubik</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Ahmad Hadi Pranowo</cp:lastModifiedBy>
  <cp:revision>2</cp:revision>
  <dcterms:modified xsi:type="dcterms:W3CDTF">2025-04-28T21:47:37Z</dcterms:modified>
</cp:coreProperties>
</file>