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1" r:id="rId6"/>
    <p:sldId id="262" r:id="rId7"/>
    <p:sldId id="263" r:id="rId8"/>
    <p:sldId id="264" r:id="rId9"/>
    <p:sldId id="265" r:id="rId10"/>
  </p:sldIdLst>
  <p:sldSz cx="9144000" cy="5143500" type="screen16x9"/>
  <p:notesSz cx="6858000" cy="9144000"/>
  <p:embeddedFontLst>
    <p:embeddedFont>
      <p:font typeface="Rubik" panose="020B0604020202020204" charset="-79"/>
      <p:regular r:id="rId12"/>
      <p:bold r:id="rId13"/>
      <p:italic r:id="rId14"/>
      <p:boldItalic r:id="rId15"/>
    </p:embeddedFont>
    <p:embeddedFont>
      <p:font typeface="Rubik Light" panose="020B0604020202020204" charset="-79"/>
      <p:regular r:id="rId16"/>
      <p:bold r:id="rId17"/>
      <p:italic r:id="rId18"/>
      <p:boldItalic r:id="rId19"/>
    </p:embeddedFont>
    <p:embeddedFont>
      <p:font typeface="Rubik Medium" panose="020B0604020202020204" charset="-79"/>
      <p:regular r:id="rId20"/>
      <p:bold r:id="rId21"/>
      <p:italic r:id="rId22"/>
      <p:boldItalic r:id="rId23"/>
    </p:embeddedFont>
    <p:embeddedFont>
      <p:font typeface="Rubik SemiBold" panose="020B0604020202020204" charset="-79"/>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Lo4haSyFik/H8UaYSe0UZJwJq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10" d="100"/>
          <a:sy n="210" d="100"/>
        </p:scale>
        <p:origin x="38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65ee86830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265ee868302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drive.google.com/file/d/17TP1yEFiH6bZt0n978wmQFzXmQ86FG7N/view?usp=drive_lin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sp>
        <p:nvSpPr>
          <p:cNvPr id="56" name="Google Shape;56;p1"/>
          <p:cNvSpPr txBox="1"/>
          <p:nvPr/>
        </p:nvSpPr>
        <p:spPr>
          <a:xfrm>
            <a:off x="517900" y="1289200"/>
            <a:ext cx="6239100" cy="1138743"/>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3100" b="1" i="0" u="none" strike="noStrike" cap="none" dirty="0">
                <a:solidFill>
                  <a:schemeClr val="lt1"/>
                </a:solidFill>
                <a:latin typeface="Rubik"/>
                <a:ea typeface="Rubik"/>
                <a:cs typeface="Rubik"/>
                <a:sym typeface="Rubik"/>
              </a:rPr>
              <a:t>Sport Equipment Sales 2018</a:t>
            </a:r>
            <a:r>
              <a:rPr lang="en" sz="3100" b="1" dirty="0">
                <a:solidFill>
                  <a:schemeClr val="lt1"/>
                </a:solidFill>
                <a:latin typeface="Rubik"/>
                <a:ea typeface="Rubik"/>
                <a:cs typeface="Rubik"/>
                <a:sym typeface="Rubik"/>
              </a:rPr>
              <a:t>-2024</a:t>
            </a:r>
          </a:p>
        </p:txBody>
      </p:sp>
      <p:sp>
        <p:nvSpPr>
          <p:cNvPr id="57" name="Google Shape;57;p1"/>
          <p:cNvSpPr txBox="1"/>
          <p:nvPr/>
        </p:nvSpPr>
        <p:spPr>
          <a:xfrm>
            <a:off x="517900" y="2571750"/>
            <a:ext cx="7289100" cy="5694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0" i="0" u="none" strike="noStrike" cap="none" dirty="0">
                <a:solidFill>
                  <a:schemeClr val="lt1"/>
                </a:solidFill>
                <a:latin typeface="Rubik SemiBold"/>
                <a:ea typeface="Rubik SemiBold"/>
                <a:cs typeface="Rubik SemiBold"/>
                <a:sym typeface="Rubik SemiBold"/>
              </a:rPr>
              <a:t>Fictious Dataset</a:t>
            </a:r>
            <a:endParaRPr sz="2500" b="0" i="0" u="none" strike="noStrike" cap="none" dirty="0">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
          <p:cNvSpPr txBox="1"/>
          <p:nvPr/>
        </p:nvSpPr>
        <p:spPr>
          <a:xfrm>
            <a:off x="517900" y="3141150"/>
            <a:ext cx="4392000" cy="9543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lt1"/>
                </a:solidFill>
                <a:latin typeface="Rubik Light"/>
                <a:ea typeface="Rubik Light"/>
                <a:cs typeface="Rubik Light"/>
                <a:sym typeface="Rubik Light"/>
              </a:rPr>
              <a:t>Presented by</a:t>
            </a:r>
            <a:endParaRPr sz="2000" b="0" i="0" u="none" strike="noStrike" cap="none">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3000">
                <a:solidFill>
                  <a:schemeClr val="lt1"/>
                </a:solidFill>
                <a:latin typeface="Rubik Light"/>
                <a:ea typeface="Rubik Light"/>
                <a:cs typeface="Rubik Light"/>
                <a:sym typeface="Rubik Light"/>
              </a:rPr>
              <a:t>Ahmad Hadi Pranowo</a:t>
            </a:r>
            <a:endParaRPr sz="3000" b="0" i="0" u="none" strike="noStrike" cap="none">
              <a:solidFill>
                <a:schemeClr val="lt1"/>
              </a:solidFill>
              <a:latin typeface="Rubik Light"/>
              <a:ea typeface="Rubik Light"/>
              <a:cs typeface="Rubik Light"/>
              <a:sym typeface="Rubik Light"/>
            </a:endParaRPr>
          </a:p>
        </p:txBody>
      </p:sp>
      <p:pic>
        <p:nvPicPr>
          <p:cNvPr id="2" name="Google Shape;145;p8">
            <a:extLst>
              <a:ext uri="{FF2B5EF4-FFF2-40B4-BE49-F238E27FC236}">
                <a16:creationId xmlns:a16="http://schemas.microsoft.com/office/drawing/2014/main" id="{68B4E9D7-36CF-D9FF-E772-D1CA49E0B586}"/>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3"/>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68" name="Google Shape;68;p3"/>
          <p:cNvSpPr/>
          <p:nvPr/>
        </p:nvSpPr>
        <p:spPr>
          <a:xfrm>
            <a:off x="0" y="0"/>
            <a:ext cx="4572000" cy="5143500"/>
          </a:xfrm>
          <a:prstGeom prst="rect">
            <a:avLst/>
          </a:prstGeom>
          <a:solidFill>
            <a:srgbClr val="019FAB">
              <a:alpha val="4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
          <p:cNvSpPr/>
          <p:nvPr/>
        </p:nvSpPr>
        <p:spPr>
          <a:xfrm>
            <a:off x="1033575" y="470775"/>
            <a:ext cx="2431800" cy="3298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ubik Medium"/>
              <a:ea typeface="Rubik Medium"/>
              <a:cs typeface="Rubik Medium"/>
              <a:sym typeface="Rubik Medium"/>
            </a:endParaRPr>
          </a:p>
        </p:txBody>
      </p:sp>
      <p:sp>
        <p:nvSpPr>
          <p:cNvPr id="70" name="Google Shape;70;p3"/>
          <p:cNvSpPr txBox="1"/>
          <p:nvPr/>
        </p:nvSpPr>
        <p:spPr>
          <a:xfrm>
            <a:off x="4867250" y="959175"/>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Rubik SemiBold"/>
                <a:ea typeface="Rubik SemiBold"/>
                <a:cs typeface="Rubik SemiBold"/>
                <a:sym typeface="Rubik SemiBold"/>
              </a:rPr>
              <a:t>Ahmad Hadi Pranowo</a:t>
            </a:r>
            <a:endParaRPr sz="2000" b="0" i="0" u="none" strike="noStrike" cap="none">
              <a:solidFill>
                <a:srgbClr val="000000"/>
              </a:solidFill>
              <a:latin typeface="Rubik SemiBold"/>
              <a:ea typeface="Rubik SemiBold"/>
              <a:cs typeface="Rubik SemiBold"/>
              <a:sym typeface="Rubik SemiBold"/>
            </a:endParaRPr>
          </a:p>
        </p:txBody>
      </p:sp>
      <p:sp>
        <p:nvSpPr>
          <p:cNvPr id="71" name="Google Shape;71;p3"/>
          <p:cNvSpPr txBox="1"/>
          <p:nvPr/>
        </p:nvSpPr>
        <p:spPr>
          <a:xfrm>
            <a:off x="4867250" y="2159150"/>
            <a:ext cx="3504600" cy="2677626"/>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2000"/>
              <a:buFont typeface="Arial"/>
              <a:buNone/>
            </a:pPr>
            <a:r>
              <a:rPr lang="en" sz="1200" dirty="0">
                <a:latin typeface="Rubik Medium"/>
                <a:ea typeface="Rubik Medium"/>
                <a:cs typeface="Rubik Medium"/>
                <a:sym typeface="Rubik Medium"/>
              </a:rPr>
              <a:t>Saya adalah lulusan Magister Hukum Universitas 17 Agustus 1945 Semarang dengan minat dalam analisis data. Keahlian saya dalam critical thinking, visualisasi data, analisis data, dan saya memiliki sertifikasi dalam Data Science: Machine Learning. Saya juga memiliki keunggulan dalam mengetik cepat dan utilisasi AI untuk meningkatkan kinerja dalam analisis data.</a:t>
            </a:r>
            <a:endParaRPr sz="1200" b="0" i="0" u="none" strike="noStrike" cap="none" dirty="0">
              <a:solidFill>
                <a:srgbClr val="000000"/>
              </a:solidFill>
              <a:latin typeface="Rubik Medium"/>
              <a:ea typeface="Rubik Medium"/>
              <a:cs typeface="Rubik Medium"/>
              <a:sym typeface="Rubik Medium"/>
            </a:endParaRPr>
          </a:p>
        </p:txBody>
      </p:sp>
      <p:sp>
        <p:nvSpPr>
          <p:cNvPr id="72" name="Google Shape;72;p3"/>
          <p:cNvSpPr txBox="1"/>
          <p:nvPr/>
        </p:nvSpPr>
        <p:spPr>
          <a:xfrm>
            <a:off x="1004800" y="3928325"/>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Semarang, Jawa Tengah</a:t>
            </a:r>
            <a:endParaRPr sz="1200" b="0" i="0" u="none" strike="noStrike" cap="none">
              <a:solidFill>
                <a:srgbClr val="000000"/>
              </a:solidFill>
              <a:latin typeface="Rubik Medium"/>
              <a:ea typeface="Rubik Medium"/>
              <a:cs typeface="Rubik Medium"/>
              <a:sym typeface="Rubik Medium"/>
            </a:endParaRPr>
          </a:p>
        </p:txBody>
      </p:sp>
      <p:pic>
        <p:nvPicPr>
          <p:cNvPr id="73" name="Google Shape;73;p3"/>
          <p:cNvPicPr preferRelativeResize="0"/>
          <p:nvPr/>
        </p:nvPicPr>
        <p:blipFill rotWithShape="1">
          <a:blip r:embed="rId4">
            <a:alphaModFix/>
          </a:blip>
          <a:srcRect/>
          <a:stretch/>
        </p:blipFill>
        <p:spPr>
          <a:xfrm>
            <a:off x="510750" y="4774200"/>
            <a:ext cx="369300" cy="369300"/>
          </a:xfrm>
          <a:prstGeom prst="rect">
            <a:avLst/>
          </a:prstGeom>
          <a:noFill/>
          <a:ln>
            <a:noFill/>
          </a:ln>
        </p:spPr>
      </p:pic>
      <p:pic>
        <p:nvPicPr>
          <p:cNvPr id="74" name="Google Shape;74;p3"/>
          <p:cNvPicPr preferRelativeResize="0"/>
          <p:nvPr/>
        </p:nvPicPr>
        <p:blipFill rotWithShape="1">
          <a:blip r:embed="rId5">
            <a:alphaModFix/>
          </a:blip>
          <a:srcRect/>
          <a:stretch/>
        </p:blipFill>
        <p:spPr>
          <a:xfrm>
            <a:off x="495300" y="3912875"/>
            <a:ext cx="400201" cy="400201"/>
          </a:xfrm>
          <a:prstGeom prst="rect">
            <a:avLst/>
          </a:prstGeom>
          <a:noFill/>
          <a:ln>
            <a:noFill/>
          </a:ln>
        </p:spPr>
      </p:pic>
      <p:pic>
        <p:nvPicPr>
          <p:cNvPr id="75" name="Google Shape;75;p3"/>
          <p:cNvPicPr preferRelativeResize="0"/>
          <p:nvPr/>
        </p:nvPicPr>
        <p:blipFill rotWithShape="1">
          <a:blip r:embed="rId6">
            <a:alphaModFix/>
          </a:blip>
          <a:srcRect/>
          <a:stretch/>
        </p:blipFill>
        <p:spPr>
          <a:xfrm>
            <a:off x="504096" y="4411877"/>
            <a:ext cx="369300" cy="263511"/>
          </a:xfrm>
          <a:prstGeom prst="rect">
            <a:avLst/>
          </a:prstGeom>
          <a:noFill/>
          <a:ln>
            <a:noFill/>
          </a:ln>
        </p:spPr>
      </p:pic>
      <p:sp>
        <p:nvSpPr>
          <p:cNvPr id="76" name="Google Shape;76;p3"/>
          <p:cNvSpPr txBox="1"/>
          <p:nvPr/>
        </p:nvSpPr>
        <p:spPr>
          <a:xfrm>
            <a:off x="1004800" y="4750550"/>
            <a:ext cx="35046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800">
                <a:latin typeface="Rubik Medium"/>
                <a:ea typeface="Rubik Medium"/>
                <a:cs typeface="Rubik Medium"/>
                <a:sym typeface="Rubik Medium"/>
              </a:rPr>
              <a:t>https://www.linkedin.com/in/ahmad-hadi-pranowo-12b30b24a/</a:t>
            </a:r>
            <a:endParaRPr sz="800" b="0" i="0" u="none" strike="noStrike" cap="none">
              <a:solidFill>
                <a:srgbClr val="000000"/>
              </a:solidFill>
              <a:latin typeface="Rubik Medium"/>
              <a:ea typeface="Rubik Medium"/>
              <a:cs typeface="Rubik Medium"/>
              <a:sym typeface="Rubik Medium"/>
            </a:endParaRPr>
          </a:p>
        </p:txBody>
      </p:sp>
      <p:sp>
        <p:nvSpPr>
          <p:cNvPr id="77" name="Google Shape;77;p3"/>
          <p:cNvSpPr txBox="1"/>
          <p:nvPr/>
        </p:nvSpPr>
        <p:spPr>
          <a:xfrm>
            <a:off x="1004800" y="4358988"/>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ahmadhadi.pranowo@yahoo.com</a:t>
            </a:r>
            <a:endParaRPr sz="1200" b="0" i="0" u="none" strike="noStrike" cap="none">
              <a:solidFill>
                <a:srgbClr val="000000"/>
              </a:solidFill>
              <a:latin typeface="Rubik Medium"/>
              <a:ea typeface="Rubik Medium"/>
              <a:cs typeface="Rubik Medium"/>
              <a:sym typeface="Rubik Medium"/>
            </a:endParaRPr>
          </a:p>
        </p:txBody>
      </p:sp>
      <p:pic>
        <p:nvPicPr>
          <p:cNvPr id="78" name="Google Shape;78;p3"/>
          <p:cNvPicPr preferRelativeResize="0"/>
          <p:nvPr/>
        </p:nvPicPr>
        <p:blipFill>
          <a:blip r:embed="rId7">
            <a:alphaModFix/>
          </a:blip>
          <a:stretch>
            <a:fillRect/>
          </a:stretch>
        </p:blipFill>
        <p:spPr>
          <a:xfrm>
            <a:off x="1194079" y="537075"/>
            <a:ext cx="2110800" cy="3166200"/>
          </a:xfrm>
          <a:prstGeom prst="roundRect">
            <a:avLst>
              <a:gd name="adj" fmla="val 16667"/>
            </a:avLst>
          </a:prstGeom>
          <a:solidFill>
            <a:schemeClr val="accent4"/>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g265ee868302_0_130"/>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85" name="Google Shape;85;g265ee868302_0_130"/>
          <p:cNvSpPr txBox="1"/>
          <p:nvPr/>
        </p:nvSpPr>
        <p:spPr>
          <a:xfrm>
            <a:off x="340500" y="1406350"/>
            <a:ext cx="86532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chemeClr val="dk1"/>
              </a:buClr>
              <a:buSzPts val="1100"/>
              <a:buFont typeface="Arial"/>
              <a:buNone/>
            </a:pPr>
            <a:r>
              <a:rPr lang="en" sz="1400" b="1" i="0" u="none" strike="noStrike" cap="none" dirty="0">
                <a:solidFill>
                  <a:srgbClr val="000000"/>
                </a:solidFill>
                <a:latin typeface="Rubik"/>
                <a:ea typeface="Rubik"/>
                <a:cs typeface="Rubik"/>
                <a:sym typeface="Rubik"/>
              </a:rPr>
              <a:t>&lt;</a:t>
            </a:r>
            <a:r>
              <a:rPr lang="en" b="1" dirty="0">
                <a:latin typeface="Rubik"/>
                <a:ea typeface="Rubik"/>
                <a:cs typeface="Rubik"/>
                <a:sym typeface="Rubik"/>
              </a:rPr>
              <a:t>Certificate of Completion Data Science</a:t>
            </a:r>
            <a:r>
              <a:rPr lang="en" sz="1400" b="1" i="0" u="none" strike="noStrike" cap="none" dirty="0">
                <a:solidFill>
                  <a:srgbClr val="000000"/>
                </a:solidFill>
                <a:latin typeface="Rubik"/>
                <a:ea typeface="Rubik"/>
                <a:cs typeface="Rubik"/>
                <a:sym typeface="Rubik"/>
              </a:rPr>
              <a:t>&gt; | </a:t>
            </a:r>
            <a:r>
              <a:rPr lang="en" sz="1400" b="1" i="0" u="sng" strike="noStrike" cap="none" dirty="0">
                <a:solidFill>
                  <a:schemeClr val="hlink"/>
                </a:solidFill>
                <a:latin typeface="Rubik"/>
                <a:ea typeface="Rubik"/>
                <a:cs typeface="Rubik"/>
                <a:sym typeface="Rubik"/>
                <a:hlinkClick r:id="rId4"/>
              </a:rPr>
              <a:t>&lt;link certificate&gt;</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  </a:t>
            </a:r>
            <a:r>
              <a:rPr lang="en" sz="1400" b="1" i="0" u="none" strike="noStrike" cap="none" dirty="0">
                <a:solidFill>
                  <a:schemeClr val="accent5"/>
                </a:solidFill>
                <a:latin typeface="Rubik"/>
                <a:ea typeface="Rubik"/>
                <a:cs typeface="Rubik"/>
                <a:sym typeface="Rubik"/>
              </a:rPr>
              <a:t>&lt;</a:t>
            </a:r>
            <a:r>
              <a:rPr lang="en" b="1" dirty="0">
                <a:solidFill>
                  <a:schemeClr val="accent5"/>
                </a:solidFill>
                <a:latin typeface="Rubik"/>
                <a:ea typeface="Rubik"/>
                <a:cs typeface="Rubik"/>
                <a:sym typeface="Rubik"/>
              </a:rPr>
              <a:t>Desember</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2023</a:t>
            </a:r>
            <a:r>
              <a:rPr lang="en" sz="1400" b="1" i="0" u="none" strike="noStrike" cap="none" dirty="0">
                <a:solidFill>
                  <a:schemeClr val="accent5"/>
                </a:solidFill>
                <a:latin typeface="Rubik"/>
                <a:ea typeface="Rubik"/>
                <a:cs typeface="Rubik"/>
                <a:sym typeface="Rubik"/>
              </a:rPr>
              <a:t>&gt;</a:t>
            </a:r>
            <a:endParaRPr sz="1400" b="0" i="0" u="none" strike="noStrike" cap="none" dirty="0">
              <a:solidFill>
                <a:schemeClr val="accent5"/>
              </a:solidFill>
              <a:latin typeface="Rubik"/>
              <a:ea typeface="Rubik"/>
              <a:cs typeface="Rubik"/>
              <a:sym typeface="Rubik"/>
            </a:endParaRPr>
          </a:p>
        </p:txBody>
      </p:sp>
      <p:sp>
        <p:nvSpPr>
          <p:cNvPr id="86" name="Google Shape;86;g265ee868302_0_130"/>
          <p:cNvSpPr txBox="1"/>
          <p:nvPr/>
        </p:nvSpPr>
        <p:spPr>
          <a:xfrm>
            <a:off x="340500" y="45203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Courses and </a:t>
            </a:r>
            <a:r>
              <a:rPr lang="en" sz="3000" b="1" i="0" u="none" strike="noStrike" cap="none">
                <a:solidFill>
                  <a:schemeClr val="accent5"/>
                </a:solidFill>
                <a:latin typeface="Rubik"/>
                <a:ea typeface="Rubik"/>
                <a:cs typeface="Rubik"/>
                <a:sym typeface="Rubik"/>
              </a:rPr>
              <a:t>Certification</a:t>
            </a:r>
            <a:endParaRPr sz="3000" b="1" i="0" u="none" strike="noStrike" cap="none">
              <a:solidFill>
                <a:schemeClr val="accent5"/>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4"/>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93" name="Google Shape;93;p4"/>
          <p:cNvSpPr txBox="1"/>
          <p:nvPr/>
        </p:nvSpPr>
        <p:spPr>
          <a:xfrm>
            <a:off x="340499" y="1406350"/>
            <a:ext cx="8462999" cy="1246465"/>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id-ID" sz="1200" b="1" dirty="0">
                <a:latin typeface="Rubik"/>
                <a:ea typeface="Rubik"/>
                <a:cs typeface="Rubik"/>
                <a:sym typeface="Rubik"/>
              </a:rPr>
              <a:t>Dataset yang saya terima berupa file excel yang berisi data penjualan alat olahraga dari tahun 2018-2024 (ongoing). Berisi data penjualan tiap tahun beberapa alat olahraga dari beberapa brand dari beberapa supplier. Berdasarkan data tersebut, saya akan melakukan analisis untuk memberikan wawasan kepada pemilik toko, brand, dan </a:t>
            </a:r>
            <a:r>
              <a:rPr lang="en-US" sz="1200" b="1" dirty="0">
                <a:latin typeface="Rubik"/>
                <a:ea typeface="Rubik"/>
                <a:cs typeface="Rubik"/>
                <a:sym typeface="Rubik"/>
              </a:rPr>
              <a:t>supplier</a:t>
            </a:r>
            <a:r>
              <a:rPr lang="id-ID" sz="1200" b="1" dirty="0">
                <a:latin typeface="Rubik"/>
                <a:ea typeface="Rubik"/>
                <a:cs typeface="Rubik"/>
                <a:sym typeface="Rubik"/>
              </a:rPr>
              <a:t> alat olahraga tersebut. Saya berencana untuk menyajikan visualisasi terkait pertumbuhan year on year, </a:t>
            </a:r>
            <a:r>
              <a:rPr lang="en-US" sz="1200" b="1" dirty="0">
                <a:latin typeface="Rubik"/>
                <a:ea typeface="Rubik"/>
                <a:cs typeface="Rubik"/>
                <a:sym typeface="Rubik"/>
              </a:rPr>
              <a:t>market shares</a:t>
            </a:r>
            <a:r>
              <a:rPr lang="id-ID" sz="1200" b="1" dirty="0">
                <a:latin typeface="Rubik"/>
                <a:ea typeface="Rubik"/>
                <a:cs typeface="Rubik"/>
                <a:sym typeface="Rubik"/>
              </a:rPr>
              <a:t>, profit YTD (Year-To-Date), dan profit MAT (Moving Annual Total).</a:t>
            </a:r>
            <a:endParaRPr lang="id-ID" sz="1200" b="0" i="0" u="none" strike="noStrike" cap="none" dirty="0">
              <a:solidFill>
                <a:srgbClr val="000000"/>
              </a:solidFill>
              <a:latin typeface="Rubik"/>
              <a:ea typeface="Rubik"/>
              <a:cs typeface="Rubik"/>
              <a:sym typeface="Rubik"/>
            </a:endParaRPr>
          </a:p>
        </p:txBody>
      </p:sp>
      <p:sp>
        <p:nvSpPr>
          <p:cNvPr id="94" name="Google Shape;94;p4"/>
          <p:cNvSpPr txBox="1"/>
          <p:nvPr/>
        </p:nvSpPr>
        <p:spPr>
          <a:xfrm>
            <a:off x="340500" y="45203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dirty="0">
                <a:solidFill>
                  <a:srgbClr val="000000"/>
                </a:solidFill>
                <a:latin typeface="Rubik"/>
                <a:ea typeface="Rubik"/>
                <a:cs typeface="Rubik"/>
                <a:sym typeface="Rubik"/>
              </a:rPr>
              <a:t>About </a:t>
            </a:r>
            <a:r>
              <a:rPr lang="en" sz="3000" b="1" i="0" u="none" strike="noStrike" cap="none" dirty="0">
                <a:solidFill>
                  <a:schemeClr val="accent5"/>
                </a:solidFill>
                <a:latin typeface="Rubik"/>
                <a:ea typeface="Rubik"/>
                <a:cs typeface="Rubik"/>
                <a:sym typeface="Rubik"/>
              </a:rPr>
              <a:t>Dataset</a:t>
            </a:r>
            <a:endParaRPr sz="3000" b="1" i="0" u="none" strike="noStrike" cap="none" dirty="0">
              <a:solidFill>
                <a:schemeClr val="accent5"/>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111" name="Google Shape;111;g23ec2985a68_1_33"/>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i="0" u="none" strike="noStrike" cap="none" dirty="0">
                <a:solidFill>
                  <a:srgbClr val="000000"/>
                </a:solidFill>
                <a:latin typeface="Rubik"/>
                <a:ea typeface="Rubik"/>
                <a:cs typeface="Rubik"/>
                <a:sym typeface="Rubik"/>
              </a:rPr>
              <a:t>Meringkas Penjualan Tiap Tahun</a:t>
            </a:r>
            <a:endParaRPr sz="2700" b="1" i="0" u="none" strike="noStrike" cap="none" dirty="0">
              <a:solidFill>
                <a:srgbClr val="000000"/>
              </a:solidFill>
              <a:latin typeface="Rubik"/>
              <a:ea typeface="Rubik"/>
              <a:cs typeface="Rubik"/>
              <a:sym typeface="Rubik"/>
            </a:endParaRPr>
          </a:p>
        </p:txBody>
      </p:sp>
      <p:sp>
        <p:nvSpPr>
          <p:cNvPr id="112" name="Google Shape;112;g23ec2985a68_1_33"/>
          <p:cNvSpPr txBox="1"/>
          <p:nvPr/>
        </p:nvSpPr>
        <p:spPr>
          <a:xfrm>
            <a:off x="896202" y="1956414"/>
            <a:ext cx="7907298" cy="1800463"/>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en" dirty="0">
                <a:latin typeface="Rubik"/>
                <a:ea typeface="Rubik"/>
                <a:cs typeface="Rubik"/>
                <a:sym typeface="Rubik"/>
              </a:rPr>
              <a:t>Di sini saya melakukan </a:t>
            </a:r>
            <a:r>
              <a:rPr lang="en-US" dirty="0" err="1">
                <a:latin typeface="Rubik"/>
                <a:ea typeface="Rubik"/>
                <a:cs typeface="Rubik"/>
                <a:sym typeface="Rubik"/>
              </a:rPr>
              <a:t>peringkasan</a:t>
            </a:r>
            <a:r>
              <a:rPr lang="en-US" dirty="0">
                <a:latin typeface="Rubik"/>
                <a:ea typeface="Rubik"/>
                <a:cs typeface="Rubik"/>
                <a:sym typeface="Rubik"/>
              </a:rPr>
              <a:t> </a:t>
            </a:r>
            <a:r>
              <a:rPr lang="en-US" dirty="0" err="1">
                <a:latin typeface="Rubik"/>
                <a:ea typeface="Rubik"/>
                <a:cs typeface="Rubik"/>
                <a:sym typeface="Rubik"/>
              </a:rPr>
              <a:t>penjualan</a:t>
            </a:r>
            <a:r>
              <a:rPr lang="en-US" dirty="0">
                <a:latin typeface="Rubik"/>
                <a:ea typeface="Rubik"/>
                <a:cs typeface="Rubik"/>
                <a:sym typeface="Rubik"/>
              </a:rPr>
              <a:t> </a:t>
            </a:r>
            <a:r>
              <a:rPr lang="en-US" dirty="0" err="1">
                <a:latin typeface="Rubik"/>
                <a:ea typeface="Rubik"/>
                <a:cs typeface="Rubik"/>
                <a:sym typeface="Rubik"/>
              </a:rPr>
              <a:t>alat</a:t>
            </a:r>
            <a:r>
              <a:rPr lang="en-US" dirty="0">
                <a:latin typeface="Rubik"/>
                <a:ea typeface="Rubik"/>
                <a:cs typeface="Rubik"/>
                <a:sym typeface="Rubik"/>
              </a:rPr>
              <a:t> </a:t>
            </a:r>
            <a:r>
              <a:rPr lang="en-US" dirty="0" err="1">
                <a:latin typeface="Rubik"/>
                <a:ea typeface="Rubik"/>
                <a:cs typeface="Rubik"/>
                <a:sym typeface="Rubik"/>
              </a:rPr>
              <a:t>olahraga</a:t>
            </a:r>
            <a:r>
              <a:rPr lang="en-US" dirty="0">
                <a:latin typeface="Rubik"/>
                <a:ea typeface="Rubik"/>
                <a:cs typeface="Rubik"/>
                <a:sym typeface="Rubik"/>
              </a:rPr>
              <a:t> </a:t>
            </a:r>
            <a:r>
              <a:rPr lang="en-US" dirty="0" err="1">
                <a:latin typeface="Rubik"/>
                <a:ea typeface="Rubik"/>
                <a:cs typeface="Rubik"/>
                <a:sym typeface="Rubik"/>
              </a:rPr>
              <a:t>setiap</a:t>
            </a:r>
            <a:r>
              <a:rPr lang="en-US" dirty="0">
                <a:latin typeface="Rubik"/>
                <a:ea typeface="Rubik"/>
                <a:cs typeface="Rubik"/>
                <a:sym typeface="Rubik"/>
              </a:rPr>
              <a:t> </a:t>
            </a:r>
            <a:r>
              <a:rPr lang="en-US" dirty="0" err="1">
                <a:latin typeface="Rubik"/>
                <a:ea typeface="Rubik"/>
                <a:cs typeface="Rubik"/>
                <a:sym typeface="Rubik"/>
              </a:rPr>
              <a:t>tahunnya</a:t>
            </a:r>
            <a:r>
              <a:rPr lang="en-US" dirty="0">
                <a:latin typeface="Rubik"/>
                <a:ea typeface="Rubik"/>
                <a:cs typeface="Rubik"/>
                <a:sym typeface="Rubik"/>
              </a:rPr>
              <a:t> </a:t>
            </a:r>
            <a:r>
              <a:rPr lang="en-US" dirty="0" err="1">
                <a:latin typeface="Rubik"/>
                <a:ea typeface="Rubik"/>
                <a:cs typeface="Rubik"/>
                <a:sym typeface="Rubik"/>
              </a:rPr>
              <a:t>dengan</a:t>
            </a:r>
            <a:r>
              <a:rPr lang="en-US" dirty="0">
                <a:latin typeface="Rubik"/>
                <a:ea typeface="Rubik"/>
                <a:cs typeface="Rubik"/>
                <a:sym typeface="Rubik"/>
              </a:rPr>
              <a:t> </a:t>
            </a:r>
            <a:r>
              <a:rPr lang="en-US" dirty="0" err="1">
                <a:latin typeface="Rubik"/>
                <a:ea typeface="Rubik"/>
                <a:cs typeface="Rubik"/>
                <a:sym typeface="Rubik"/>
              </a:rPr>
              <a:t>memberi</a:t>
            </a:r>
            <a:r>
              <a:rPr lang="en-US" dirty="0">
                <a:latin typeface="Rubik"/>
                <a:ea typeface="Rubik"/>
                <a:cs typeface="Rubik"/>
                <a:sym typeface="Rubik"/>
              </a:rPr>
              <a:t> </a:t>
            </a:r>
            <a:r>
              <a:rPr lang="en-US" dirty="0" err="1">
                <a:latin typeface="Rubik"/>
                <a:ea typeface="Rubik"/>
                <a:cs typeface="Rubik"/>
                <a:sym typeface="Rubik"/>
              </a:rPr>
              <a:t>persentase</a:t>
            </a:r>
            <a:r>
              <a:rPr lang="en-US" dirty="0">
                <a:latin typeface="Rubik"/>
                <a:ea typeface="Rubik"/>
                <a:cs typeface="Rubik"/>
                <a:sym typeface="Rubik"/>
              </a:rPr>
              <a:t> </a:t>
            </a:r>
            <a:r>
              <a:rPr lang="en-US" dirty="0" err="1">
                <a:latin typeface="Rubik"/>
                <a:ea typeface="Rubik"/>
                <a:cs typeface="Rubik"/>
                <a:sym typeface="Rubik"/>
              </a:rPr>
              <a:t>pertumbuhan</a:t>
            </a:r>
            <a:r>
              <a:rPr lang="en-US" dirty="0">
                <a:latin typeface="Rubik"/>
                <a:ea typeface="Rubik"/>
                <a:cs typeface="Rubik"/>
                <a:sym typeface="Rubik"/>
              </a:rPr>
              <a:t> </a:t>
            </a:r>
            <a:r>
              <a:rPr lang="en-US" dirty="0" err="1">
                <a:latin typeface="Rubik"/>
                <a:ea typeface="Rubik"/>
                <a:cs typeface="Rubik"/>
                <a:sym typeface="Rubik"/>
              </a:rPr>
              <a:t>penjualan</a:t>
            </a:r>
            <a:r>
              <a:rPr lang="en-US" dirty="0">
                <a:latin typeface="Rubik"/>
                <a:ea typeface="Rubik"/>
                <a:cs typeface="Rubik"/>
                <a:sym typeface="Rubik"/>
              </a:rPr>
              <a:t> </a:t>
            </a:r>
            <a:r>
              <a:rPr lang="en-US" dirty="0" err="1">
                <a:latin typeface="Rubik"/>
                <a:ea typeface="Rubik"/>
                <a:cs typeface="Rubik"/>
                <a:sym typeface="Rubik"/>
              </a:rPr>
              <a:t>setiap</a:t>
            </a:r>
            <a:r>
              <a:rPr lang="en-US" dirty="0">
                <a:latin typeface="Rubik"/>
                <a:ea typeface="Rubik"/>
                <a:cs typeface="Rubik"/>
                <a:sym typeface="Rubik"/>
              </a:rPr>
              <a:t> </a:t>
            </a:r>
            <a:r>
              <a:rPr lang="en-US" dirty="0" err="1">
                <a:latin typeface="Rubik"/>
                <a:ea typeface="Rubik"/>
                <a:cs typeface="Rubik"/>
                <a:sym typeface="Rubik"/>
              </a:rPr>
              <a:t>tahunnya</a:t>
            </a:r>
            <a:r>
              <a:rPr lang="en-US" dirty="0">
                <a:latin typeface="Rubik"/>
                <a:ea typeface="Rubik"/>
                <a:cs typeface="Rubik"/>
                <a:sym typeface="Rubik"/>
              </a:rPr>
              <a:t>. </a:t>
            </a:r>
            <a:r>
              <a:rPr lang="en-US" dirty="0" err="1">
                <a:latin typeface="Rubik"/>
                <a:ea typeface="Rubik"/>
                <a:cs typeface="Rubik"/>
                <a:sym typeface="Rubik"/>
              </a:rPr>
              <a:t>Semakin</a:t>
            </a:r>
            <a:r>
              <a:rPr lang="en-US" dirty="0">
                <a:latin typeface="Rubik"/>
                <a:ea typeface="Rubik"/>
                <a:cs typeface="Rubik"/>
                <a:sym typeface="Rubik"/>
              </a:rPr>
              <a:t> </a:t>
            </a:r>
            <a:r>
              <a:rPr lang="en-US" dirty="0" err="1">
                <a:latin typeface="Rubik"/>
                <a:ea typeface="Rubik"/>
                <a:cs typeface="Rubik"/>
                <a:sym typeface="Rubik"/>
              </a:rPr>
              <a:t>biru</a:t>
            </a:r>
            <a:r>
              <a:rPr lang="en-US" dirty="0">
                <a:latin typeface="Rubik"/>
                <a:ea typeface="Rubik"/>
                <a:cs typeface="Rubik"/>
                <a:sym typeface="Rubik"/>
              </a:rPr>
              <a:t> </a:t>
            </a:r>
            <a:r>
              <a:rPr lang="en-US" dirty="0" err="1">
                <a:latin typeface="Rubik"/>
                <a:ea typeface="Rubik"/>
                <a:cs typeface="Rubik"/>
                <a:sym typeface="Rubik"/>
              </a:rPr>
              <a:t>berarti</a:t>
            </a:r>
            <a:r>
              <a:rPr lang="en-US" dirty="0">
                <a:latin typeface="Rubik"/>
                <a:ea typeface="Rubik"/>
                <a:cs typeface="Rubik"/>
                <a:sym typeface="Rubik"/>
              </a:rPr>
              <a:t> </a:t>
            </a:r>
            <a:r>
              <a:rPr lang="en-US" dirty="0" err="1">
                <a:latin typeface="Rubik"/>
                <a:ea typeface="Rubik"/>
                <a:cs typeface="Rubik"/>
                <a:sym typeface="Rubik"/>
              </a:rPr>
              <a:t>semakin</a:t>
            </a:r>
            <a:r>
              <a:rPr lang="en-US" dirty="0">
                <a:latin typeface="Rubik"/>
                <a:ea typeface="Rubik"/>
                <a:cs typeface="Rubik"/>
                <a:sym typeface="Rubik"/>
              </a:rPr>
              <a:t> </a:t>
            </a:r>
            <a:r>
              <a:rPr lang="en-US" dirty="0" err="1">
                <a:latin typeface="Rubik"/>
                <a:ea typeface="Rubik"/>
                <a:cs typeface="Rubik"/>
                <a:sym typeface="Rubik"/>
              </a:rPr>
              <a:t>tinggi</a:t>
            </a:r>
            <a:r>
              <a:rPr lang="en-US" dirty="0">
                <a:latin typeface="Rubik"/>
                <a:ea typeface="Rubik"/>
                <a:cs typeface="Rubik"/>
                <a:sym typeface="Rubik"/>
              </a:rPr>
              <a:t> </a:t>
            </a:r>
            <a:r>
              <a:rPr lang="en-US" dirty="0" err="1">
                <a:latin typeface="Rubik"/>
                <a:ea typeface="Rubik"/>
                <a:cs typeface="Rubik"/>
                <a:sym typeface="Rubik"/>
              </a:rPr>
              <a:t>peningkatan</a:t>
            </a:r>
            <a:r>
              <a:rPr lang="en-US" dirty="0">
                <a:latin typeface="Rubik"/>
                <a:ea typeface="Rubik"/>
                <a:cs typeface="Rubik"/>
                <a:sym typeface="Rubik"/>
              </a:rPr>
              <a:t>, dan </a:t>
            </a:r>
            <a:r>
              <a:rPr lang="en-US" dirty="0" err="1">
                <a:latin typeface="Rubik"/>
                <a:ea typeface="Rubik"/>
                <a:cs typeface="Rubik"/>
                <a:sym typeface="Rubik"/>
              </a:rPr>
              <a:t>semakin</a:t>
            </a:r>
            <a:r>
              <a:rPr lang="en-US" dirty="0">
                <a:latin typeface="Rubik"/>
                <a:ea typeface="Rubik"/>
                <a:cs typeface="Rubik"/>
                <a:sym typeface="Rubik"/>
              </a:rPr>
              <a:t> </a:t>
            </a:r>
            <a:r>
              <a:rPr lang="en-US" dirty="0" err="1">
                <a:latin typeface="Rubik"/>
                <a:ea typeface="Rubik"/>
                <a:cs typeface="Rubik"/>
                <a:sym typeface="Rubik"/>
              </a:rPr>
              <a:t>merah</a:t>
            </a:r>
            <a:r>
              <a:rPr lang="en-US" dirty="0">
                <a:latin typeface="Rubik"/>
                <a:ea typeface="Rubik"/>
                <a:cs typeface="Rubik"/>
                <a:sym typeface="Rubik"/>
              </a:rPr>
              <a:t> </a:t>
            </a:r>
            <a:r>
              <a:rPr lang="en-US" dirty="0" err="1">
                <a:latin typeface="Rubik"/>
                <a:ea typeface="Rubik"/>
                <a:cs typeface="Rubik"/>
                <a:sym typeface="Rubik"/>
              </a:rPr>
              <a:t>berarti</a:t>
            </a:r>
            <a:r>
              <a:rPr lang="en-US" dirty="0">
                <a:latin typeface="Rubik"/>
                <a:ea typeface="Rubik"/>
                <a:cs typeface="Rubik"/>
                <a:sym typeface="Rubik"/>
              </a:rPr>
              <a:t> </a:t>
            </a:r>
            <a:r>
              <a:rPr lang="en-US" dirty="0" err="1">
                <a:latin typeface="Rubik"/>
                <a:ea typeface="Rubik"/>
                <a:cs typeface="Rubik"/>
                <a:sym typeface="Rubik"/>
              </a:rPr>
              <a:t>semakin</a:t>
            </a:r>
            <a:r>
              <a:rPr lang="en-US" dirty="0">
                <a:latin typeface="Rubik"/>
                <a:ea typeface="Rubik"/>
                <a:cs typeface="Rubik"/>
                <a:sym typeface="Rubik"/>
              </a:rPr>
              <a:t> </a:t>
            </a:r>
            <a:r>
              <a:rPr lang="en-US" dirty="0" err="1">
                <a:latin typeface="Rubik"/>
                <a:ea typeface="Rubik"/>
                <a:cs typeface="Rubik"/>
                <a:sym typeface="Rubik"/>
              </a:rPr>
              <a:t>rendah</a:t>
            </a:r>
            <a:r>
              <a:rPr lang="en-US" dirty="0">
                <a:latin typeface="Rubik"/>
                <a:ea typeface="Rubik"/>
                <a:cs typeface="Rubik"/>
                <a:sym typeface="Rubik"/>
              </a:rPr>
              <a:t> </a:t>
            </a:r>
            <a:r>
              <a:rPr lang="en-US" dirty="0" err="1">
                <a:latin typeface="Rubik"/>
                <a:ea typeface="Rubik"/>
                <a:cs typeface="Rubik"/>
                <a:sym typeface="Rubik"/>
              </a:rPr>
              <a:t>penurunan</a:t>
            </a:r>
            <a:r>
              <a:rPr lang="en-US" dirty="0">
                <a:latin typeface="Rubik"/>
                <a:ea typeface="Rubik"/>
                <a:cs typeface="Rubik"/>
                <a:sym typeface="Rubik"/>
              </a:rPr>
              <a:t> </a:t>
            </a:r>
            <a:r>
              <a:rPr lang="en-US" dirty="0" err="1">
                <a:latin typeface="Rubik"/>
                <a:ea typeface="Rubik"/>
                <a:cs typeface="Rubik"/>
                <a:sym typeface="Rubik"/>
              </a:rPr>
              <a:t>dari</a:t>
            </a:r>
            <a:r>
              <a:rPr lang="en-US" dirty="0">
                <a:latin typeface="Rubik"/>
                <a:ea typeface="Rubik"/>
                <a:cs typeface="Rubik"/>
                <a:sym typeface="Rubik"/>
              </a:rPr>
              <a:t> </a:t>
            </a:r>
            <a:r>
              <a:rPr lang="en-US" dirty="0" err="1">
                <a:latin typeface="Rubik"/>
                <a:ea typeface="Rubik"/>
                <a:cs typeface="Rubik"/>
                <a:sym typeface="Rubik"/>
              </a:rPr>
              <a:t>tahun</a:t>
            </a:r>
            <a:r>
              <a:rPr lang="en-US" dirty="0">
                <a:latin typeface="Rubik"/>
                <a:ea typeface="Rubik"/>
                <a:cs typeface="Rubik"/>
                <a:sym typeface="Rubik"/>
              </a:rPr>
              <a:t> </a:t>
            </a:r>
            <a:r>
              <a:rPr lang="en-US" dirty="0" err="1">
                <a:latin typeface="Rubik"/>
                <a:ea typeface="Rubik"/>
                <a:cs typeface="Rubik"/>
                <a:sym typeface="Rubik"/>
              </a:rPr>
              <a:t>sebelumnya</a:t>
            </a:r>
            <a:r>
              <a:rPr lang="en-US" dirty="0">
                <a:latin typeface="Rubik"/>
                <a:ea typeface="Rubik"/>
                <a:cs typeface="Rubik"/>
                <a:sym typeface="Rubik"/>
              </a:rPr>
              <a:t>.</a:t>
            </a:r>
            <a:endParaRPr dirty="0">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endParaRPr dirty="0">
              <a:latin typeface="Rubik"/>
              <a:ea typeface="Rubik"/>
              <a:cs typeface="Rubik"/>
              <a:sym typeface="Rubik"/>
            </a:endParaRPr>
          </a:p>
        </p:txBody>
      </p:sp>
      <p:pic>
        <p:nvPicPr>
          <p:cNvPr id="4" name="Picture 3">
            <a:extLst>
              <a:ext uri="{FF2B5EF4-FFF2-40B4-BE49-F238E27FC236}">
                <a16:creationId xmlns:a16="http://schemas.microsoft.com/office/drawing/2014/main" id="{E86128E6-8F0B-AE28-5C89-32A32CBC4B6C}"/>
              </a:ext>
            </a:extLst>
          </p:cNvPr>
          <p:cNvPicPr>
            <a:picLocks noChangeAspect="1"/>
          </p:cNvPicPr>
          <p:nvPr/>
        </p:nvPicPr>
        <p:blipFill>
          <a:blip r:embed="rId4"/>
          <a:stretch>
            <a:fillRect/>
          </a:stretch>
        </p:blipFill>
        <p:spPr>
          <a:xfrm>
            <a:off x="896202" y="1083246"/>
            <a:ext cx="2301924" cy="8422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120" name="Google Shape;120;g23ec2985a68_1_42"/>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i="0" u="none" strike="noStrike" cap="none" dirty="0">
                <a:solidFill>
                  <a:srgbClr val="000000"/>
                </a:solidFill>
                <a:latin typeface="Rubik"/>
                <a:ea typeface="Rubik"/>
                <a:cs typeface="Rubik"/>
                <a:sym typeface="Rubik"/>
              </a:rPr>
              <a:t>Market Shares</a:t>
            </a:r>
            <a:endParaRPr sz="2700" b="1" i="0" u="none" strike="noStrike" cap="none" dirty="0">
              <a:solidFill>
                <a:srgbClr val="000000"/>
              </a:solidFill>
              <a:latin typeface="Rubik"/>
              <a:ea typeface="Rubik"/>
              <a:cs typeface="Rubik"/>
              <a:sym typeface="Rubik"/>
            </a:endParaRPr>
          </a:p>
        </p:txBody>
      </p:sp>
      <p:sp>
        <p:nvSpPr>
          <p:cNvPr id="121" name="Google Shape;121;g23ec2985a68_1_42"/>
          <p:cNvSpPr txBox="1"/>
          <p:nvPr/>
        </p:nvSpPr>
        <p:spPr>
          <a:xfrm>
            <a:off x="918948" y="1052362"/>
            <a:ext cx="7884551" cy="877133"/>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en" sz="1500" dirty="0">
                <a:latin typeface="Rubik"/>
                <a:ea typeface="Rubik"/>
                <a:cs typeface="Rubik"/>
                <a:sym typeface="Rubik"/>
              </a:rPr>
              <a:t>Kemudian saya buatkan grafik agar dapat dilihat alat olahraga dari brand mana yang performa penjualannya paling bagus di tahun tersebut.</a:t>
            </a:r>
            <a:endParaRPr sz="1500" b="0"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28BA868C-307D-9D42-0695-958113379973}"/>
              </a:ext>
            </a:extLst>
          </p:cNvPr>
          <p:cNvPicPr>
            <a:picLocks noChangeAspect="1"/>
          </p:cNvPicPr>
          <p:nvPr/>
        </p:nvPicPr>
        <p:blipFill>
          <a:blip r:embed="rId4"/>
          <a:stretch>
            <a:fillRect/>
          </a:stretch>
        </p:blipFill>
        <p:spPr>
          <a:xfrm>
            <a:off x="1028132" y="2239584"/>
            <a:ext cx="3985146" cy="21655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129" name="Google Shape;129;g23ec2985a68_1_49"/>
          <p:cNvSpPr txBox="1"/>
          <p:nvPr/>
        </p:nvSpPr>
        <p:spPr>
          <a:xfrm>
            <a:off x="340500" y="452038"/>
            <a:ext cx="8463000" cy="104641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US" sz="2800" b="1" dirty="0">
                <a:latin typeface="Rubik"/>
                <a:ea typeface="Rubik"/>
                <a:cs typeface="Rubik"/>
                <a:sym typeface="Rubik"/>
              </a:rPr>
              <a:t>P</a:t>
            </a:r>
            <a:r>
              <a:rPr lang="id-ID" sz="2800" b="1" dirty="0">
                <a:latin typeface="Rubik"/>
                <a:ea typeface="Rubik"/>
                <a:cs typeface="Rubik"/>
                <a:sym typeface="Rubik"/>
              </a:rPr>
              <a:t>rofit YTD (Year-To-Date), dan </a:t>
            </a:r>
            <a:r>
              <a:rPr lang="en-US" sz="2800" b="1" dirty="0">
                <a:latin typeface="Rubik"/>
                <a:ea typeface="Rubik"/>
                <a:cs typeface="Rubik"/>
                <a:sym typeface="Rubik"/>
              </a:rPr>
              <a:t>P</a:t>
            </a:r>
            <a:r>
              <a:rPr lang="id-ID" sz="2800" b="1" dirty="0">
                <a:latin typeface="Rubik"/>
                <a:ea typeface="Rubik"/>
                <a:cs typeface="Rubik"/>
                <a:sym typeface="Rubik"/>
              </a:rPr>
              <a:t>rofit MAT (Moving Annual Total).</a:t>
            </a:r>
            <a:endParaRPr sz="2700" b="1" i="0" u="none" strike="noStrike" cap="none" dirty="0">
              <a:solidFill>
                <a:srgbClr val="000000"/>
              </a:solidFill>
              <a:latin typeface="Rubik"/>
              <a:ea typeface="Rubik"/>
              <a:cs typeface="Rubik"/>
              <a:sym typeface="Rubik"/>
            </a:endParaRPr>
          </a:p>
        </p:txBody>
      </p:sp>
      <p:sp>
        <p:nvSpPr>
          <p:cNvPr id="130" name="Google Shape;130;g23ec2985a68_1_49"/>
          <p:cNvSpPr txBox="1"/>
          <p:nvPr/>
        </p:nvSpPr>
        <p:spPr>
          <a:xfrm>
            <a:off x="814315" y="1498448"/>
            <a:ext cx="7893649" cy="877133"/>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en" sz="1500" dirty="0">
                <a:solidFill>
                  <a:schemeClr val="dk1"/>
                </a:solidFill>
                <a:latin typeface="Rubik"/>
                <a:ea typeface="Rubik"/>
                <a:cs typeface="Rubik"/>
                <a:sym typeface="Rubik"/>
              </a:rPr>
              <a:t>Saya tambahkan tabel profit YTD, dan profit MAT agar pihak sales dapat melakukan analisa kinerja penjualan mereka.</a:t>
            </a:r>
            <a:endParaRPr sz="1500" b="0"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9DC7F010-D194-C703-AD9C-01950BDC5CC5}"/>
              </a:ext>
            </a:extLst>
          </p:cNvPr>
          <p:cNvPicPr>
            <a:picLocks noChangeAspect="1"/>
          </p:cNvPicPr>
          <p:nvPr/>
        </p:nvPicPr>
        <p:blipFill>
          <a:blip r:embed="rId4"/>
          <a:stretch>
            <a:fillRect/>
          </a:stretch>
        </p:blipFill>
        <p:spPr>
          <a:xfrm>
            <a:off x="814315" y="2425683"/>
            <a:ext cx="7868748" cy="12193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138" name="Google Shape;138;g23ec2985a68_1_56"/>
          <p:cNvSpPr txBox="1"/>
          <p:nvPr/>
        </p:nvSpPr>
        <p:spPr>
          <a:xfrm>
            <a:off x="340500" y="452038"/>
            <a:ext cx="8463000" cy="1015632"/>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US" sz="2700" b="1" i="0" u="none" strike="noStrike" cap="none" dirty="0">
                <a:solidFill>
                  <a:srgbClr val="000000"/>
                </a:solidFill>
                <a:latin typeface="Rubik"/>
                <a:ea typeface="Rubik"/>
                <a:cs typeface="Rubik"/>
                <a:sym typeface="Rubik"/>
              </a:rPr>
              <a:t>Profit YTD (Year-To-Date), dan Profit MAT (Moving Annual Total).</a:t>
            </a:r>
          </a:p>
        </p:txBody>
      </p:sp>
      <p:sp>
        <p:nvSpPr>
          <p:cNvPr id="139" name="Google Shape;139;g23ec2985a68_1_56"/>
          <p:cNvSpPr txBox="1"/>
          <p:nvPr/>
        </p:nvSpPr>
        <p:spPr>
          <a:xfrm>
            <a:off x="804524" y="1370809"/>
            <a:ext cx="7998976" cy="877133"/>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id-ID" sz="1500" b="0" i="0" u="none" strike="noStrike" cap="none" dirty="0">
                <a:solidFill>
                  <a:schemeClr val="dk1"/>
                </a:solidFill>
                <a:latin typeface="Rubik"/>
                <a:ea typeface="Rubik"/>
                <a:cs typeface="Rubik"/>
                <a:sym typeface="Rubik"/>
              </a:rPr>
              <a:t>Saya membuat dashboard untuk </a:t>
            </a:r>
            <a:r>
              <a:rPr lang="en-US" sz="1500" b="0" i="0" u="none" strike="noStrike" cap="none" dirty="0">
                <a:solidFill>
                  <a:schemeClr val="dk1"/>
                </a:solidFill>
                <a:latin typeface="Rubik"/>
                <a:ea typeface="Rubik"/>
                <a:cs typeface="Rubik"/>
                <a:sym typeface="Rubik"/>
              </a:rPr>
              <a:t>Profit YTD (Year-To-Date), dan Profit MAT (Moving Annual Total) agar </a:t>
            </a:r>
            <a:r>
              <a:rPr lang="en-US" sz="1500" b="0" i="0" u="none" strike="noStrike" cap="none" dirty="0" err="1">
                <a:solidFill>
                  <a:schemeClr val="dk1"/>
                </a:solidFill>
                <a:latin typeface="Rubik"/>
                <a:ea typeface="Rubik"/>
                <a:cs typeface="Rubik"/>
                <a:sym typeface="Rubik"/>
              </a:rPr>
              <a:t>memudahkan</a:t>
            </a:r>
            <a:r>
              <a:rPr lang="en-US" sz="1500" b="0" i="0" u="none" strike="noStrike" cap="none" dirty="0">
                <a:solidFill>
                  <a:schemeClr val="dk1"/>
                </a:solidFill>
                <a:latin typeface="Rubik"/>
                <a:ea typeface="Rubik"/>
                <a:cs typeface="Rubik"/>
                <a:sym typeface="Rubik"/>
              </a:rPr>
              <a:t> </a:t>
            </a:r>
            <a:r>
              <a:rPr lang="en-US" sz="1500" b="0" i="0" u="none" strike="noStrike" cap="none" dirty="0" err="1">
                <a:solidFill>
                  <a:schemeClr val="dk1"/>
                </a:solidFill>
                <a:latin typeface="Rubik"/>
                <a:ea typeface="Rubik"/>
                <a:cs typeface="Rubik"/>
                <a:sym typeface="Rubik"/>
              </a:rPr>
              <a:t>dalam</a:t>
            </a:r>
            <a:r>
              <a:rPr lang="en-US" sz="1500" b="0" i="0" u="none" strike="noStrike" cap="none" dirty="0">
                <a:solidFill>
                  <a:schemeClr val="dk1"/>
                </a:solidFill>
                <a:latin typeface="Rubik"/>
                <a:ea typeface="Rubik"/>
                <a:cs typeface="Rubik"/>
                <a:sym typeface="Rubik"/>
              </a:rPr>
              <a:t> </a:t>
            </a:r>
            <a:r>
              <a:rPr lang="en-US" sz="1500" b="0" i="0" u="none" strike="noStrike" cap="none" dirty="0" err="1">
                <a:solidFill>
                  <a:schemeClr val="dk1"/>
                </a:solidFill>
                <a:latin typeface="Rubik"/>
                <a:ea typeface="Rubik"/>
                <a:cs typeface="Rubik"/>
                <a:sym typeface="Rubik"/>
              </a:rPr>
              <a:t>melakukan</a:t>
            </a:r>
            <a:r>
              <a:rPr lang="en-US" sz="1500" b="0" i="0" u="none" strike="noStrike" cap="none" dirty="0">
                <a:solidFill>
                  <a:schemeClr val="dk1"/>
                </a:solidFill>
                <a:latin typeface="Rubik"/>
                <a:ea typeface="Rubik"/>
                <a:cs typeface="Rubik"/>
                <a:sym typeface="Rubik"/>
              </a:rPr>
              <a:t> </a:t>
            </a:r>
            <a:r>
              <a:rPr lang="en-US" sz="1500" b="0" i="0" u="none" strike="noStrike" cap="none" dirty="0" err="1">
                <a:solidFill>
                  <a:schemeClr val="dk1"/>
                </a:solidFill>
                <a:latin typeface="Rubik"/>
                <a:ea typeface="Rubik"/>
                <a:cs typeface="Rubik"/>
                <a:sym typeface="Rubik"/>
              </a:rPr>
              <a:t>analisis</a:t>
            </a:r>
            <a:r>
              <a:rPr lang="en-US" sz="1500" b="0" i="0" u="none" strike="noStrike" cap="none" dirty="0">
                <a:solidFill>
                  <a:schemeClr val="dk1"/>
                </a:solidFill>
                <a:latin typeface="Rubik"/>
                <a:ea typeface="Rubik"/>
                <a:cs typeface="Rubik"/>
                <a:sym typeface="Rubik"/>
              </a:rPr>
              <a:t> </a:t>
            </a:r>
            <a:r>
              <a:rPr lang="en-US" sz="1500" b="0" i="0" u="none" strike="noStrike" cap="none" dirty="0" err="1">
                <a:solidFill>
                  <a:schemeClr val="dk1"/>
                </a:solidFill>
                <a:latin typeface="Rubik"/>
                <a:ea typeface="Rubik"/>
                <a:cs typeface="Rubik"/>
                <a:sym typeface="Rubik"/>
              </a:rPr>
              <a:t>terhadap</a:t>
            </a:r>
            <a:r>
              <a:rPr lang="en-US" sz="1500" b="0" i="0" u="none" strike="noStrike" cap="none" dirty="0">
                <a:solidFill>
                  <a:schemeClr val="dk1"/>
                </a:solidFill>
                <a:latin typeface="Rubik"/>
                <a:ea typeface="Rubik"/>
                <a:cs typeface="Rubik"/>
                <a:sym typeface="Rubik"/>
              </a:rPr>
              <a:t> data yang </a:t>
            </a:r>
            <a:r>
              <a:rPr lang="en-US" sz="1500" b="0" i="0" u="none" strike="noStrike" cap="none" dirty="0" err="1">
                <a:solidFill>
                  <a:schemeClr val="dk1"/>
                </a:solidFill>
                <a:latin typeface="Rubik"/>
                <a:ea typeface="Rubik"/>
                <a:cs typeface="Rubik"/>
                <a:sym typeface="Rubik"/>
              </a:rPr>
              <a:t>ada</a:t>
            </a:r>
            <a:r>
              <a:rPr lang="en-US" sz="1500" b="0" i="0" u="none" strike="noStrike" cap="none" dirty="0">
                <a:solidFill>
                  <a:schemeClr val="dk1"/>
                </a:solidFill>
                <a:latin typeface="Rubik"/>
                <a:ea typeface="Rubik"/>
                <a:cs typeface="Rubik"/>
                <a:sym typeface="Rubik"/>
              </a:rPr>
              <a:t>.</a:t>
            </a:r>
          </a:p>
        </p:txBody>
      </p:sp>
      <p:pic>
        <p:nvPicPr>
          <p:cNvPr id="3" name="Picture 2">
            <a:extLst>
              <a:ext uri="{FF2B5EF4-FFF2-40B4-BE49-F238E27FC236}">
                <a16:creationId xmlns:a16="http://schemas.microsoft.com/office/drawing/2014/main" id="{FB15D936-00C9-F712-37D9-20524F9450FE}"/>
              </a:ext>
            </a:extLst>
          </p:cNvPr>
          <p:cNvPicPr>
            <a:picLocks noChangeAspect="1"/>
          </p:cNvPicPr>
          <p:nvPr/>
        </p:nvPicPr>
        <p:blipFill>
          <a:blip r:embed="rId4"/>
          <a:stretch>
            <a:fillRect/>
          </a:stretch>
        </p:blipFill>
        <p:spPr>
          <a:xfrm>
            <a:off x="900752" y="2247942"/>
            <a:ext cx="4576550" cy="26928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4"/>
        <p:cNvGrpSpPr/>
        <p:nvPr/>
      </p:nvGrpSpPr>
      <p:grpSpPr>
        <a:xfrm>
          <a:off x="0" y="0"/>
          <a:ext cx="0" cy="0"/>
          <a:chOff x="0" y="0"/>
          <a:chExt cx="0" cy="0"/>
        </a:xfrm>
      </p:grpSpPr>
      <p:pic>
        <p:nvPicPr>
          <p:cNvPr id="145" name="Google Shape;145;p8"/>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147" name="Google Shape;147;p8"/>
          <p:cNvSpPr txBox="1"/>
          <p:nvPr/>
        </p:nvSpPr>
        <p:spPr>
          <a:xfrm>
            <a:off x="2376000" y="1939850"/>
            <a:ext cx="4392000" cy="8772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342</Words>
  <Application>Microsoft Office PowerPoint</Application>
  <PresentationFormat>On-screen Show (16:9)</PresentationFormat>
  <Paragraphs>22</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Rubik Medium</vt:lpstr>
      <vt:lpstr>Rubik SemiBold</vt:lpstr>
      <vt:lpstr>Rubik</vt:lpstr>
      <vt:lpstr>Rubik Light</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Ahmad Hadi Pranowo</cp:lastModifiedBy>
  <cp:revision>1</cp:revision>
  <dcterms:modified xsi:type="dcterms:W3CDTF">2025-02-27T19:38:22Z</dcterms:modified>
</cp:coreProperties>
</file>