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5" r:id="rId3"/>
    <p:sldId id="292" r:id="rId4"/>
    <p:sldId id="291" r:id="rId5"/>
    <p:sldId id="289" r:id="rId6"/>
    <p:sldId id="290" r:id="rId7"/>
    <p:sldId id="287" r:id="rId8"/>
    <p:sldId id="28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3B"/>
    <a:srgbClr val="CC3300"/>
    <a:srgbClr val="669900"/>
    <a:srgbClr val="076118"/>
    <a:srgbClr val="18AC49"/>
    <a:srgbClr val="1ED4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6"/>
    <p:restoredTop sz="97492" autoAdjust="0"/>
  </p:normalViewPr>
  <p:slideViewPr>
    <p:cSldViewPr>
      <p:cViewPr>
        <p:scale>
          <a:sx n="150" d="100"/>
          <a:sy n="150" d="100"/>
        </p:scale>
        <p:origin x="-5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4D004-A17C-4BB5-AD21-B7E4EF50C627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0EC9B-9627-44EC-8F73-48C944E86A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 w="21600">
            <a:round/>
            <a:headEnd/>
            <a:tailEnd/>
          </a:ln>
        </p:spPr>
        <p:txBody>
          <a:bodyPr/>
          <a:lstStyle/>
          <a:p>
            <a:fld id="{1F235632-6E56-4B76-AD17-1221CF6CDD18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42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2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</p:spPr>
        <p:txBody>
          <a:bodyPr wrap="none" anchor="ctr"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7356" y="2571744"/>
            <a:ext cx="7286644" cy="1214422"/>
          </a:xfr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HelveticaNeueLT Pro 65 Md" pitchFamily="34" charset="0"/>
                <a:ea typeface="方正兰亭中黑_GBK" pitchFamily="2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57356" y="3929066"/>
            <a:ext cx="7286644" cy="64294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3108" y="4357694"/>
            <a:ext cx="7000892" cy="1214422"/>
          </a:xfr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HelveticaNeueLT Pro 65 Md" pitchFamily="34" charset="0"/>
                <a:ea typeface="方正兰亭中黑_GBK" pitchFamily="2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414338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4348" y="2643182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71678"/>
            <a:ext cx="4038600" cy="4054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1678"/>
            <a:ext cx="4038600" cy="4054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92880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14619"/>
            <a:ext cx="4040188" cy="34115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92880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714619"/>
            <a:ext cx="4041775" cy="34115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71678"/>
            <a:ext cx="5111750" cy="40544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71678"/>
            <a:ext cx="3008313" cy="40544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000108"/>
            <a:ext cx="5486400" cy="37274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928802"/>
            <a:ext cx="8229600" cy="4197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HelveticaNeueLT Pro 65 Md" pitchFamily="34" charset="0"/>
          <a:ea typeface="方正兰亭中黑_GBK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HelveticaNeueLT Pro 55 Roman" pitchFamily="34" charset="0"/>
          <a:ea typeface="方正兰亭黑_GBK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HelveticaNeueLT Pro 55 Roman" pitchFamily="34" charset="0"/>
          <a:ea typeface="方正兰亭黑_GBK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HelveticaNeueLT Pro 55 Roman" pitchFamily="34" charset="0"/>
          <a:ea typeface="方正兰亭黑_GBK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HelveticaNeueLT Pro 55 Roman" pitchFamily="34" charset="0"/>
          <a:ea typeface="方正兰亭黑_GBK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 baseline="0">
          <a:solidFill>
            <a:schemeClr val="tx1"/>
          </a:solidFill>
          <a:latin typeface="HelveticaNeueLT Pro 55 Roman" pitchFamily="34" charset="0"/>
          <a:ea typeface="方正兰亭黑_GBK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SequoiaDB </a:t>
            </a:r>
            <a:r>
              <a:rPr lang="zh-CN" altLang="en-US" dirty="0" smtClean="0"/>
              <a:t>资料配图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112"/>
          <p:cNvSpPr/>
          <p:nvPr/>
        </p:nvSpPr>
        <p:spPr>
          <a:xfrm>
            <a:off x="3786182" y="1860540"/>
            <a:ext cx="4357718" cy="500066"/>
          </a:xfrm>
          <a:prstGeom prst="roundRect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13500000" scaled="0"/>
            <a:tileRect/>
          </a:gradFill>
          <a:ln w="190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0" name="Rounded Rectangle 10"/>
          <p:cNvSpPr/>
          <p:nvPr/>
        </p:nvSpPr>
        <p:spPr>
          <a:xfrm>
            <a:off x="3273576" y="4293096"/>
            <a:ext cx="1000132" cy="35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主数据节点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Rounded Rectangle 11"/>
          <p:cNvSpPr/>
          <p:nvPr/>
        </p:nvSpPr>
        <p:spPr>
          <a:xfrm>
            <a:off x="3273576" y="4721724"/>
            <a:ext cx="1000132" cy="3571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备数据节点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Rounded Rectangle 12"/>
          <p:cNvSpPr/>
          <p:nvPr/>
        </p:nvSpPr>
        <p:spPr>
          <a:xfrm>
            <a:off x="3273576" y="5150352"/>
            <a:ext cx="1000132" cy="3571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备数据节点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6" name="Rounded Rectangle 13"/>
          <p:cNvSpPr/>
          <p:nvPr/>
        </p:nvSpPr>
        <p:spPr>
          <a:xfrm>
            <a:off x="2928926" y="4192793"/>
            <a:ext cx="1500198" cy="1643074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7" name="Curved Right Arrow 14"/>
          <p:cNvSpPr/>
          <p:nvPr/>
        </p:nvSpPr>
        <p:spPr>
          <a:xfrm>
            <a:off x="3059262" y="4507410"/>
            <a:ext cx="214314" cy="500066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6" name="Curved Right Arrow 16"/>
          <p:cNvSpPr/>
          <p:nvPr/>
        </p:nvSpPr>
        <p:spPr>
          <a:xfrm>
            <a:off x="2987824" y="4435972"/>
            <a:ext cx="285752" cy="928694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7" name="TextBox 17"/>
          <p:cNvSpPr txBox="1"/>
          <p:nvPr/>
        </p:nvSpPr>
        <p:spPr>
          <a:xfrm>
            <a:off x="3129612" y="551723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数据复制组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9" name="TextBox 35"/>
          <p:cNvSpPr txBox="1"/>
          <p:nvPr/>
        </p:nvSpPr>
        <p:spPr>
          <a:xfrm>
            <a:off x="6192316" y="472172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...</a:t>
            </a:r>
            <a:endParaRPr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4" name="Rounded Rectangle 46"/>
          <p:cNvSpPr/>
          <p:nvPr/>
        </p:nvSpPr>
        <p:spPr>
          <a:xfrm>
            <a:off x="4988088" y="4293096"/>
            <a:ext cx="1000132" cy="35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主数据节点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6" name="Rounded Rectangle 47"/>
          <p:cNvSpPr/>
          <p:nvPr/>
        </p:nvSpPr>
        <p:spPr>
          <a:xfrm>
            <a:off x="4988088" y="4721724"/>
            <a:ext cx="1000132" cy="3571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备数据节点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7" name="Rounded Rectangle 48"/>
          <p:cNvSpPr/>
          <p:nvPr/>
        </p:nvSpPr>
        <p:spPr>
          <a:xfrm>
            <a:off x="4988088" y="5150352"/>
            <a:ext cx="1000132" cy="3571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备数据节点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8" name="Rounded Rectangle 49"/>
          <p:cNvSpPr/>
          <p:nvPr/>
        </p:nvSpPr>
        <p:spPr>
          <a:xfrm>
            <a:off x="4643438" y="4192793"/>
            <a:ext cx="1500198" cy="1643074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Curved Right Arrow 50"/>
          <p:cNvSpPr/>
          <p:nvPr/>
        </p:nvSpPr>
        <p:spPr>
          <a:xfrm>
            <a:off x="4773774" y="4507410"/>
            <a:ext cx="214314" cy="500066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0" name="Curved Right Arrow 51"/>
          <p:cNvSpPr/>
          <p:nvPr/>
        </p:nvSpPr>
        <p:spPr>
          <a:xfrm>
            <a:off x="4702336" y="4435972"/>
            <a:ext cx="285752" cy="928694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1" name="Rounded Rectangle 54"/>
          <p:cNvSpPr/>
          <p:nvPr/>
        </p:nvSpPr>
        <p:spPr>
          <a:xfrm>
            <a:off x="6988352" y="4293096"/>
            <a:ext cx="1000132" cy="35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主数据节点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2" name="Rounded Rectangle 55"/>
          <p:cNvSpPr/>
          <p:nvPr/>
        </p:nvSpPr>
        <p:spPr>
          <a:xfrm>
            <a:off x="6988352" y="4721724"/>
            <a:ext cx="1000132" cy="3571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备数据节点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3" name="Rounded Rectangle 56"/>
          <p:cNvSpPr/>
          <p:nvPr/>
        </p:nvSpPr>
        <p:spPr>
          <a:xfrm>
            <a:off x="6988352" y="5150352"/>
            <a:ext cx="1000132" cy="3571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备数据节点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4" name="Rounded Rectangle 57"/>
          <p:cNvSpPr/>
          <p:nvPr/>
        </p:nvSpPr>
        <p:spPr>
          <a:xfrm>
            <a:off x="6643702" y="4192793"/>
            <a:ext cx="1500198" cy="1643074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5" name="Curved Right Arrow 58"/>
          <p:cNvSpPr/>
          <p:nvPr/>
        </p:nvSpPr>
        <p:spPr>
          <a:xfrm>
            <a:off x="6774038" y="4507410"/>
            <a:ext cx="214314" cy="500066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6" name="Curved Right Arrow 59"/>
          <p:cNvSpPr/>
          <p:nvPr/>
        </p:nvSpPr>
        <p:spPr>
          <a:xfrm>
            <a:off x="6702600" y="4435972"/>
            <a:ext cx="285752" cy="928694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7" name="Rounded Rectangle 62"/>
          <p:cNvSpPr/>
          <p:nvPr/>
        </p:nvSpPr>
        <p:spPr>
          <a:xfrm>
            <a:off x="1617392" y="3429000"/>
            <a:ext cx="1000132" cy="35719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主编目节点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8" name="Rounded Rectangle 63"/>
          <p:cNvSpPr/>
          <p:nvPr/>
        </p:nvSpPr>
        <p:spPr>
          <a:xfrm>
            <a:off x="1617392" y="3857628"/>
            <a:ext cx="1000132" cy="3571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备编目节点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9" name="Rounded Rectangle 64"/>
          <p:cNvSpPr/>
          <p:nvPr/>
        </p:nvSpPr>
        <p:spPr>
          <a:xfrm>
            <a:off x="1617392" y="4286256"/>
            <a:ext cx="1000132" cy="3571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备编目节点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0" name="Rounded Rectangle 65"/>
          <p:cNvSpPr/>
          <p:nvPr/>
        </p:nvSpPr>
        <p:spPr>
          <a:xfrm>
            <a:off x="1285852" y="3338713"/>
            <a:ext cx="1500198" cy="1643074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1" name="Curved Right Arrow 66"/>
          <p:cNvSpPr/>
          <p:nvPr/>
        </p:nvSpPr>
        <p:spPr>
          <a:xfrm>
            <a:off x="1403078" y="3643314"/>
            <a:ext cx="214314" cy="500066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2" name="Curved Right Arrow 67"/>
          <p:cNvSpPr/>
          <p:nvPr/>
        </p:nvSpPr>
        <p:spPr>
          <a:xfrm>
            <a:off x="1331640" y="3571876"/>
            <a:ext cx="285752" cy="928694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TextBox 68"/>
          <p:cNvSpPr txBox="1"/>
          <p:nvPr/>
        </p:nvSpPr>
        <p:spPr>
          <a:xfrm>
            <a:off x="1475656" y="46531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编目复制组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54" name="Straight Connector 78"/>
          <p:cNvCxnSpPr/>
          <p:nvPr/>
        </p:nvCxnSpPr>
        <p:spPr>
          <a:xfrm>
            <a:off x="2786050" y="3714752"/>
            <a:ext cx="4714908" cy="1588"/>
          </a:xfrm>
          <a:prstGeom prst="line">
            <a:avLst/>
          </a:prstGeom>
          <a:ln w="38100" cap="sq" cmpd="sng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82"/>
          <p:cNvCxnSpPr/>
          <p:nvPr/>
        </p:nvCxnSpPr>
        <p:spPr>
          <a:xfrm rot="5400000">
            <a:off x="7180281" y="3964785"/>
            <a:ext cx="500066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84"/>
          <p:cNvCxnSpPr/>
          <p:nvPr/>
        </p:nvCxnSpPr>
        <p:spPr>
          <a:xfrm rot="5400000">
            <a:off x="5178429" y="3963991"/>
            <a:ext cx="500066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87"/>
          <p:cNvCxnSpPr/>
          <p:nvPr/>
        </p:nvCxnSpPr>
        <p:spPr>
          <a:xfrm rot="5400000">
            <a:off x="3463917" y="3963991"/>
            <a:ext cx="500066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08"/>
          <p:cNvSpPr/>
          <p:nvPr/>
        </p:nvSpPr>
        <p:spPr>
          <a:xfrm>
            <a:off x="5286380" y="1928802"/>
            <a:ext cx="1000132" cy="3571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SQL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Rounded Rectangle 109"/>
          <p:cNvSpPr/>
          <p:nvPr/>
        </p:nvSpPr>
        <p:spPr>
          <a:xfrm>
            <a:off x="7000892" y="1928802"/>
            <a:ext cx="1000132" cy="3571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SQL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TextBox 110"/>
          <p:cNvSpPr txBox="1"/>
          <p:nvPr/>
        </p:nvSpPr>
        <p:spPr>
          <a:xfrm>
            <a:off x="6386204" y="190677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...</a:t>
            </a:r>
            <a:endParaRPr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Rounded Rectangle 75"/>
          <p:cNvSpPr/>
          <p:nvPr/>
        </p:nvSpPr>
        <p:spPr>
          <a:xfrm>
            <a:off x="2857488" y="2928934"/>
            <a:ext cx="5286412" cy="500066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Rounded Rectangle 69"/>
          <p:cNvSpPr/>
          <p:nvPr/>
        </p:nvSpPr>
        <p:spPr>
          <a:xfrm>
            <a:off x="5429256" y="3000372"/>
            <a:ext cx="1000132" cy="3571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协调节点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3" name="Rounded Rectangle 71"/>
          <p:cNvSpPr/>
          <p:nvPr/>
        </p:nvSpPr>
        <p:spPr>
          <a:xfrm>
            <a:off x="7000892" y="3000372"/>
            <a:ext cx="1000132" cy="3571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协调节点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4" name="TextBox 72"/>
          <p:cNvSpPr txBox="1"/>
          <p:nvPr/>
        </p:nvSpPr>
        <p:spPr>
          <a:xfrm>
            <a:off x="6500826" y="300912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...</a:t>
            </a:r>
            <a:endParaRPr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5" name="Rounded Rectangle 73"/>
          <p:cNvSpPr/>
          <p:nvPr/>
        </p:nvSpPr>
        <p:spPr>
          <a:xfrm>
            <a:off x="4214810" y="3000372"/>
            <a:ext cx="1000132" cy="3571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协调节点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6" name="Rounded Rectangle 113"/>
          <p:cNvSpPr/>
          <p:nvPr/>
        </p:nvSpPr>
        <p:spPr>
          <a:xfrm>
            <a:off x="3000364" y="3000372"/>
            <a:ext cx="1000132" cy="3571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协调节点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67" name="Straight Arrow Connector 114"/>
          <p:cNvCxnSpPr/>
          <p:nvPr/>
        </p:nvCxnSpPr>
        <p:spPr>
          <a:xfrm rot="5400000" flipH="1" flipV="1">
            <a:off x="3248809" y="3536157"/>
            <a:ext cx="358778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17"/>
          <p:cNvSpPr/>
          <p:nvPr/>
        </p:nvSpPr>
        <p:spPr>
          <a:xfrm>
            <a:off x="3071802" y="571480"/>
            <a:ext cx="1000132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外部应用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9" name="Rounded Rectangle 118"/>
          <p:cNvSpPr/>
          <p:nvPr/>
        </p:nvSpPr>
        <p:spPr>
          <a:xfrm>
            <a:off x="4857752" y="571480"/>
            <a:ext cx="1000132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外部应用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0" name="Rounded Rectangle 119"/>
          <p:cNvSpPr/>
          <p:nvPr/>
        </p:nvSpPr>
        <p:spPr>
          <a:xfrm>
            <a:off x="7143768" y="571480"/>
            <a:ext cx="1000132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外部应用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1" name="Rounded Rectangle 120"/>
          <p:cNvSpPr/>
          <p:nvPr/>
        </p:nvSpPr>
        <p:spPr>
          <a:xfrm>
            <a:off x="1142976" y="1022133"/>
            <a:ext cx="7000924" cy="3571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C/C++/Java/Python/PHP...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驱动、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JDBC ...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2" name="TextBox 121"/>
          <p:cNvSpPr txBox="1"/>
          <p:nvPr/>
        </p:nvSpPr>
        <p:spPr>
          <a:xfrm>
            <a:off x="6357950" y="57148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...</a:t>
            </a:r>
            <a:endParaRPr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3" name="Up-Down Arrow 123"/>
          <p:cNvSpPr/>
          <p:nvPr/>
        </p:nvSpPr>
        <p:spPr>
          <a:xfrm>
            <a:off x="3500430" y="1357298"/>
            <a:ext cx="142876" cy="1571636"/>
          </a:xfrm>
          <a:prstGeom prst="up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4" name="Up-Down Arrow 124"/>
          <p:cNvSpPr/>
          <p:nvPr/>
        </p:nvSpPr>
        <p:spPr>
          <a:xfrm>
            <a:off x="5929322" y="1357298"/>
            <a:ext cx="142876" cy="500066"/>
          </a:xfrm>
          <a:prstGeom prst="up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5" name="Straight Arrow Connector 91"/>
          <p:cNvCxnSpPr/>
          <p:nvPr/>
        </p:nvCxnSpPr>
        <p:spPr>
          <a:xfrm rot="5400000" flipH="1" flipV="1">
            <a:off x="4534295" y="3536554"/>
            <a:ext cx="359572" cy="158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96"/>
          <p:cNvCxnSpPr/>
          <p:nvPr/>
        </p:nvCxnSpPr>
        <p:spPr>
          <a:xfrm rot="5400000" flipH="1" flipV="1">
            <a:off x="5749139" y="3536157"/>
            <a:ext cx="358778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97"/>
          <p:cNvCxnSpPr/>
          <p:nvPr/>
        </p:nvCxnSpPr>
        <p:spPr>
          <a:xfrm rot="5400000" flipH="1" flipV="1">
            <a:off x="7321569" y="3536951"/>
            <a:ext cx="358778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81"/>
          <p:cNvSpPr/>
          <p:nvPr/>
        </p:nvSpPr>
        <p:spPr>
          <a:xfrm>
            <a:off x="4000496" y="1928802"/>
            <a:ext cx="1000132" cy="3571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SQL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9" name="Up-Down Arrow 83"/>
          <p:cNvSpPr/>
          <p:nvPr/>
        </p:nvSpPr>
        <p:spPr>
          <a:xfrm>
            <a:off x="5929322" y="2357430"/>
            <a:ext cx="142876" cy="571504"/>
          </a:xfrm>
          <a:prstGeom prst="up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0" name="Rounded Rectangle 85"/>
          <p:cNvSpPr/>
          <p:nvPr/>
        </p:nvSpPr>
        <p:spPr>
          <a:xfrm>
            <a:off x="1214414" y="571480"/>
            <a:ext cx="1000132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外部应用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1" name="TextBox 86"/>
          <p:cNvSpPr txBox="1"/>
          <p:nvPr/>
        </p:nvSpPr>
        <p:spPr>
          <a:xfrm>
            <a:off x="2857488" y="2580497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lang="zh-CN" altLang="en-US" sz="1200" dirty="0" smtClean="0">
                <a:latin typeface="Heiti SC Light" charset="-122"/>
                <a:ea typeface="Heiti SC Light" charset="-122"/>
                <a:cs typeface="Heiti SC Light" charset="-122"/>
              </a:rPr>
              <a:t>接口</a:t>
            </a:r>
            <a:endParaRPr lang="zh-CN" altLang="en-US" sz="12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2" name="TextBox 88"/>
          <p:cNvSpPr txBox="1"/>
          <p:nvPr/>
        </p:nvSpPr>
        <p:spPr>
          <a:xfrm>
            <a:off x="4785796" y="1571612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Heiti SC Light" charset="-122"/>
                <a:ea typeface="Heiti SC Light" charset="-122"/>
                <a:cs typeface="Heiti SC Light" charset="-122"/>
              </a:rPr>
              <a:t>标准</a:t>
            </a:r>
            <a:r>
              <a:rPr lang="en-US" altLang="zh-CN" sz="1200" dirty="0" smtClean="0">
                <a:latin typeface="Heiti SC Light" charset="-122"/>
                <a:ea typeface="Heiti SC Light" charset="-122"/>
                <a:cs typeface="Heiti SC Light" charset="-122"/>
              </a:rPr>
              <a:t>SQL</a:t>
            </a:r>
            <a:r>
              <a:rPr lang="zh-CN" altLang="en-US" sz="1200" dirty="0" smtClean="0">
                <a:latin typeface="Heiti SC Light" charset="-122"/>
                <a:ea typeface="Heiti SC Light" charset="-122"/>
                <a:cs typeface="Heiti SC Light" charset="-122"/>
              </a:rPr>
              <a:t>接口</a:t>
            </a:r>
            <a:endParaRPr lang="zh-CN" altLang="en-US" sz="12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3" name="Straight Connector 90"/>
          <p:cNvCxnSpPr/>
          <p:nvPr/>
        </p:nvCxnSpPr>
        <p:spPr>
          <a:xfrm>
            <a:off x="71406" y="1571612"/>
            <a:ext cx="8143932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92"/>
          <p:cNvCxnSpPr/>
          <p:nvPr/>
        </p:nvCxnSpPr>
        <p:spPr>
          <a:xfrm>
            <a:off x="71406" y="2500306"/>
            <a:ext cx="8143932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93"/>
          <p:cNvCxnSpPr/>
          <p:nvPr/>
        </p:nvCxnSpPr>
        <p:spPr>
          <a:xfrm>
            <a:off x="71406" y="5930918"/>
            <a:ext cx="8143932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94"/>
          <p:cNvSpPr txBox="1"/>
          <p:nvPr/>
        </p:nvSpPr>
        <p:spPr>
          <a:xfrm>
            <a:off x="-32" y="4286256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DB</a:t>
            </a:r>
            <a:r>
              <a:rPr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引擎层</a:t>
            </a:r>
            <a:endParaRPr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7" name="TextBox 95"/>
          <p:cNvSpPr txBox="1"/>
          <p:nvPr/>
        </p:nvSpPr>
        <p:spPr>
          <a:xfrm>
            <a:off x="-32" y="185736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SQL</a:t>
            </a:r>
            <a:r>
              <a:rPr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引擎层</a:t>
            </a:r>
            <a:endParaRPr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8" name="TextBox 98"/>
          <p:cNvSpPr txBox="1"/>
          <p:nvPr/>
        </p:nvSpPr>
        <p:spPr>
          <a:xfrm>
            <a:off x="-32" y="7857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应用层</a:t>
            </a:r>
            <a:endParaRPr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9" name="TextBox 102"/>
          <p:cNvSpPr txBox="1"/>
          <p:nvPr/>
        </p:nvSpPr>
        <p:spPr>
          <a:xfrm>
            <a:off x="4860032" y="551723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数据复制组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0" name="TextBox 103"/>
          <p:cNvSpPr txBox="1"/>
          <p:nvPr/>
        </p:nvSpPr>
        <p:spPr>
          <a:xfrm>
            <a:off x="6876256" y="551723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数据复制组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91" name="Straight Connector 104"/>
          <p:cNvCxnSpPr/>
          <p:nvPr/>
        </p:nvCxnSpPr>
        <p:spPr>
          <a:xfrm>
            <a:off x="71406" y="6570684"/>
            <a:ext cx="8143932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05"/>
          <p:cNvSpPr/>
          <p:nvPr/>
        </p:nvSpPr>
        <p:spPr>
          <a:xfrm>
            <a:off x="4000496" y="6072206"/>
            <a:ext cx="1357322" cy="3571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资源管理节点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3" name="Rounded Rectangle 106"/>
          <p:cNvSpPr/>
          <p:nvPr/>
        </p:nvSpPr>
        <p:spPr>
          <a:xfrm>
            <a:off x="6643702" y="6072206"/>
            <a:ext cx="1357322" cy="3571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资源管理节点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4" name="TextBox 107"/>
          <p:cNvSpPr txBox="1"/>
          <p:nvPr/>
        </p:nvSpPr>
        <p:spPr>
          <a:xfrm>
            <a:off x="5929322" y="60722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...</a:t>
            </a:r>
            <a:endParaRPr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Rounded Rectangle 111"/>
          <p:cNvSpPr/>
          <p:nvPr/>
        </p:nvSpPr>
        <p:spPr>
          <a:xfrm>
            <a:off x="1714480" y="6072206"/>
            <a:ext cx="1357322" cy="3571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资源管理节点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Rounded Rectangle 122"/>
          <p:cNvSpPr/>
          <p:nvPr/>
        </p:nvSpPr>
        <p:spPr>
          <a:xfrm>
            <a:off x="1285852" y="6000768"/>
            <a:ext cx="6858048" cy="500066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7" name="TextBox 127"/>
          <p:cNvSpPr txBox="1"/>
          <p:nvPr/>
        </p:nvSpPr>
        <p:spPr>
          <a:xfrm>
            <a:off x="-32" y="60722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支撑层</a:t>
            </a:r>
            <a:endParaRPr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8" name="Rounded Rectangle 129"/>
          <p:cNvSpPr/>
          <p:nvPr/>
        </p:nvSpPr>
        <p:spPr>
          <a:xfrm>
            <a:off x="8429652" y="1643050"/>
            <a:ext cx="500066" cy="48577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管控中心节点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9" name="Rounded Rectangle 130"/>
          <p:cNvSpPr/>
          <p:nvPr/>
        </p:nvSpPr>
        <p:spPr>
          <a:xfrm>
            <a:off x="8358214" y="571480"/>
            <a:ext cx="571504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WEB</a:t>
            </a:r>
            <a:endParaRPr lang="zh-CN" altLang="en-US" sz="11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00" name="Rounded Rectangle 131"/>
          <p:cNvSpPr/>
          <p:nvPr/>
        </p:nvSpPr>
        <p:spPr>
          <a:xfrm>
            <a:off x="8358214" y="1009633"/>
            <a:ext cx="571504" cy="3571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REST</a:t>
            </a:r>
            <a:endParaRPr lang="zh-CN" altLang="en-US" sz="1100" b="1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01" name="Up-Down Arrow 132"/>
          <p:cNvSpPr/>
          <p:nvPr/>
        </p:nvSpPr>
        <p:spPr>
          <a:xfrm>
            <a:off x="8572528" y="1357298"/>
            <a:ext cx="142876" cy="285752"/>
          </a:xfrm>
          <a:prstGeom prst="up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2" name="Straight Connector 134"/>
          <p:cNvCxnSpPr/>
          <p:nvPr/>
        </p:nvCxnSpPr>
        <p:spPr>
          <a:xfrm rot="5400000">
            <a:off x="5322893" y="3536157"/>
            <a:ext cx="5929354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88"/>
          <p:cNvSpPr txBox="1"/>
          <p:nvPr/>
        </p:nvSpPr>
        <p:spPr>
          <a:xfrm>
            <a:off x="5982590" y="1575988"/>
            <a:ext cx="2294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Heiti SC Light" charset="-122"/>
                <a:ea typeface="Heiti SC Light" charset="-122"/>
                <a:cs typeface="Heiti SC Light" charset="-122"/>
              </a:rPr>
              <a:t>（完全适配</a:t>
            </a:r>
            <a:r>
              <a:rPr lang="en-US" altLang="zh-CN" sz="1050" dirty="0" smtClean="0">
                <a:latin typeface="Heiti SC Light" charset="-122"/>
                <a:ea typeface="Heiti SC Light" charset="-122"/>
                <a:cs typeface="Heiti SC Light" charset="-122"/>
              </a:rPr>
              <a:t>PostgreSQL</a:t>
            </a:r>
            <a:r>
              <a:rPr lang="zh-CN" altLang="en-US" sz="105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en-US" altLang="zh-CN" sz="1050" dirty="0" smtClean="0">
                <a:latin typeface="Heiti SC Light" charset="-122"/>
                <a:ea typeface="Heiti SC Light" charset="-122"/>
                <a:cs typeface="Heiti SC Light" charset="-122"/>
              </a:rPr>
              <a:t>/</a:t>
            </a:r>
            <a:r>
              <a:rPr lang="zh-CN" altLang="en-US" sz="105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en-US" altLang="zh-CN" sz="1050" dirty="0" smtClean="0">
                <a:latin typeface="Heiti SC Light" charset="-122"/>
                <a:ea typeface="Heiti SC Light" charset="-122"/>
                <a:cs typeface="Heiti SC Light" charset="-122"/>
              </a:rPr>
              <a:t>MySQL</a:t>
            </a:r>
            <a:r>
              <a:rPr lang="zh-CN" altLang="en-US" sz="105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lang="zh-CN" altLang="en-US" sz="105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60"/>
            <a:ext cx="5698976" cy="4058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物理部署</a:t>
            </a:r>
            <a:r>
              <a:rPr lang="en-US" altLang="zh-CN" dirty="0" smtClean="0"/>
              <a:t>-</a:t>
            </a:r>
            <a:r>
              <a:rPr lang="zh-CN" altLang="en-US" dirty="0" smtClean="0"/>
              <a:t>独立模式</a:t>
            </a:r>
            <a:endParaRPr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3071803" y="907581"/>
            <a:ext cx="1857387" cy="2950047"/>
            <a:chOff x="4427984" y="548680"/>
            <a:chExt cx="2947483" cy="4357147"/>
          </a:xfrm>
        </p:grpSpPr>
        <p:sp>
          <p:nvSpPr>
            <p:cNvPr id="15" name="Trapezoid 12"/>
            <p:cNvSpPr/>
            <p:nvPr/>
          </p:nvSpPr>
          <p:spPr>
            <a:xfrm rot="10800000">
              <a:off x="4684287" y="4265072"/>
              <a:ext cx="2434877" cy="640755"/>
            </a:xfrm>
            <a:prstGeom prst="trapezoid">
              <a:avLst>
                <a:gd name="adj" fmla="val 14892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7" name="Rounded Rectangle 13"/>
            <p:cNvSpPr/>
            <p:nvPr/>
          </p:nvSpPr>
          <p:spPr>
            <a:xfrm>
              <a:off x="4427984" y="548680"/>
              <a:ext cx="2947483" cy="3588240"/>
            </a:xfrm>
            <a:prstGeom prst="roundRect">
              <a:avLst>
                <a:gd name="adj" fmla="val 6411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8" name="Rounded Rectangle 15"/>
            <p:cNvSpPr/>
            <p:nvPr/>
          </p:nvSpPr>
          <p:spPr>
            <a:xfrm>
              <a:off x="5837650" y="2052299"/>
              <a:ext cx="1409666" cy="51260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2">
                      <a:lumMod val="7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SQL</a:t>
              </a:r>
              <a:r>
                <a:rPr lang="zh-CN" altLang="en-US" sz="1100" dirty="0" smtClean="0">
                  <a:solidFill>
                    <a:schemeClr val="tx2">
                      <a:lumMod val="7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节点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0" name="Rounded Rectangle 18"/>
            <p:cNvSpPr/>
            <p:nvPr/>
          </p:nvSpPr>
          <p:spPr>
            <a:xfrm>
              <a:off x="5837650" y="2613347"/>
              <a:ext cx="1409666" cy="51260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tx2">
                      <a:lumMod val="7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数据节点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1" name="Can 25"/>
            <p:cNvSpPr/>
            <p:nvPr/>
          </p:nvSpPr>
          <p:spPr>
            <a:xfrm>
              <a:off x="4556135" y="1830194"/>
              <a:ext cx="897060" cy="512606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tx2">
                      <a:lumMod val="50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磁盘</a:t>
              </a:r>
              <a:endParaRPr lang="zh-CN" altLang="en-US" sz="1100" dirty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2" name="Rounded Rectangle 147"/>
            <p:cNvSpPr/>
            <p:nvPr/>
          </p:nvSpPr>
          <p:spPr>
            <a:xfrm>
              <a:off x="4684287" y="3368012"/>
              <a:ext cx="2434877" cy="5126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tx2">
                      <a:lumMod val="7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资源管理节点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3" name="Rounded Rectangle 155"/>
            <p:cNvSpPr/>
            <p:nvPr/>
          </p:nvSpPr>
          <p:spPr>
            <a:xfrm>
              <a:off x="5837650" y="1202832"/>
              <a:ext cx="1409666" cy="7689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tx2">
                      <a:lumMod val="7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管控中心节点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4" name="Left Brace 89"/>
            <p:cNvSpPr/>
            <p:nvPr/>
          </p:nvSpPr>
          <p:spPr>
            <a:xfrm>
              <a:off x="5581347" y="1268759"/>
              <a:ext cx="128151" cy="1780725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18623" y="622220"/>
              <a:ext cx="2563030" cy="357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tx2">
                      <a:lumMod val="75000"/>
                    </a:schemeClr>
                  </a:solidFill>
                </a:rPr>
                <a:t>SequoiaDB</a:t>
              </a:r>
              <a:r>
                <a:rPr kumimoji="1" lang="zh-CN" altLang="en-US" sz="1200" dirty="0" smtClean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200" dirty="0" smtClean="0">
                  <a:solidFill>
                    <a:schemeClr val="tx2">
                      <a:lumMod val="75000"/>
                    </a:schemeClr>
                  </a:solidFill>
                </a:rPr>
                <a:t>Standalone</a:t>
              </a:r>
              <a:endParaRPr kumimoji="1" lang="zh-CN" altLang="en-US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867528"/>
            <a:ext cx="437056" cy="113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物理部署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集群模式</a:t>
            </a:r>
            <a:endParaRPr lang="zh-CN" altLang="en-US" dirty="0"/>
          </a:p>
        </p:txBody>
      </p:sp>
      <p:sp>
        <p:nvSpPr>
          <p:cNvPr id="90" name="Trapezoid 12"/>
          <p:cNvSpPr/>
          <p:nvPr/>
        </p:nvSpPr>
        <p:spPr>
          <a:xfrm rot="10800000">
            <a:off x="285720" y="5137772"/>
            <a:ext cx="1357322" cy="357189"/>
          </a:xfrm>
          <a:prstGeom prst="trapezoid">
            <a:avLst>
              <a:gd name="adj" fmla="val 15917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1" name="Rounded Rectangle 13"/>
          <p:cNvSpPr/>
          <p:nvPr/>
        </p:nvSpPr>
        <p:spPr>
          <a:xfrm>
            <a:off x="142844" y="1700808"/>
            <a:ext cx="1643074" cy="3357586"/>
          </a:xfrm>
          <a:prstGeom prst="roundRect">
            <a:avLst>
              <a:gd name="adj" fmla="val 6411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6" name="Rounded Rectangle 14"/>
          <p:cNvSpPr/>
          <p:nvPr/>
        </p:nvSpPr>
        <p:spPr>
          <a:xfrm>
            <a:off x="928662" y="2708880"/>
            <a:ext cx="785818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协调节点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Rounded Rectangle 15"/>
          <p:cNvSpPr/>
          <p:nvPr/>
        </p:nvSpPr>
        <p:spPr>
          <a:xfrm>
            <a:off x="928662" y="2280252"/>
            <a:ext cx="785818" cy="2857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SQL</a:t>
            </a:r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3" name="Rounded Rectangle 16"/>
          <p:cNvSpPr/>
          <p:nvPr/>
        </p:nvSpPr>
        <p:spPr>
          <a:xfrm>
            <a:off x="928662" y="3137508"/>
            <a:ext cx="785818" cy="2857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编目节点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4" name="Rounded Rectangle 18"/>
          <p:cNvSpPr/>
          <p:nvPr/>
        </p:nvSpPr>
        <p:spPr>
          <a:xfrm>
            <a:off x="928662" y="3566136"/>
            <a:ext cx="785818" cy="2857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数据节点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5" name="Rounded Rectangle 19"/>
          <p:cNvSpPr/>
          <p:nvPr/>
        </p:nvSpPr>
        <p:spPr>
          <a:xfrm>
            <a:off x="928662" y="4280516"/>
            <a:ext cx="785818" cy="2857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数据节点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6" name="Can 21"/>
          <p:cNvSpPr/>
          <p:nvPr/>
        </p:nvSpPr>
        <p:spPr>
          <a:xfrm>
            <a:off x="214282" y="4280516"/>
            <a:ext cx="500066" cy="2857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磁盘</a:t>
            </a:r>
            <a:endParaRPr lang="zh-CN" altLang="en-US" sz="1100" dirty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7" name="Can 22"/>
          <p:cNvSpPr/>
          <p:nvPr/>
        </p:nvSpPr>
        <p:spPr>
          <a:xfrm>
            <a:off x="214282" y="3566136"/>
            <a:ext cx="500066" cy="2857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磁盘</a:t>
            </a:r>
            <a:endParaRPr lang="zh-CN" altLang="en-US" sz="1100" dirty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8" name="TextBox 24"/>
          <p:cNvSpPr txBox="1"/>
          <p:nvPr/>
        </p:nvSpPr>
        <p:spPr>
          <a:xfrm>
            <a:off x="671428" y="3915386"/>
            <a:ext cx="400110" cy="2414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...</a:t>
            </a:r>
            <a:endParaRPr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9" name="Can 25"/>
          <p:cNvSpPr/>
          <p:nvPr/>
        </p:nvSpPr>
        <p:spPr>
          <a:xfrm>
            <a:off x="214282" y="2415188"/>
            <a:ext cx="500066" cy="2857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磁盘</a:t>
            </a:r>
            <a:endParaRPr lang="zh-CN" altLang="en-US" sz="1100" dirty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0" name="Left-Right Arrow 26"/>
          <p:cNvSpPr/>
          <p:nvPr/>
        </p:nvSpPr>
        <p:spPr>
          <a:xfrm>
            <a:off x="714348" y="4351954"/>
            <a:ext cx="214314" cy="142876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1" name="Left-Right Arrow 27"/>
          <p:cNvSpPr/>
          <p:nvPr/>
        </p:nvSpPr>
        <p:spPr>
          <a:xfrm>
            <a:off x="714348" y="3637574"/>
            <a:ext cx="214314" cy="142876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2" name="Left Brace 29"/>
          <p:cNvSpPr/>
          <p:nvPr/>
        </p:nvSpPr>
        <p:spPr>
          <a:xfrm>
            <a:off x="785786" y="1843684"/>
            <a:ext cx="71438" cy="1365262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3" name="Trapezoid 49"/>
          <p:cNvSpPr/>
          <p:nvPr/>
        </p:nvSpPr>
        <p:spPr>
          <a:xfrm rot="10800000">
            <a:off x="2000232" y="5137772"/>
            <a:ext cx="1357322" cy="357189"/>
          </a:xfrm>
          <a:prstGeom prst="trapezoid">
            <a:avLst>
              <a:gd name="adj" fmla="val 15917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4" name="Rounded Rectangle 50"/>
          <p:cNvSpPr/>
          <p:nvPr/>
        </p:nvSpPr>
        <p:spPr>
          <a:xfrm>
            <a:off x="1857356" y="1700808"/>
            <a:ext cx="1643074" cy="3357586"/>
          </a:xfrm>
          <a:prstGeom prst="roundRect">
            <a:avLst>
              <a:gd name="adj" fmla="val 6411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5" name="Rounded Rectangle 51"/>
          <p:cNvSpPr/>
          <p:nvPr/>
        </p:nvSpPr>
        <p:spPr>
          <a:xfrm>
            <a:off x="2643174" y="2708880"/>
            <a:ext cx="785818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协调节点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6" name="Rounded Rectangle 52"/>
          <p:cNvSpPr/>
          <p:nvPr/>
        </p:nvSpPr>
        <p:spPr>
          <a:xfrm>
            <a:off x="2643174" y="2280252"/>
            <a:ext cx="785818" cy="2857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SQL</a:t>
            </a:r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7" name="Rounded Rectangle 53"/>
          <p:cNvSpPr/>
          <p:nvPr/>
        </p:nvSpPr>
        <p:spPr>
          <a:xfrm>
            <a:off x="2643174" y="3137508"/>
            <a:ext cx="785818" cy="2857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编目节点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8" name="Rounded Rectangle 55"/>
          <p:cNvSpPr/>
          <p:nvPr/>
        </p:nvSpPr>
        <p:spPr>
          <a:xfrm>
            <a:off x="2643174" y="3566136"/>
            <a:ext cx="785818" cy="2857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数据节点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9" name="Rounded Rectangle 56"/>
          <p:cNvSpPr/>
          <p:nvPr/>
        </p:nvSpPr>
        <p:spPr>
          <a:xfrm>
            <a:off x="2643174" y="4280516"/>
            <a:ext cx="785818" cy="2857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数据节点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0" name="Can 57"/>
          <p:cNvSpPr/>
          <p:nvPr/>
        </p:nvSpPr>
        <p:spPr>
          <a:xfrm>
            <a:off x="1928794" y="4280516"/>
            <a:ext cx="500066" cy="2857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磁盘</a:t>
            </a:r>
            <a:endParaRPr lang="zh-CN" altLang="en-US" sz="1100" dirty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6" name="Can 58"/>
          <p:cNvSpPr/>
          <p:nvPr/>
        </p:nvSpPr>
        <p:spPr>
          <a:xfrm>
            <a:off x="1928794" y="3566136"/>
            <a:ext cx="500066" cy="2857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磁盘</a:t>
            </a:r>
            <a:endParaRPr lang="zh-CN" altLang="en-US" sz="1100" dirty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1" name="TextBox 60"/>
          <p:cNvSpPr txBox="1"/>
          <p:nvPr/>
        </p:nvSpPr>
        <p:spPr>
          <a:xfrm>
            <a:off x="2385940" y="3915386"/>
            <a:ext cx="400110" cy="2414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...</a:t>
            </a:r>
            <a:endParaRPr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6" name="Can 61"/>
          <p:cNvSpPr/>
          <p:nvPr/>
        </p:nvSpPr>
        <p:spPr>
          <a:xfrm>
            <a:off x="1928794" y="2708880"/>
            <a:ext cx="500066" cy="2857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磁盘</a:t>
            </a:r>
            <a:endParaRPr lang="zh-CN" altLang="en-US" sz="1100" dirty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Left-Right Arrow 62"/>
          <p:cNvSpPr/>
          <p:nvPr/>
        </p:nvSpPr>
        <p:spPr>
          <a:xfrm>
            <a:off x="2428860" y="4351954"/>
            <a:ext cx="214314" cy="142876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0" name="Left-Right Arrow 63"/>
          <p:cNvSpPr/>
          <p:nvPr/>
        </p:nvSpPr>
        <p:spPr>
          <a:xfrm>
            <a:off x="2428860" y="3637574"/>
            <a:ext cx="214314" cy="142876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1" name="Left Brace 65"/>
          <p:cNvSpPr/>
          <p:nvPr/>
        </p:nvSpPr>
        <p:spPr>
          <a:xfrm>
            <a:off x="2500298" y="2351690"/>
            <a:ext cx="71438" cy="857256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2" name="Trapezoid 67"/>
          <p:cNvSpPr/>
          <p:nvPr/>
        </p:nvSpPr>
        <p:spPr>
          <a:xfrm rot="10800000">
            <a:off x="3714744" y="5137772"/>
            <a:ext cx="1357322" cy="357189"/>
          </a:xfrm>
          <a:prstGeom prst="trapezoid">
            <a:avLst>
              <a:gd name="adj" fmla="val 15917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3" name="Rounded Rectangle 68"/>
          <p:cNvSpPr/>
          <p:nvPr/>
        </p:nvSpPr>
        <p:spPr>
          <a:xfrm>
            <a:off x="3571868" y="1700808"/>
            <a:ext cx="1643074" cy="3357586"/>
          </a:xfrm>
          <a:prstGeom prst="roundRect">
            <a:avLst>
              <a:gd name="adj" fmla="val 6411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4" name="Rounded Rectangle 69"/>
          <p:cNvSpPr/>
          <p:nvPr/>
        </p:nvSpPr>
        <p:spPr>
          <a:xfrm>
            <a:off x="4357686" y="2708880"/>
            <a:ext cx="785818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协调节点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5" name="Rounded Rectangle 70"/>
          <p:cNvSpPr/>
          <p:nvPr/>
        </p:nvSpPr>
        <p:spPr>
          <a:xfrm>
            <a:off x="4357686" y="2280252"/>
            <a:ext cx="785818" cy="2857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SQL</a:t>
            </a:r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6" name="Rounded Rectangle 71"/>
          <p:cNvSpPr/>
          <p:nvPr/>
        </p:nvSpPr>
        <p:spPr>
          <a:xfrm>
            <a:off x="4357686" y="3137508"/>
            <a:ext cx="785818" cy="2857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编目节点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Rounded Rectangle 73"/>
          <p:cNvSpPr/>
          <p:nvPr/>
        </p:nvSpPr>
        <p:spPr>
          <a:xfrm>
            <a:off x="4357686" y="3566136"/>
            <a:ext cx="785818" cy="2857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数据节点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Rounded Rectangle 74"/>
          <p:cNvSpPr/>
          <p:nvPr/>
        </p:nvSpPr>
        <p:spPr>
          <a:xfrm>
            <a:off x="4357686" y="4280516"/>
            <a:ext cx="785818" cy="2857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数据节点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Can 75"/>
          <p:cNvSpPr/>
          <p:nvPr/>
        </p:nvSpPr>
        <p:spPr>
          <a:xfrm>
            <a:off x="3643306" y="4280516"/>
            <a:ext cx="500066" cy="2857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磁盘</a:t>
            </a:r>
            <a:endParaRPr lang="zh-CN" altLang="en-US" sz="1100" dirty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Can 76"/>
          <p:cNvSpPr/>
          <p:nvPr/>
        </p:nvSpPr>
        <p:spPr>
          <a:xfrm>
            <a:off x="3643306" y="3566136"/>
            <a:ext cx="500066" cy="2857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磁盘</a:t>
            </a:r>
            <a:endParaRPr lang="zh-CN" altLang="en-US" sz="1100" dirty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TextBox 78"/>
          <p:cNvSpPr txBox="1"/>
          <p:nvPr/>
        </p:nvSpPr>
        <p:spPr>
          <a:xfrm>
            <a:off x="4100452" y="3915386"/>
            <a:ext cx="400110" cy="2414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...</a:t>
            </a:r>
            <a:endParaRPr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Can 79"/>
          <p:cNvSpPr/>
          <p:nvPr/>
        </p:nvSpPr>
        <p:spPr>
          <a:xfrm>
            <a:off x="3643306" y="2708880"/>
            <a:ext cx="500066" cy="2857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磁盘</a:t>
            </a:r>
            <a:endParaRPr lang="zh-CN" altLang="en-US" sz="1100" dirty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3" name="Left-Right Arrow 80"/>
          <p:cNvSpPr/>
          <p:nvPr/>
        </p:nvSpPr>
        <p:spPr>
          <a:xfrm>
            <a:off x="4143372" y="4351954"/>
            <a:ext cx="214314" cy="142876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4" name="Left-Right Arrow 81"/>
          <p:cNvSpPr/>
          <p:nvPr/>
        </p:nvSpPr>
        <p:spPr>
          <a:xfrm>
            <a:off x="4143372" y="3637574"/>
            <a:ext cx="214314" cy="142876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5" name="Left Brace 83"/>
          <p:cNvSpPr/>
          <p:nvPr/>
        </p:nvSpPr>
        <p:spPr>
          <a:xfrm>
            <a:off x="4214810" y="2351690"/>
            <a:ext cx="71438" cy="857256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6" name="Trapezoid 85"/>
          <p:cNvSpPr/>
          <p:nvPr/>
        </p:nvSpPr>
        <p:spPr>
          <a:xfrm rot="10800000">
            <a:off x="5572132" y="5137772"/>
            <a:ext cx="1357322" cy="357189"/>
          </a:xfrm>
          <a:prstGeom prst="trapezoid">
            <a:avLst>
              <a:gd name="adj" fmla="val 15917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7" name="Rounded Rectangle 86"/>
          <p:cNvSpPr/>
          <p:nvPr/>
        </p:nvSpPr>
        <p:spPr>
          <a:xfrm>
            <a:off x="5429256" y="1700808"/>
            <a:ext cx="1643074" cy="3357586"/>
          </a:xfrm>
          <a:prstGeom prst="roundRect">
            <a:avLst>
              <a:gd name="adj" fmla="val 6411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8" name="Rounded Rectangle 87"/>
          <p:cNvSpPr/>
          <p:nvPr/>
        </p:nvSpPr>
        <p:spPr>
          <a:xfrm>
            <a:off x="6215074" y="2851756"/>
            <a:ext cx="785818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协调节点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9" name="Rounded Rectangle 88"/>
          <p:cNvSpPr/>
          <p:nvPr/>
        </p:nvSpPr>
        <p:spPr>
          <a:xfrm>
            <a:off x="6215074" y="2494566"/>
            <a:ext cx="785818" cy="2857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SQL</a:t>
            </a:r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0" name="Rounded Rectangle 91"/>
          <p:cNvSpPr/>
          <p:nvPr/>
        </p:nvSpPr>
        <p:spPr>
          <a:xfrm>
            <a:off x="6215074" y="3566136"/>
            <a:ext cx="785818" cy="2857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数据节点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1" name="Rounded Rectangle 92"/>
          <p:cNvSpPr/>
          <p:nvPr/>
        </p:nvSpPr>
        <p:spPr>
          <a:xfrm>
            <a:off x="6215074" y="4280516"/>
            <a:ext cx="785818" cy="2857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数据节点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2" name="Can 93"/>
          <p:cNvSpPr/>
          <p:nvPr/>
        </p:nvSpPr>
        <p:spPr>
          <a:xfrm>
            <a:off x="5500694" y="4280516"/>
            <a:ext cx="500066" cy="2857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磁盘</a:t>
            </a:r>
            <a:endParaRPr lang="zh-CN" altLang="en-US" sz="1100" dirty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3" name="Can 94"/>
          <p:cNvSpPr/>
          <p:nvPr/>
        </p:nvSpPr>
        <p:spPr>
          <a:xfrm>
            <a:off x="5500694" y="3566136"/>
            <a:ext cx="500066" cy="2857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磁盘</a:t>
            </a:r>
            <a:endParaRPr lang="zh-CN" altLang="en-US" sz="1100" dirty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4" name="TextBox 96"/>
          <p:cNvSpPr txBox="1"/>
          <p:nvPr/>
        </p:nvSpPr>
        <p:spPr>
          <a:xfrm>
            <a:off x="5957840" y="3915386"/>
            <a:ext cx="400110" cy="2414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...</a:t>
            </a:r>
            <a:endParaRPr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5" name="Can 97"/>
          <p:cNvSpPr/>
          <p:nvPr/>
        </p:nvSpPr>
        <p:spPr>
          <a:xfrm>
            <a:off x="5500694" y="2708880"/>
            <a:ext cx="500066" cy="2857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磁盘</a:t>
            </a:r>
            <a:endParaRPr lang="zh-CN" altLang="en-US" sz="1100" dirty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6" name="Left-Right Arrow 98"/>
          <p:cNvSpPr/>
          <p:nvPr/>
        </p:nvSpPr>
        <p:spPr>
          <a:xfrm>
            <a:off x="6000760" y="4351954"/>
            <a:ext cx="214314" cy="142876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7" name="Left-Right Arrow 99"/>
          <p:cNvSpPr/>
          <p:nvPr/>
        </p:nvSpPr>
        <p:spPr>
          <a:xfrm>
            <a:off x="6000760" y="3637574"/>
            <a:ext cx="214314" cy="142876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Left Brace 101"/>
          <p:cNvSpPr/>
          <p:nvPr/>
        </p:nvSpPr>
        <p:spPr>
          <a:xfrm>
            <a:off x="6072198" y="2566004"/>
            <a:ext cx="71438" cy="500066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9" name="Trapezoid 121"/>
          <p:cNvSpPr/>
          <p:nvPr/>
        </p:nvSpPr>
        <p:spPr>
          <a:xfrm rot="10800000">
            <a:off x="7572396" y="5137772"/>
            <a:ext cx="1357322" cy="357189"/>
          </a:xfrm>
          <a:prstGeom prst="trapezoid">
            <a:avLst>
              <a:gd name="adj" fmla="val 15917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0" name="Rounded Rectangle 122"/>
          <p:cNvSpPr/>
          <p:nvPr/>
        </p:nvSpPr>
        <p:spPr>
          <a:xfrm>
            <a:off x="7429520" y="1700808"/>
            <a:ext cx="1643074" cy="3357586"/>
          </a:xfrm>
          <a:prstGeom prst="roundRect">
            <a:avLst>
              <a:gd name="adj" fmla="val 6411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1" name="Rounded Rectangle 123"/>
          <p:cNvSpPr/>
          <p:nvPr/>
        </p:nvSpPr>
        <p:spPr>
          <a:xfrm>
            <a:off x="8215338" y="2851756"/>
            <a:ext cx="785818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协调节点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2" name="Rounded Rectangle 124"/>
          <p:cNvSpPr/>
          <p:nvPr/>
        </p:nvSpPr>
        <p:spPr>
          <a:xfrm>
            <a:off x="8215338" y="2494566"/>
            <a:ext cx="785818" cy="2857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SQL</a:t>
            </a:r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3" name="Rounded Rectangle 126"/>
          <p:cNvSpPr/>
          <p:nvPr/>
        </p:nvSpPr>
        <p:spPr>
          <a:xfrm>
            <a:off x="8215338" y="3566136"/>
            <a:ext cx="785818" cy="2857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数据节点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4" name="Rounded Rectangle 127"/>
          <p:cNvSpPr/>
          <p:nvPr/>
        </p:nvSpPr>
        <p:spPr>
          <a:xfrm>
            <a:off x="8215338" y="4280516"/>
            <a:ext cx="785818" cy="2857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数据节点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5" name="Can 128"/>
          <p:cNvSpPr/>
          <p:nvPr/>
        </p:nvSpPr>
        <p:spPr>
          <a:xfrm>
            <a:off x="7500958" y="4280516"/>
            <a:ext cx="500066" cy="2857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磁盘</a:t>
            </a:r>
            <a:endParaRPr lang="zh-CN" altLang="en-US" sz="1100" dirty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6" name="Can 129"/>
          <p:cNvSpPr/>
          <p:nvPr/>
        </p:nvSpPr>
        <p:spPr>
          <a:xfrm>
            <a:off x="7500958" y="3566136"/>
            <a:ext cx="500066" cy="2857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磁盘</a:t>
            </a:r>
            <a:endParaRPr lang="zh-CN" altLang="en-US" sz="1100" dirty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7" name="TextBox 131"/>
          <p:cNvSpPr txBox="1"/>
          <p:nvPr/>
        </p:nvSpPr>
        <p:spPr>
          <a:xfrm>
            <a:off x="7958104" y="3915386"/>
            <a:ext cx="400110" cy="2414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...</a:t>
            </a:r>
            <a:endParaRPr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8" name="Can 132"/>
          <p:cNvSpPr/>
          <p:nvPr/>
        </p:nvSpPr>
        <p:spPr>
          <a:xfrm>
            <a:off x="7500958" y="2708880"/>
            <a:ext cx="500066" cy="2857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磁盘</a:t>
            </a:r>
            <a:endParaRPr lang="zh-CN" altLang="en-US" sz="1100" dirty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9" name="Left-Right Arrow 133"/>
          <p:cNvSpPr/>
          <p:nvPr/>
        </p:nvSpPr>
        <p:spPr>
          <a:xfrm>
            <a:off x="8001024" y="4351954"/>
            <a:ext cx="214314" cy="142876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0" name="Left-Right Arrow 134"/>
          <p:cNvSpPr/>
          <p:nvPr/>
        </p:nvSpPr>
        <p:spPr>
          <a:xfrm>
            <a:off x="8001024" y="3637574"/>
            <a:ext cx="214314" cy="142876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1" name="Left Brace 136"/>
          <p:cNvSpPr/>
          <p:nvPr/>
        </p:nvSpPr>
        <p:spPr>
          <a:xfrm>
            <a:off x="8072462" y="2566004"/>
            <a:ext cx="71438" cy="500066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2" name="TextBox 137"/>
          <p:cNvSpPr txBox="1"/>
          <p:nvPr/>
        </p:nvSpPr>
        <p:spPr>
          <a:xfrm>
            <a:off x="7072330" y="536181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...</a:t>
            </a:r>
            <a:endParaRPr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3" name="Rounded Rectangle 146"/>
          <p:cNvSpPr/>
          <p:nvPr/>
        </p:nvSpPr>
        <p:spPr>
          <a:xfrm>
            <a:off x="185707" y="3486758"/>
            <a:ext cx="4957797" cy="420688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4" name="Rounded Rectangle 147"/>
          <p:cNvSpPr/>
          <p:nvPr/>
        </p:nvSpPr>
        <p:spPr>
          <a:xfrm>
            <a:off x="285720" y="4701204"/>
            <a:ext cx="1357322" cy="28575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资源管理节点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Rounded Rectangle 148"/>
          <p:cNvSpPr/>
          <p:nvPr/>
        </p:nvSpPr>
        <p:spPr>
          <a:xfrm>
            <a:off x="2000232" y="4701204"/>
            <a:ext cx="1357322" cy="28575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资源管理节点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Rounded Rectangle 149"/>
          <p:cNvSpPr/>
          <p:nvPr/>
        </p:nvSpPr>
        <p:spPr>
          <a:xfrm>
            <a:off x="3714744" y="4701204"/>
            <a:ext cx="1357322" cy="28575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资源管理节点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7" name="Rounded Rectangle 150"/>
          <p:cNvSpPr/>
          <p:nvPr/>
        </p:nvSpPr>
        <p:spPr>
          <a:xfrm>
            <a:off x="5572132" y="4701204"/>
            <a:ext cx="1357322" cy="28575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资源管理节点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8" name="Rounded Rectangle 151"/>
          <p:cNvSpPr/>
          <p:nvPr/>
        </p:nvSpPr>
        <p:spPr>
          <a:xfrm>
            <a:off x="7572396" y="4701204"/>
            <a:ext cx="1357322" cy="28575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资源管理节点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9" name="Rounded Rectangle 152"/>
          <p:cNvSpPr/>
          <p:nvPr/>
        </p:nvSpPr>
        <p:spPr>
          <a:xfrm>
            <a:off x="214282" y="4209078"/>
            <a:ext cx="4957797" cy="420688"/>
          </a:xfrm>
          <a:prstGeom prst="round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00" name="Rounded Rectangle 153"/>
          <p:cNvSpPr/>
          <p:nvPr/>
        </p:nvSpPr>
        <p:spPr>
          <a:xfrm>
            <a:off x="5472119" y="3486758"/>
            <a:ext cx="3529037" cy="420688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01" name="Rounded Rectangle 154"/>
          <p:cNvSpPr/>
          <p:nvPr/>
        </p:nvSpPr>
        <p:spPr>
          <a:xfrm>
            <a:off x="5472119" y="4209078"/>
            <a:ext cx="3529037" cy="420688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02" name="Rounded Rectangle 155"/>
          <p:cNvSpPr/>
          <p:nvPr/>
        </p:nvSpPr>
        <p:spPr>
          <a:xfrm>
            <a:off x="928662" y="1772246"/>
            <a:ext cx="785818" cy="428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管控中心节点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-500098" y="3580629"/>
            <a:ext cx="104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复制组</a:t>
            </a:r>
            <a:r>
              <a:rPr kumimoji="1" lang="en-US" altLang="zh-CN" sz="1200" dirty="0" smtClean="0">
                <a:solidFill>
                  <a:schemeClr val="accent3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endParaRPr kumimoji="1" lang="zh-CN" altLang="en-US" sz="1200" dirty="0">
              <a:solidFill>
                <a:schemeClr val="accent3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-500098" y="4295009"/>
            <a:ext cx="104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复制组</a:t>
            </a:r>
            <a:r>
              <a:rPr kumimoji="1" lang="en-US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endParaRPr kumimoji="1" lang="zh-CN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20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7058" y="5555568"/>
            <a:ext cx="342901" cy="88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3154" y="5555568"/>
            <a:ext cx="342901" cy="88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1953" y="5569040"/>
            <a:ext cx="342901" cy="88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9341" y="5550237"/>
            <a:ext cx="342901" cy="88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9606" y="5548619"/>
            <a:ext cx="342901" cy="88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备份页面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4071934" y="2428868"/>
            <a:ext cx="4357718" cy="500066"/>
          </a:xfrm>
          <a:prstGeom prst="roundRect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13500000" scaled="0"/>
            <a:tileRect/>
          </a:gradFill>
          <a:ln w="190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857248"/>
          </a:xfrm>
        </p:spPr>
        <p:txBody>
          <a:bodyPr/>
          <a:lstStyle/>
          <a:p>
            <a:r>
              <a:rPr lang="zh-CN" altLang="en-US" dirty="0" smtClean="0"/>
              <a:t>逻辑架构</a:t>
            </a:r>
            <a:endParaRPr lang="zh-CN" altLang="en-US" dirty="0"/>
          </a:p>
        </p:txBody>
      </p:sp>
      <p:grpSp>
        <p:nvGrpSpPr>
          <p:cNvPr id="3" name="Group 44"/>
          <p:cNvGrpSpPr/>
          <p:nvPr/>
        </p:nvGrpSpPr>
        <p:grpSpPr>
          <a:xfrm>
            <a:off x="3214678" y="4761121"/>
            <a:ext cx="1500198" cy="1665099"/>
            <a:chOff x="1428728" y="4714884"/>
            <a:chExt cx="1500198" cy="1665099"/>
          </a:xfrm>
        </p:grpSpPr>
        <p:sp>
          <p:nvSpPr>
            <p:cNvPr id="11" name="Rounded Rectangle 10"/>
            <p:cNvSpPr/>
            <p:nvPr/>
          </p:nvSpPr>
          <p:spPr>
            <a:xfrm>
              <a:off x="1785918" y="4857760"/>
              <a:ext cx="1000132" cy="35719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主数据节点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85918" y="5286388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备数据节点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785918" y="5715016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备数据节点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428728" y="4714884"/>
              <a:ext cx="1500198" cy="1643074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urved Right Arrow 14"/>
            <p:cNvSpPr/>
            <p:nvPr/>
          </p:nvSpPr>
          <p:spPr>
            <a:xfrm>
              <a:off x="1571604" y="5072074"/>
              <a:ext cx="214314" cy="500066"/>
            </a:xfrm>
            <a:prstGeom prst="curv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Right Arrow 16"/>
            <p:cNvSpPr/>
            <p:nvPr/>
          </p:nvSpPr>
          <p:spPr>
            <a:xfrm>
              <a:off x="1500166" y="5000636"/>
              <a:ext cx="285752" cy="928694"/>
            </a:xfrm>
            <a:prstGeom prst="curv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14480" y="6072206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数据复制组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490608" y="5332625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...</a:t>
            </a:r>
            <a:endParaRPr lang="zh-CN" altLang="en-US" sz="1400" b="1" dirty="0"/>
          </a:p>
        </p:txBody>
      </p:sp>
      <p:grpSp>
        <p:nvGrpSpPr>
          <p:cNvPr id="4" name="Group 45"/>
          <p:cNvGrpSpPr/>
          <p:nvPr/>
        </p:nvGrpSpPr>
        <p:grpSpPr>
          <a:xfrm>
            <a:off x="4929190" y="4761121"/>
            <a:ext cx="1500198" cy="1643074"/>
            <a:chOff x="1428728" y="4714884"/>
            <a:chExt cx="1500198" cy="1643074"/>
          </a:xfrm>
        </p:grpSpPr>
        <p:sp>
          <p:nvSpPr>
            <p:cNvPr id="47" name="Rounded Rectangle 46"/>
            <p:cNvSpPr/>
            <p:nvPr/>
          </p:nvSpPr>
          <p:spPr>
            <a:xfrm>
              <a:off x="1785918" y="4857760"/>
              <a:ext cx="1000132" cy="35719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主数据节点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85918" y="5286388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备数据节点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785918" y="5715016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备数据节点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428728" y="4714884"/>
              <a:ext cx="1500198" cy="1643074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Curved Right Arrow 50"/>
            <p:cNvSpPr/>
            <p:nvPr/>
          </p:nvSpPr>
          <p:spPr>
            <a:xfrm>
              <a:off x="1571604" y="5072074"/>
              <a:ext cx="214314" cy="500066"/>
            </a:xfrm>
            <a:prstGeom prst="curv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Curved Right Arrow 51"/>
            <p:cNvSpPr/>
            <p:nvPr/>
          </p:nvSpPr>
          <p:spPr>
            <a:xfrm>
              <a:off x="1500166" y="5000636"/>
              <a:ext cx="285752" cy="928694"/>
            </a:xfrm>
            <a:prstGeom prst="curv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53"/>
          <p:cNvGrpSpPr/>
          <p:nvPr/>
        </p:nvGrpSpPr>
        <p:grpSpPr>
          <a:xfrm>
            <a:off x="6929454" y="4761121"/>
            <a:ext cx="1500198" cy="1643074"/>
            <a:chOff x="1428728" y="4714884"/>
            <a:chExt cx="1500198" cy="1643074"/>
          </a:xfrm>
        </p:grpSpPr>
        <p:sp>
          <p:nvSpPr>
            <p:cNvPr id="55" name="Rounded Rectangle 54"/>
            <p:cNvSpPr/>
            <p:nvPr/>
          </p:nvSpPr>
          <p:spPr>
            <a:xfrm>
              <a:off x="1785918" y="4857760"/>
              <a:ext cx="1000132" cy="35719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主数据节点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785918" y="5286388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备数据节点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785918" y="5715016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备数据节点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428728" y="4714884"/>
              <a:ext cx="1500198" cy="1643074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Curved Right Arrow 58"/>
            <p:cNvSpPr/>
            <p:nvPr/>
          </p:nvSpPr>
          <p:spPr>
            <a:xfrm>
              <a:off x="1571604" y="5072074"/>
              <a:ext cx="214314" cy="500066"/>
            </a:xfrm>
            <a:prstGeom prst="curv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Curved Right Arrow 59"/>
            <p:cNvSpPr/>
            <p:nvPr/>
          </p:nvSpPr>
          <p:spPr>
            <a:xfrm>
              <a:off x="1500166" y="5000636"/>
              <a:ext cx="285752" cy="928694"/>
            </a:xfrm>
            <a:prstGeom prst="curv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1571604" y="3907041"/>
            <a:ext cx="1500198" cy="1665099"/>
            <a:chOff x="1428728" y="4714884"/>
            <a:chExt cx="1500198" cy="1665099"/>
          </a:xfrm>
        </p:grpSpPr>
        <p:sp>
          <p:nvSpPr>
            <p:cNvPr id="63" name="Rounded Rectangle 62"/>
            <p:cNvSpPr/>
            <p:nvPr/>
          </p:nvSpPr>
          <p:spPr>
            <a:xfrm>
              <a:off x="1785918" y="4857760"/>
              <a:ext cx="1000132" cy="35719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主编目节点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85918" y="5286388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备编目节点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785918" y="5715016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备编目节点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428728" y="4714884"/>
              <a:ext cx="1500198" cy="1643074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Curved Right Arrow 66"/>
            <p:cNvSpPr/>
            <p:nvPr/>
          </p:nvSpPr>
          <p:spPr>
            <a:xfrm>
              <a:off x="1571604" y="5072074"/>
              <a:ext cx="214314" cy="500066"/>
            </a:xfrm>
            <a:prstGeom prst="curv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Curved Right Arrow 67"/>
            <p:cNvSpPr/>
            <p:nvPr/>
          </p:nvSpPr>
          <p:spPr>
            <a:xfrm>
              <a:off x="1500166" y="5000636"/>
              <a:ext cx="285752" cy="928694"/>
            </a:xfrm>
            <a:prstGeom prst="curv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714480" y="6072206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编目复制组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3071802" y="4283080"/>
            <a:ext cx="4714908" cy="1588"/>
          </a:xfrm>
          <a:prstGeom prst="line">
            <a:avLst/>
          </a:prstGeom>
          <a:ln w="38100" cap="sq" cmpd="sng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>
            <a:off x="7466033" y="4533113"/>
            <a:ext cx="500066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5464181" y="4532319"/>
            <a:ext cx="500066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3749669" y="4532319"/>
            <a:ext cx="500066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5572132" y="2497130"/>
            <a:ext cx="1000132" cy="3571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SQL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286644" y="2497130"/>
            <a:ext cx="1000132" cy="3571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SQL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671956" y="2475105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...</a:t>
            </a:r>
            <a:endParaRPr lang="zh-CN" altLang="en-US" sz="14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3143240" y="3497262"/>
            <a:ext cx="5286412" cy="500066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Rounded Rectangle 69"/>
          <p:cNvSpPr/>
          <p:nvPr/>
        </p:nvSpPr>
        <p:spPr>
          <a:xfrm>
            <a:off x="5715008" y="3568700"/>
            <a:ext cx="1000132" cy="35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协调节点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286644" y="3568700"/>
            <a:ext cx="1000132" cy="35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协调节点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86578" y="3577453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...</a:t>
            </a:r>
            <a:endParaRPr lang="zh-CN" altLang="en-US" sz="1400" b="1" dirty="0"/>
          </a:p>
        </p:txBody>
      </p:sp>
      <p:sp>
        <p:nvSpPr>
          <p:cNvPr id="74" name="Rounded Rectangle 73"/>
          <p:cNvSpPr/>
          <p:nvPr/>
        </p:nvSpPr>
        <p:spPr>
          <a:xfrm>
            <a:off x="4500562" y="3568700"/>
            <a:ext cx="1000132" cy="35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协调节点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286116" y="3568700"/>
            <a:ext cx="1000132" cy="35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协调节点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rot="5400000" flipH="1" flipV="1">
            <a:off x="3534561" y="4104485"/>
            <a:ext cx="358778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3357554" y="1139808"/>
            <a:ext cx="1000132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外部应用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5143504" y="1139808"/>
            <a:ext cx="1000132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外部应用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29520" y="1139808"/>
            <a:ext cx="1000132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外部应用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428728" y="1590461"/>
            <a:ext cx="7000924" cy="3571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原生驱动、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JDBC ...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643702" y="1139808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...</a:t>
            </a:r>
            <a:endParaRPr lang="zh-CN" altLang="en-US" sz="1400" b="1" dirty="0"/>
          </a:p>
        </p:txBody>
      </p:sp>
      <p:sp>
        <p:nvSpPr>
          <p:cNvPr id="124" name="Up-Down Arrow 123"/>
          <p:cNvSpPr/>
          <p:nvPr/>
        </p:nvSpPr>
        <p:spPr>
          <a:xfrm>
            <a:off x="3786182" y="1925626"/>
            <a:ext cx="142876" cy="1571636"/>
          </a:xfrm>
          <a:prstGeom prst="up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Up-Down Arrow 124"/>
          <p:cNvSpPr/>
          <p:nvPr/>
        </p:nvSpPr>
        <p:spPr>
          <a:xfrm>
            <a:off x="6215074" y="1925626"/>
            <a:ext cx="142876" cy="500066"/>
          </a:xfrm>
          <a:prstGeom prst="up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 rot="5400000" flipH="1" flipV="1">
            <a:off x="4820047" y="4104882"/>
            <a:ext cx="359572" cy="158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 flipH="1" flipV="1">
            <a:off x="6034891" y="4104485"/>
            <a:ext cx="358778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 flipH="1" flipV="1">
            <a:off x="7607321" y="4105279"/>
            <a:ext cx="358778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4286248" y="2497130"/>
            <a:ext cx="1000132" cy="3571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SQL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4" name="Up-Down Arrow 83"/>
          <p:cNvSpPr/>
          <p:nvPr/>
        </p:nvSpPr>
        <p:spPr>
          <a:xfrm>
            <a:off x="6215074" y="2925758"/>
            <a:ext cx="142876" cy="571504"/>
          </a:xfrm>
          <a:prstGeom prst="up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1500166" y="1139808"/>
            <a:ext cx="1000132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外部应用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43240" y="3148825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API</a:t>
            </a:r>
            <a:r>
              <a:rPr lang="zh-CN" altLang="en-US" sz="1200" dirty="0" smtClean="0"/>
              <a:t>接口</a:t>
            </a:r>
            <a:endParaRPr lang="zh-CN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5247445" y="2139940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SQL</a:t>
            </a:r>
            <a:r>
              <a:rPr lang="zh-CN" altLang="en-US" sz="1200" dirty="0" smtClean="0"/>
              <a:t>兼容接口</a:t>
            </a:r>
            <a:endParaRPr lang="zh-CN" altLang="en-US" sz="12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57158" y="2139940"/>
            <a:ext cx="8143932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7158" y="3068634"/>
            <a:ext cx="8143932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57158" y="6499246"/>
            <a:ext cx="8143932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85720" y="4854584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DB</a:t>
            </a:r>
            <a:r>
              <a:rPr lang="zh-CN" altLang="en-US" sz="1400" dirty="0" smtClean="0"/>
              <a:t>引擎层</a:t>
            </a:r>
            <a:endParaRPr lang="zh-CN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85720" y="242569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SQL</a:t>
            </a:r>
            <a:r>
              <a:rPr lang="zh-CN" altLang="en-US" sz="1400" dirty="0" smtClean="0"/>
              <a:t>引擎层</a:t>
            </a:r>
            <a:endParaRPr lang="zh-CN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285720" y="1354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应用层</a:t>
            </a:r>
            <a:endParaRPr lang="zh-CN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214942" y="61216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数据复制组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75866" y="61216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数据复制组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逻辑架构</a:t>
            </a:r>
            <a:endParaRPr lang="zh-CN" altLang="en-US" dirty="0"/>
          </a:p>
        </p:txBody>
      </p:sp>
      <p:grpSp>
        <p:nvGrpSpPr>
          <p:cNvPr id="3" name="Group 44"/>
          <p:cNvGrpSpPr/>
          <p:nvPr/>
        </p:nvGrpSpPr>
        <p:grpSpPr>
          <a:xfrm>
            <a:off x="2428860" y="4835735"/>
            <a:ext cx="1500198" cy="1665099"/>
            <a:chOff x="1428728" y="4714884"/>
            <a:chExt cx="1500198" cy="1665099"/>
          </a:xfrm>
        </p:grpSpPr>
        <p:sp>
          <p:nvSpPr>
            <p:cNvPr id="11" name="Rounded Rectangle 10"/>
            <p:cNvSpPr/>
            <p:nvPr/>
          </p:nvSpPr>
          <p:spPr>
            <a:xfrm>
              <a:off x="1785918" y="4857760"/>
              <a:ext cx="1000132" cy="35719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主数据节点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85918" y="5286388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备数据节点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785918" y="5715016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备数据节点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428728" y="4714884"/>
              <a:ext cx="1500198" cy="1643074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urved Right Arrow 14"/>
            <p:cNvSpPr/>
            <p:nvPr/>
          </p:nvSpPr>
          <p:spPr>
            <a:xfrm>
              <a:off x="1571604" y="5072074"/>
              <a:ext cx="214314" cy="500066"/>
            </a:xfrm>
            <a:prstGeom prst="curv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Right Arrow 16"/>
            <p:cNvSpPr/>
            <p:nvPr/>
          </p:nvSpPr>
          <p:spPr>
            <a:xfrm>
              <a:off x="1500166" y="5000636"/>
              <a:ext cx="285752" cy="928694"/>
            </a:xfrm>
            <a:prstGeom prst="curv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28794" y="607220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数据组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704790" y="5407239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...</a:t>
            </a:r>
            <a:endParaRPr lang="zh-CN" altLang="en-US" sz="1400" b="1" dirty="0"/>
          </a:p>
        </p:txBody>
      </p:sp>
      <p:grpSp>
        <p:nvGrpSpPr>
          <p:cNvPr id="4" name="Group 45"/>
          <p:cNvGrpSpPr/>
          <p:nvPr/>
        </p:nvGrpSpPr>
        <p:grpSpPr>
          <a:xfrm>
            <a:off x="4143372" y="4835735"/>
            <a:ext cx="1500198" cy="1665099"/>
            <a:chOff x="1428728" y="4714884"/>
            <a:chExt cx="1500198" cy="1665099"/>
          </a:xfrm>
        </p:grpSpPr>
        <p:sp>
          <p:nvSpPr>
            <p:cNvPr id="47" name="Rounded Rectangle 46"/>
            <p:cNvSpPr/>
            <p:nvPr/>
          </p:nvSpPr>
          <p:spPr>
            <a:xfrm>
              <a:off x="1785918" y="4857760"/>
              <a:ext cx="1000132" cy="35719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主数据节点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85918" y="5286388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备数据节点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785918" y="5715016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备数据节点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428728" y="4714884"/>
              <a:ext cx="1500198" cy="1643074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Curved Right Arrow 50"/>
            <p:cNvSpPr/>
            <p:nvPr/>
          </p:nvSpPr>
          <p:spPr>
            <a:xfrm>
              <a:off x="1571604" y="5072074"/>
              <a:ext cx="214314" cy="500066"/>
            </a:xfrm>
            <a:prstGeom prst="curv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Curved Right Arrow 51"/>
            <p:cNvSpPr/>
            <p:nvPr/>
          </p:nvSpPr>
          <p:spPr>
            <a:xfrm>
              <a:off x="1500166" y="5000636"/>
              <a:ext cx="285752" cy="928694"/>
            </a:xfrm>
            <a:prstGeom prst="curv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28794" y="607220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数据组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" name="Group 53"/>
          <p:cNvGrpSpPr/>
          <p:nvPr/>
        </p:nvGrpSpPr>
        <p:grpSpPr>
          <a:xfrm>
            <a:off x="6143636" y="4835735"/>
            <a:ext cx="1500198" cy="1665099"/>
            <a:chOff x="1428728" y="4714884"/>
            <a:chExt cx="1500198" cy="1665099"/>
          </a:xfrm>
        </p:grpSpPr>
        <p:sp>
          <p:nvSpPr>
            <p:cNvPr id="55" name="Rounded Rectangle 54"/>
            <p:cNvSpPr/>
            <p:nvPr/>
          </p:nvSpPr>
          <p:spPr>
            <a:xfrm>
              <a:off x="1785918" y="4857760"/>
              <a:ext cx="1000132" cy="35719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主数据节点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785918" y="5286388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备数据节点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785918" y="5715016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备数据节点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428728" y="4714884"/>
              <a:ext cx="1500198" cy="1643074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Curved Right Arrow 58"/>
            <p:cNvSpPr/>
            <p:nvPr/>
          </p:nvSpPr>
          <p:spPr>
            <a:xfrm>
              <a:off x="1571604" y="5072074"/>
              <a:ext cx="214314" cy="500066"/>
            </a:xfrm>
            <a:prstGeom prst="curv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Curved Right Arrow 59"/>
            <p:cNvSpPr/>
            <p:nvPr/>
          </p:nvSpPr>
          <p:spPr>
            <a:xfrm>
              <a:off x="1500166" y="5000636"/>
              <a:ext cx="285752" cy="928694"/>
            </a:xfrm>
            <a:prstGeom prst="curv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28794" y="607220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数据组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785786" y="3549851"/>
            <a:ext cx="1500198" cy="1665099"/>
            <a:chOff x="1428728" y="4714884"/>
            <a:chExt cx="1500198" cy="1665099"/>
          </a:xfrm>
        </p:grpSpPr>
        <p:sp>
          <p:nvSpPr>
            <p:cNvPr id="63" name="Rounded Rectangle 62"/>
            <p:cNvSpPr/>
            <p:nvPr/>
          </p:nvSpPr>
          <p:spPr>
            <a:xfrm>
              <a:off x="1785918" y="4857760"/>
              <a:ext cx="1000132" cy="35719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主编目节点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85918" y="5286388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备编目节点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785918" y="5715016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备编目节点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428728" y="4714884"/>
              <a:ext cx="1500198" cy="1643074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Curved Right Arrow 66"/>
            <p:cNvSpPr/>
            <p:nvPr/>
          </p:nvSpPr>
          <p:spPr>
            <a:xfrm>
              <a:off x="1571604" y="5072074"/>
              <a:ext cx="214314" cy="500066"/>
            </a:xfrm>
            <a:prstGeom prst="curv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Curved Right Arrow 67"/>
            <p:cNvSpPr/>
            <p:nvPr/>
          </p:nvSpPr>
          <p:spPr>
            <a:xfrm>
              <a:off x="1500166" y="5000636"/>
              <a:ext cx="285752" cy="928694"/>
            </a:xfrm>
            <a:prstGeom prst="curv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28794" y="607220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编目组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2285984" y="4357694"/>
            <a:ext cx="4714908" cy="1588"/>
          </a:xfrm>
          <a:prstGeom prst="line">
            <a:avLst/>
          </a:prstGeom>
          <a:ln w="38100" cap="sq" cmpd="sng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>
            <a:off x="6680215" y="4607727"/>
            <a:ext cx="500066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4678363" y="4606933"/>
            <a:ext cx="500066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2963851" y="4606933"/>
            <a:ext cx="500066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 flipH="1" flipV="1">
            <a:off x="3963188" y="4108455"/>
            <a:ext cx="501654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 flipH="1" flipV="1">
            <a:off x="5177635" y="4107661"/>
            <a:ext cx="501654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 flipH="1" flipV="1">
            <a:off x="6750859" y="4107661"/>
            <a:ext cx="501654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5000628" y="2786058"/>
            <a:ext cx="1000132" cy="35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SQL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00826" y="2786058"/>
            <a:ext cx="1000132" cy="35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SQL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节点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00760" y="2764033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...</a:t>
            </a:r>
            <a:endParaRPr lang="zh-CN" altLang="en-US" sz="1400" b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4786314" y="2714620"/>
            <a:ext cx="2857520" cy="500066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Group 115"/>
          <p:cNvGrpSpPr/>
          <p:nvPr/>
        </p:nvGrpSpPr>
        <p:grpSpPr>
          <a:xfrm>
            <a:off x="2357422" y="3429000"/>
            <a:ext cx="5286412" cy="500066"/>
            <a:chOff x="2357422" y="3429000"/>
            <a:chExt cx="5286412" cy="500066"/>
          </a:xfrm>
        </p:grpSpPr>
        <p:sp>
          <p:nvSpPr>
            <p:cNvPr id="70" name="Rounded Rectangle 69"/>
            <p:cNvSpPr/>
            <p:nvPr/>
          </p:nvSpPr>
          <p:spPr>
            <a:xfrm>
              <a:off x="4929190" y="3500438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协调节点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6500826" y="3500438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协调节点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00760" y="3509191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...</a:t>
              </a:r>
              <a:endParaRPr lang="zh-CN" altLang="en-US" sz="1400" b="1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3714744" y="3500438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协调节点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357422" y="3429000"/>
              <a:ext cx="5286412" cy="500066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500298" y="3500438"/>
              <a:ext cx="1000132" cy="3571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协调节点</a:t>
              </a:r>
              <a:endParaRPr lang="zh-CN" alt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15" name="Straight Arrow Connector 114"/>
          <p:cNvCxnSpPr/>
          <p:nvPr/>
        </p:nvCxnSpPr>
        <p:spPr>
          <a:xfrm rot="5400000" flipH="1" flipV="1">
            <a:off x="2748743" y="4107661"/>
            <a:ext cx="501654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2428860" y="1379323"/>
            <a:ext cx="1000132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外部应用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643306" y="1379323"/>
            <a:ext cx="1000132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外部应用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4929190" y="1379323"/>
            <a:ext cx="1000132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外部应用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6429388" y="1379323"/>
            <a:ext cx="1000132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外部应用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428860" y="1807951"/>
            <a:ext cx="5000660" cy="3571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原生驱动、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JDBC ...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000760" y="1357298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...</a:t>
            </a:r>
            <a:endParaRPr lang="zh-CN" altLang="en-US" sz="1400" b="1" dirty="0"/>
          </a:p>
        </p:txBody>
      </p:sp>
      <p:sp>
        <p:nvSpPr>
          <p:cNvPr id="124" name="Up-Down Arrow 123"/>
          <p:cNvSpPr/>
          <p:nvPr/>
        </p:nvSpPr>
        <p:spPr>
          <a:xfrm>
            <a:off x="3500430" y="2143116"/>
            <a:ext cx="142876" cy="1285884"/>
          </a:xfrm>
          <a:prstGeom prst="up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Up-Down Arrow 124"/>
          <p:cNvSpPr/>
          <p:nvPr/>
        </p:nvSpPr>
        <p:spPr>
          <a:xfrm>
            <a:off x="6143636" y="2143116"/>
            <a:ext cx="142876" cy="571504"/>
          </a:xfrm>
          <a:prstGeom prst="up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/>
          <p:cNvSpPr txBox="1">
            <a:spLocks noChangeArrowheads="1"/>
          </p:cNvSpPr>
          <p:nvPr/>
        </p:nvSpPr>
        <p:spPr bwMode="auto">
          <a:xfrm>
            <a:off x="533400" y="762000"/>
            <a:ext cx="8229600" cy="884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000" b="1" dirty="0" smtClean="0">
                <a:solidFill>
                  <a:srgbClr val="990000"/>
                </a:solidFill>
              </a:rPr>
              <a:t>谢谢</a:t>
            </a:r>
            <a:endParaRPr lang="en-US" sz="4000" b="1" dirty="0">
              <a:solidFill>
                <a:srgbClr val="99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544696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微博账号</a:t>
            </a:r>
            <a:endParaRPr lang="en-US" altLang="zh-CN" dirty="0" smtClean="0"/>
          </a:p>
          <a:p>
            <a:r>
              <a:rPr lang="en-US" altLang="zh-CN" dirty="0" smtClean="0"/>
              <a:t>@SequoiaDB</a:t>
            </a:r>
            <a:endParaRPr lang="zh-CN" altLang="en-US" dirty="0"/>
          </a:p>
        </p:txBody>
      </p:sp>
      <p:pic>
        <p:nvPicPr>
          <p:cNvPr id="2052" name="Picture 4" descr="C:\Users\taoewang\Documents\Tencent Files\26408091\FileRecv\SequoiaDB微博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7891" y="3068960"/>
            <a:ext cx="2378005" cy="2378005"/>
          </a:xfrm>
          <a:prstGeom prst="rect">
            <a:avLst/>
          </a:prstGeom>
          <a:noFill/>
        </p:spPr>
      </p:pic>
      <p:pic>
        <p:nvPicPr>
          <p:cNvPr id="2053" name="Picture 5" descr="C:\Users\taoewang\Documents\Tencent Files\26408091\FileRecv\SequoiaDB微信.jpg"/>
          <p:cNvPicPr>
            <a:picLocks noChangeAspect="1" noChangeArrowheads="1"/>
          </p:cNvPicPr>
          <p:nvPr/>
        </p:nvPicPr>
        <p:blipFill>
          <a:blip r:embed="rId4" cstate="print"/>
          <a:srcRect l="6923" t="6923" r="7697" b="5389"/>
          <a:stretch>
            <a:fillRect/>
          </a:stretch>
        </p:blipFill>
        <p:spPr bwMode="auto">
          <a:xfrm>
            <a:off x="5364088" y="3040206"/>
            <a:ext cx="2376264" cy="244048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012160" y="54359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微信账号</a:t>
            </a:r>
            <a:endParaRPr lang="zh-CN" altLang="en-US" dirty="0"/>
          </a:p>
        </p:txBody>
      </p:sp>
    </p:spTree>
  </p:cSld>
  <p:clrMapOvr>
    <a:masterClrMapping/>
  </p:clrMapOvr>
  <p:transition spd="med" advTm="181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quoiaD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47152</TotalTime>
  <Words>702</Words>
  <Application>Microsoft Macintosh PowerPoint</Application>
  <PresentationFormat>On-screen Show (4:3)</PresentationFormat>
  <Paragraphs>183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SequoiaDB</vt:lpstr>
      <vt:lpstr>SequoiaDB 资料配图</vt:lpstr>
      <vt:lpstr>Slide 2</vt:lpstr>
      <vt:lpstr>物理部署-独立模式</vt:lpstr>
      <vt:lpstr>物理部署-集群模式</vt:lpstr>
      <vt:lpstr>备份页面</vt:lpstr>
      <vt:lpstr>逻辑架构</vt:lpstr>
      <vt:lpstr>逻辑架构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SequoiaSQL 非关系型数据库SQL执行引擎</dc:title>
  <dc:creator>taoewang</dc:creator>
  <cp:lastModifiedBy>xujianhui</cp:lastModifiedBy>
  <cp:revision>2098</cp:revision>
  <dcterms:created xsi:type="dcterms:W3CDTF">2013-11-26T08:39:47Z</dcterms:created>
  <dcterms:modified xsi:type="dcterms:W3CDTF">2018-02-28T07:40:40Z</dcterms:modified>
</cp:coreProperties>
</file>