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8" r:id="rId3"/>
    <p:sldId id="260" r:id="rId4"/>
    <p:sldId id="301" r:id="rId5"/>
    <p:sldId id="302" r:id="rId6"/>
    <p:sldId id="303" r:id="rId7"/>
    <p:sldId id="304" r:id="rId8"/>
    <p:sldId id="306" r:id="rId9"/>
    <p:sldId id="30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83955" autoAdjust="0"/>
  </p:normalViewPr>
  <p:slideViewPr>
    <p:cSldViewPr snapToGrid="0" snapToObjects="1">
      <p:cViewPr varScale="1">
        <p:scale>
          <a:sx n="96" d="100"/>
          <a:sy n="96" d="100"/>
        </p:scale>
        <p:origin x="11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08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4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5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76475" y="2571744"/>
            <a:ext cx="9715525" cy="1214422"/>
          </a:xfr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HelveticaNeueLT Pro 65 Md" pitchFamily="34" charset="0"/>
                <a:ea typeface="方正兰亭中黑_GBK" pitchFamily="2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76475" y="3929066"/>
            <a:ext cx="9715525" cy="64294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7477" y="4357694"/>
            <a:ext cx="9334523" cy="1214422"/>
          </a:xfr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  <a:latin typeface="HelveticaNeueLT Pro 65 Md" pitchFamily="34" charset="0"/>
                <a:ea typeface="方正兰亭中黑_GBK" pitchFamily="2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71678"/>
            <a:ext cx="10972800" cy="405448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464" y="4143381"/>
            <a:ext cx="103632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464" y="2643183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71678"/>
            <a:ext cx="5384800" cy="4054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071678"/>
            <a:ext cx="5384800" cy="40544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92880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714620"/>
            <a:ext cx="5386917" cy="34115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92880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714620"/>
            <a:ext cx="5389033" cy="34115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071678"/>
            <a:ext cx="6815667" cy="40544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2071678"/>
            <a:ext cx="4011084" cy="40544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09600" y="785794"/>
            <a:ext cx="109728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1000108"/>
            <a:ext cx="7315200" cy="37274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78579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928803"/>
            <a:ext cx="10972800" cy="4197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HelveticaNeueLT Pro 65 Md" pitchFamily="34" charset="0"/>
          <a:ea typeface="方正兰亭中黑_GBK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HelveticaNeueLT Pro 55 Roman" pitchFamily="34" charset="0"/>
          <a:ea typeface="方正兰亭黑_GBK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HelveticaNeueLT Pro 55 Roman" pitchFamily="34" charset="0"/>
          <a:ea typeface="方正兰亭黑_GBK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HelveticaNeueLT Pro 55 Roman" pitchFamily="34" charset="0"/>
          <a:ea typeface="方正兰亭黑_GBK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HelveticaNeueLT Pro 55 Roman" pitchFamily="34" charset="0"/>
          <a:ea typeface="方正兰亭黑_GBK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 baseline="0">
          <a:solidFill>
            <a:schemeClr val="tx1"/>
          </a:solidFill>
          <a:latin typeface="HelveticaNeueLT Pro 55 Roman" pitchFamily="34" charset="0"/>
          <a:ea typeface="方正兰亭黑_GBK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OM</a:t>
            </a:r>
            <a:r>
              <a:rPr kumimoji="1" lang="zh-CN" altLang="en-US" dirty="0" smtClean="0"/>
              <a:t>测试框架介绍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76475" y="3929065"/>
            <a:ext cx="9715525" cy="214374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zh-CN" altLang="en-US" dirty="0" smtClean="0"/>
              <a:t>测试框架介绍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目录结构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测试框架执行流程</a:t>
            </a:r>
            <a:endParaRPr kumimoji="1" lang="en-US" altLang="zh-CN" dirty="0" smtClean="0"/>
          </a:p>
          <a:p>
            <a:pPr marL="342900" indent="-342900">
              <a:buAutoNum type="arabicPeriod"/>
            </a:pPr>
            <a:r>
              <a:rPr kumimoji="1" lang="zh-CN" altLang="en-US" dirty="0" smtClean="0"/>
              <a:t>基于测试框架开发用例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OM</a:t>
            </a:r>
            <a:r>
              <a:rPr kumimoji="1" lang="zh-CN" altLang="en-US" dirty="0" smtClean="0"/>
              <a:t>测试框架？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kumimoji="1" lang="en-US" altLang="zh-CN" sz="3200" dirty="0" smtClean="0"/>
              <a:t>OM</a:t>
            </a:r>
            <a:r>
              <a:rPr kumimoji="1" lang="zh-CN" altLang="en-US" sz="3200" dirty="0" smtClean="0"/>
              <a:t>测试框架分成两类：</a:t>
            </a:r>
            <a:endParaRPr kumimoji="1" lang="en-US" altLang="zh-CN" sz="3200" dirty="0" smtClean="0"/>
          </a:p>
          <a:p>
            <a:pPr lvl="1"/>
            <a:r>
              <a:rPr kumimoji="1" lang="en-US" altLang="zh-CN" sz="3200" dirty="0" smtClean="0"/>
              <a:t>API</a:t>
            </a:r>
            <a:r>
              <a:rPr kumimoji="1" lang="zh-CN" altLang="en-US" sz="3200" dirty="0" smtClean="0"/>
              <a:t>测试框架</a:t>
            </a:r>
            <a:r>
              <a:rPr kumimoji="1" lang="en-US" altLang="zh-CN" sz="3200" dirty="0" smtClean="0"/>
              <a:t>, </a:t>
            </a:r>
            <a:r>
              <a:rPr kumimoji="1" lang="zh-CN" altLang="en-US" sz="3000" dirty="0" smtClean="0"/>
              <a:t>测试</a:t>
            </a:r>
            <a:r>
              <a:rPr kumimoji="1" lang="en-US" altLang="zh-CN" sz="3000" dirty="0" smtClean="0"/>
              <a:t>OM rest</a:t>
            </a:r>
            <a:r>
              <a:rPr kumimoji="1" lang="zh-CN" altLang="en-US" sz="3000" dirty="0" smtClean="0"/>
              <a:t>服务的</a:t>
            </a:r>
            <a:r>
              <a:rPr kumimoji="1" lang="en-US" altLang="zh-CN" sz="3000" dirty="0" err="1" smtClean="0"/>
              <a:t>cmd</a:t>
            </a:r>
            <a:r>
              <a:rPr kumimoji="1" lang="zh-CN" altLang="en-US" sz="3000" dirty="0" smtClean="0"/>
              <a:t>命令</a:t>
            </a:r>
            <a:endParaRPr kumimoji="1" lang="en-US" altLang="zh-CN" sz="3000" dirty="0" smtClean="0"/>
          </a:p>
          <a:p>
            <a:pPr lvl="1"/>
            <a:r>
              <a:rPr kumimoji="1" lang="en-US" altLang="zh-CN" sz="3200" dirty="0" smtClean="0"/>
              <a:t>UI</a:t>
            </a:r>
            <a:r>
              <a:rPr kumimoji="1" lang="zh-CN" altLang="en-US" sz="3200" dirty="0" smtClean="0"/>
              <a:t>测试框架</a:t>
            </a:r>
            <a:r>
              <a:rPr kumimoji="1" lang="en-US" altLang="zh-CN" sz="3200" dirty="0" smtClean="0"/>
              <a:t>, </a:t>
            </a:r>
            <a:r>
              <a:rPr kumimoji="1" lang="zh-CN" altLang="en-US" sz="3200" dirty="0" smtClean="0"/>
              <a:t>测试</a:t>
            </a:r>
            <a:r>
              <a:rPr kumimoji="1" lang="en-US" altLang="zh-CN" sz="3200" dirty="0" smtClean="0"/>
              <a:t>SAC</a:t>
            </a:r>
            <a:r>
              <a:rPr kumimoji="1" lang="zh-CN" altLang="en-US" sz="3200" dirty="0" smtClean="0"/>
              <a:t>网页操作</a:t>
            </a:r>
            <a:r>
              <a:rPr kumimoji="1" lang="en-US" altLang="zh-CN" sz="3200" dirty="0" smtClean="0"/>
              <a:t>(</a:t>
            </a:r>
            <a:r>
              <a:rPr kumimoji="1" lang="zh-CN" altLang="en-US" sz="3200" dirty="0" smtClean="0"/>
              <a:t>现在还没有</a:t>
            </a:r>
            <a:r>
              <a:rPr kumimoji="1" lang="en-US" altLang="zh-CN" sz="3200" dirty="0" smtClean="0"/>
              <a:t>)</a:t>
            </a:r>
            <a:endParaRPr kumimoji="1"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OM</a:t>
            </a:r>
            <a:r>
              <a:rPr kumimoji="1" lang="zh-CN" altLang="en-US" dirty="0" smtClean="0"/>
              <a:t>测试框架原理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2236" y="176061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 smtClean="0"/>
              <a:t>OM</a:t>
            </a:r>
            <a:r>
              <a:rPr kumimoji="1" lang="zh-CN" altLang="en-US" sz="3200" dirty="0" smtClean="0"/>
              <a:t>测试框架是基于</a:t>
            </a:r>
            <a:r>
              <a:rPr kumimoji="1" lang="en-US" altLang="zh-CN" sz="3200" dirty="0" err="1" smtClean="0"/>
              <a:t>sdb</a:t>
            </a:r>
            <a:r>
              <a:rPr kumimoji="1" lang="en-US" altLang="zh-CN" sz="3200" dirty="0" smtClean="0"/>
              <a:t> shell</a:t>
            </a:r>
            <a:r>
              <a:rPr kumimoji="1" lang="zh-CN" altLang="en-US" sz="3200" dirty="0" smtClean="0"/>
              <a:t>开发的</a:t>
            </a:r>
            <a:r>
              <a:rPr kumimoji="1" lang="en-US" altLang="zh-CN" sz="3200" dirty="0" err="1" smtClean="0"/>
              <a:t>javascript</a:t>
            </a:r>
            <a:r>
              <a:rPr kumimoji="1" lang="zh-CN" altLang="en-US" sz="3200" dirty="0" smtClean="0"/>
              <a:t>脚本库</a:t>
            </a:r>
            <a:r>
              <a:rPr kumimoji="1" lang="en-US" altLang="zh-CN" sz="3200" dirty="0" smtClean="0"/>
              <a:t>, </a:t>
            </a:r>
            <a:r>
              <a:rPr kumimoji="1" lang="zh-CN" altLang="en-US" sz="3200" dirty="0" smtClean="0"/>
              <a:t>内置了</a:t>
            </a:r>
            <a:r>
              <a:rPr kumimoji="1" lang="en-US" altLang="zh-CN" sz="3200" dirty="0" smtClean="0"/>
              <a:t>OM</a:t>
            </a:r>
            <a:r>
              <a:rPr kumimoji="1" lang="zh-CN" altLang="en-US" sz="3200" dirty="0" smtClean="0"/>
              <a:t>操作的</a:t>
            </a:r>
            <a:r>
              <a:rPr kumimoji="1" lang="en-US" altLang="zh-CN" sz="3200" dirty="0" smtClean="0"/>
              <a:t>rest</a:t>
            </a:r>
            <a:r>
              <a:rPr kumimoji="1" lang="zh-CN" altLang="en-US" sz="3200" dirty="0" smtClean="0"/>
              <a:t>接口</a:t>
            </a:r>
            <a:r>
              <a:rPr kumimoji="1" lang="en-US" altLang="zh-CN" sz="3200" dirty="0" smtClean="0"/>
              <a:t>, </a:t>
            </a:r>
            <a:r>
              <a:rPr kumimoji="1" lang="zh-CN" altLang="en-US" sz="3200" dirty="0" smtClean="0"/>
              <a:t>底层依赖于</a:t>
            </a:r>
            <a:r>
              <a:rPr kumimoji="1" lang="en-US" altLang="zh-CN" sz="3200" dirty="0" smtClean="0"/>
              <a:t>curl</a:t>
            </a:r>
            <a:r>
              <a:rPr kumimoji="1" lang="zh-CN" altLang="en-US" sz="3200" dirty="0" smtClean="0"/>
              <a:t>工具</a:t>
            </a:r>
            <a:r>
              <a:rPr kumimoji="1" lang="en-US" altLang="zh-CN" sz="3200" dirty="0" smtClean="0"/>
              <a:t>, </a:t>
            </a:r>
            <a:r>
              <a:rPr kumimoji="1" lang="zh-CN" altLang="en-US" sz="3200" dirty="0" smtClean="0"/>
              <a:t>如果要使用该框架</a:t>
            </a:r>
            <a:r>
              <a:rPr kumimoji="1" lang="en-US" altLang="zh-CN" sz="3200" dirty="0" smtClean="0"/>
              <a:t>, </a:t>
            </a:r>
            <a:r>
              <a:rPr kumimoji="1" lang="zh-CN" altLang="en-US" sz="3200" dirty="0" smtClean="0"/>
              <a:t>系统必须要安装</a:t>
            </a:r>
            <a:r>
              <a:rPr kumimoji="1" lang="en-US" altLang="zh-CN" sz="3200" dirty="0" smtClean="0"/>
              <a:t>curl</a:t>
            </a:r>
            <a:endParaRPr kumimoji="1"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61" y="536675"/>
            <a:ext cx="10972800" cy="1143000"/>
          </a:xfrm>
        </p:spPr>
        <p:txBody>
          <a:bodyPr/>
          <a:lstStyle/>
          <a:p>
            <a:r>
              <a:rPr kumimoji="1" lang="en-US" altLang="zh-CN" dirty="0" smtClean="0"/>
              <a:t>OM</a:t>
            </a:r>
            <a:r>
              <a:rPr kumimoji="1" lang="zh-CN" altLang="en-US" dirty="0" smtClean="0"/>
              <a:t>测试框架结构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8863" y="775855"/>
            <a:ext cx="4507302" cy="567464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sz="3200" dirty="0" err="1" smtClean="0"/>
              <a:t>testcase</a:t>
            </a:r>
            <a:r>
              <a:rPr kumimoji="1" lang="en-US" altLang="zh-CN" sz="3200" dirty="0" smtClean="0"/>
              <a:t>: </a:t>
            </a:r>
            <a:r>
              <a:rPr kumimoji="1" lang="zh-CN" altLang="en-US" sz="3200" dirty="0" smtClean="0"/>
              <a:t>测试用例</a:t>
            </a:r>
            <a:endParaRPr kumimoji="1"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3200" dirty="0" smtClean="0"/>
              <a:t>om.js: </a:t>
            </a:r>
            <a:r>
              <a:rPr kumimoji="1" lang="zh-CN" altLang="en-US" sz="3200" dirty="0" smtClean="0"/>
              <a:t>提供对</a:t>
            </a:r>
            <a:r>
              <a:rPr kumimoji="1" lang="en-US" altLang="zh-CN" sz="3200" dirty="0" smtClean="0"/>
              <a:t>om svc</a:t>
            </a:r>
            <a:r>
              <a:rPr kumimoji="1" lang="zh-CN" altLang="en-US" sz="3200" dirty="0" smtClean="0"/>
              <a:t>发送</a:t>
            </a:r>
            <a:r>
              <a:rPr kumimoji="1" lang="en-US" altLang="zh-CN" sz="3200" dirty="0" smtClean="0"/>
              <a:t>rest</a:t>
            </a:r>
            <a:r>
              <a:rPr kumimoji="1" lang="zh-CN" altLang="en-US" sz="3200" dirty="0" smtClean="0"/>
              <a:t>命令的库</a:t>
            </a:r>
            <a:endParaRPr kumimoji="1"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3200" dirty="0" smtClean="0"/>
              <a:t>rest.js: </a:t>
            </a:r>
            <a:r>
              <a:rPr kumimoji="1" lang="zh-CN" altLang="en-US" sz="3200" dirty="0" smtClean="0"/>
              <a:t>提供</a:t>
            </a:r>
            <a:r>
              <a:rPr kumimoji="1" lang="en-US" altLang="zh-CN" sz="3200" dirty="0" smtClean="0"/>
              <a:t>rest</a:t>
            </a:r>
            <a:r>
              <a:rPr kumimoji="1" lang="zh-CN" altLang="en-US" sz="3200" dirty="0" smtClean="0"/>
              <a:t>操作的库</a:t>
            </a:r>
            <a:endParaRPr kumimoji="1"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3200" dirty="0" smtClean="0"/>
              <a:t>unit.js: </a:t>
            </a:r>
            <a:r>
              <a:rPr kumimoji="1" lang="zh-CN" altLang="en-US" sz="3200" dirty="0" smtClean="0"/>
              <a:t>提供单元测试的库</a:t>
            </a:r>
            <a:endParaRPr kumimoji="1" lang="en-US" altLang="zh-CN" sz="3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sz="3200" dirty="0" smtClean="0"/>
              <a:t>lib: </a:t>
            </a:r>
            <a:r>
              <a:rPr kumimoji="1" lang="zh-CN" altLang="en-US" sz="3200" dirty="0" smtClean="0"/>
              <a:t>存放底层的函数库</a:t>
            </a:r>
            <a:r>
              <a:rPr kumimoji="1" lang="en-US" altLang="zh-CN" sz="3200" dirty="0" smtClean="0"/>
              <a:t>, </a:t>
            </a:r>
            <a:r>
              <a:rPr kumimoji="1" lang="zh-CN" altLang="en-US" sz="3200" dirty="0" smtClean="0"/>
              <a:t>如</a:t>
            </a:r>
            <a:r>
              <a:rPr kumimoji="1" lang="en-US" altLang="zh-CN" sz="3200" dirty="0" smtClean="0"/>
              <a:t>md5</a:t>
            </a:r>
            <a:r>
              <a:rPr kumimoji="1" lang="zh-CN" altLang="en-US" sz="3200" dirty="0" smtClean="0"/>
              <a:t>加密、</a:t>
            </a:r>
            <a:r>
              <a:rPr kumimoji="1" lang="en-US" altLang="zh-CN" sz="3200" dirty="0" smtClean="0"/>
              <a:t>http header</a:t>
            </a:r>
            <a:r>
              <a:rPr kumimoji="1" lang="zh-CN" altLang="en-US" sz="3200" dirty="0" smtClean="0"/>
              <a:t>解析等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62" y="1679675"/>
            <a:ext cx="7262701" cy="375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487" y="238501"/>
            <a:ext cx="10972800" cy="1143000"/>
          </a:xfrm>
        </p:spPr>
        <p:txBody>
          <a:bodyPr/>
          <a:lstStyle/>
          <a:p>
            <a:r>
              <a:rPr kumimoji="1" lang="en-US" altLang="zh-CN" dirty="0" smtClean="0"/>
              <a:t>OM</a:t>
            </a:r>
            <a:r>
              <a:rPr kumimoji="1" lang="zh-CN" altLang="en-US" dirty="0" smtClean="0"/>
              <a:t>测试部署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895" y="1107902"/>
            <a:ext cx="5029201" cy="22410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500" dirty="0" smtClean="0"/>
              <a:t>方案一</a:t>
            </a:r>
            <a:r>
              <a:rPr kumimoji="1" lang="en-US" altLang="zh-CN" sz="2500" dirty="0" smtClean="0"/>
              <a:t>: </a:t>
            </a:r>
          </a:p>
          <a:p>
            <a:pPr marL="0" indent="0">
              <a:buNone/>
            </a:pPr>
            <a:r>
              <a:rPr kumimoji="1" lang="zh-CN" altLang="en-US" sz="2500" dirty="0" smtClean="0"/>
              <a:t>至少</a:t>
            </a:r>
            <a:r>
              <a:rPr kumimoji="1" lang="en-US" altLang="zh-CN" sz="2500" dirty="0" smtClean="0"/>
              <a:t>2</a:t>
            </a:r>
            <a:r>
              <a:rPr kumimoji="1" lang="zh-CN" altLang="en-US" sz="2500" dirty="0" smtClean="0"/>
              <a:t>台主机；</a:t>
            </a:r>
            <a:endParaRPr kumimoji="1" lang="en-US" altLang="zh-CN" sz="2500" dirty="0" smtClean="0"/>
          </a:p>
          <a:p>
            <a:pPr marL="0" indent="0">
              <a:buNone/>
            </a:pPr>
            <a:r>
              <a:rPr kumimoji="1" lang="zh-CN" altLang="en-US" sz="2500" dirty="0" smtClean="0"/>
              <a:t>测试用例占一台主机，</a:t>
            </a:r>
            <a:endParaRPr kumimoji="1" lang="en-US" altLang="zh-CN" sz="2500" dirty="0" smtClean="0"/>
          </a:p>
          <a:p>
            <a:pPr marL="0" indent="0">
              <a:buNone/>
            </a:pPr>
            <a:r>
              <a:rPr kumimoji="1" lang="zh-CN" altLang="en-US" sz="2500" dirty="0" smtClean="0"/>
              <a:t>测试机用来运行</a:t>
            </a:r>
            <a:r>
              <a:rPr kumimoji="1" lang="en-US" altLang="zh-CN" sz="2500" dirty="0" smtClean="0"/>
              <a:t>OM</a:t>
            </a:r>
            <a:r>
              <a:rPr kumimoji="1" lang="zh-CN" altLang="en-US" sz="2500" dirty="0" smtClean="0"/>
              <a:t>、</a:t>
            </a:r>
            <a:r>
              <a:rPr kumimoji="1" lang="en-US" altLang="zh-CN" sz="2500" dirty="0" err="1" smtClean="0"/>
              <a:t>SequoiaDB</a:t>
            </a:r>
            <a:r>
              <a:rPr kumimoji="1" lang="zh-CN" altLang="en-US" sz="2500" dirty="0" smtClean="0"/>
              <a:t>集群、</a:t>
            </a:r>
            <a:r>
              <a:rPr kumimoji="1" lang="en-US" altLang="zh-CN" sz="2500" dirty="0" smtClean="0"/>
              <a:t>PostgreSQL</a:t>
            </a:r>
            <a:r>
              <a:rPr kumimoji="1" lang="zh-CN" altLang="en-US" sz="2500" dirty="0" smtClean="0"/>
              <a:t>、</a:t>
            </a:r>
            <a:r>
              <a:rPr kumimoji="1" lang="en-US" altLang="zh-CN" sz="2500" dirty="0" smtClean="0"/>
              <a:t>MySQL</a:t>
            </a:r>
            <a:r>
              <a:rPr kumimoji="1" lang="zh-CN" altLang="en-US" sz="2500" dirty="0" smtClean="0"/>
              <a:t>等</a:t>
            </a:r>
            <a:endParaRPr kumimoji="1" lang="zh-CN" altLang="en-US" sz="25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6" y="3348943"/>
            <a:ext cx="5482501" cy="328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72" y="4561698"/>
            <a:ext cx="5566351" cy="2187333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195172" y="1107902"/>
            <a:ext cx="5433611" cy="2241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500" dirty="0" smtClean="0"/>
              <a:t>方案二</a:t>
            </a:r>
            <a:r>
              <a:rPr kumimoji="1" lang="en-US" altLang="zh-CN" sz="2500" dirty="0" smtClean="0"/>
              <a:t>: </a:t>
            </a:r>
          </a:p>
          <a:p>
            <a:pPr marL="0" indent="0">
              <a:buNone/>
            </a:pPr>
            <a:r>
              <a:rPr kumimoji="1" lang="zh-CN" altLang="en-US" sz="2500" dirty="0" smtClean="0"/>
              <a:t>至少</a:t>
            </a:r>
            <a:r>
              <a:rPr kumimoji="1" lang="en-US" altLang="zh-CN" sz="2500" dirty="0" smtClean="0"/>
              <a:t>1</a:t>
            </a:r>
            <a:r>
              <a:rPr kumimoji="1" lang="zh-CN" altLang="en-US" sz="2500" dirty="0" smtClean="0"/>
              <a:t>台主机；</a:t>
            </a:r>
            <a:endParaRPr kumimoji="1" lang="en-US" altLang="zh-CN" sz="2500" dirty="0" smtClean="0"/>
          </a:p>
          <a:p>
            <a:pPr marL="0" indent="0">
              <a:buNone/>
            </a:pPr>
            <a:r>
              <a:rPr kumimoji="1" lang="zh-CN" altLang="en-US" sz="2500" dirty="0" smtClean="0"/>
              <a:t>测试机用来运行</a:t>
            </a:r>
            <a:r>
              <a:rPr kumimoji="1" lang="zh-CN" altLang="en-US" sz="2500" dirty="0"/>
              <a:t>测试</a:t>
            </a:r>
            <a:r>
              <a:rPr kumimoji="1" lang="zh-CN" altLang="en-US" sz="2500" dirty="0" smtClean="0"/>
              <a:t>用例</a:t>
            </a:r>
            <a:r>
              <a:rPr kumimoji="1" lang="zh-CN" altLang="en-US" sz="2500" dirty="0"/>
              <a:t>、</a:t>
            </a:r>
            <a:r>
              <a:rPr kumimoji="1" lang="en-US" altLang="zh-CN" sz="2500" dirty="0" smtClean="0"/>
              <a:t>OM</a:t>
            </a:r>
            <a:r>
              <a:rPr kumimoji="1" lang="zh-CN" altLang="en-US" sz="2500" dirty="0" smtClean="0"/>
              <a:t>、</a:t>
            </a:r>
            <a:r>
              <a:rPr kumimoji="1" lang="en-US" altLang="zh-CN" sz="2500" dirty="0" err="1" smtClean="0"/>
              <a:t>SequoiaDB</a:t>
            </a:r>
            <a:r>
              <a:rPr kumimoji="1" lang="zh-CN" altLang="en-US" sz="2500" dirty="0" smtClean="0"/>
              <a:t>集群、</a:t>
            </a:r>
            <a:r>
              <a:rPr kumimoji="1" lang="en-US" altLang="zh-CN" sz="2500" dirty="0" smtClean="0"/>
              <a:t>PostgreSQL</a:t>
            </a:r>
            <a:r>
              <a:rPr kumimoji="1" lang="zh-CN" altLang="en-US" sz="2500" dirty="0" smtClean="0"/>
              <a:t>、</a:t>
            </a:r>
            <a:r>
              <a:rPr kumimoji="1" lang="en-US" altLang="zh-CN" sz="2500" dirty="0" smtClean="0"/>
              <a:t>MySQL</a:t>
            </a:r>
            <a:r>
              <a:rPr kumimoji="1" lang="zh-CN" altLang="en-US" sz="2500" dirty="0" smtClean="0"/>
              <a:t>等</a:t>
            </a:r>
            <a:endParaRPr kumimoji="1"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6309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226" y="382419"/>
            <a:ext cx="10972800" cy="1143000"/>
          </a:xfrm>
        </p:spPr>
        <p:txBody>
          <a:bodyPr/>
          <a:lstStyle/>
          <a:p>
            <a:r>
              <a:rPr lang="en-US" altLang="zh-CN" dirty="0" smtClean="0"/>
              <a:t>OM</a:t>
            </a:r>
            <a:r>
              <a:rPr lang="zh-CN" altLang="en-US" dirty="0" smtClean="0"/>
              <a:t>测试用例目录结构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226" y="1510163"/>
            <a:ext cx="4518991" cy="49261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存储路径在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testcase_new</a:t>
            </a:r>
            <a:r>
              <a:rPr lang="en-US" altLang="zh-CN" dirty="0" smtClean="0"/>
              <a:t>/om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6" y="2189853"/>
            <a:ext cx="4327950" cy="43811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615071" y="1551107"/>
            <a:ext cx="7603435" cy="581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runomtest.sh</a:t>
            </a:r>
            <a:r>
              <a:rPr lang="zh-CN" altLang="en-US" dirty="0"/>
              <a:t>：用来测试</a:t>
            </a:r>
            <a:r>
              <a:rPr lang="en-US" altLang="zh-CN" dirty="0"/>
              <a:t>om svc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的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packet: </a:t>
            </a:r>
            <a:r>
              <a:rPr lang="zh-CN" altLang="en-US" dirty="0" smtClean="0"/>
              <a:t>存放</a:t>
            </a:r>
            <a:r>
              <a:rPr lang="en-US" altLang="zh-CN" dirty="0" err="1" smtClean="0"/>
              <a:t>sequoiadb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postgresql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run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js</a:t>
            </a:r>
            <a:r>
              <a:rPr lang="en-US" altLang="zh-CN" dirty="0" smtClean="0"/>
              <a:t>: </a:t>
            </a:r>
            <a:r>
              <a:rPr lang="zh-CN" altLang="en-US" dirty="0" smtClean="0"/>
              <a:t>存放测试用例的目录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js</a:t>
            </a:r>
            <a:r>
              <a:rPr lang="en-US" altLang="zh-CN" dirty="0" smtClean="0"/>
              <a:t>/test_xxx.js: </a:t>
            </a:r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js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testcase.conf</a:t>
            </a:r>
            <a:r>
              <a:rPr lang="en-US" altLang="zh-CN" dirty="0" smtClean="0"/>
              <a:t>: </a:t>
            </a:r>
            <a:r>
              <a:rPr lang="zh-CN" altLang="en-US" dirty="0" smtClean="0"/>
              <a:t>测试用例配置文件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文件名可以改</a:t>
            </a:r>
            <a:r>
              <a:rPr lang="en-US" altLang="zh-CN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js</a:t>
            </a:r>
            <a:r>
              <a:rPr lang="en-US" altLang="zh-CN" dirty="0" smtClean="0"/>
              <a:t>/common: </a:t>
            </a:r>
            <a:r>
              <a:rPr lang="zh-CN" altLang="en-US" dirty="0" smtClean="0"/>
              <a:t>测试用例的公共库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js</a:t>
            </a:r>
            <a:r>
              <a:rPr lang="en-US" altLang="zh-CN" dirty="0" smtClean="0"/>
              <a:t>/common/all_prepare.js: </a:t>
            </a:r>
            <a:r>
              <a:rPr lang="zh-CN" altLang="en-US" dirty="0" smtClean="0"/>
              <a:t>全局预处理脚本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js</a:t>
            </a:r>
            <a:r>
              <a:rPr lang="en-US" altLang="zh-CN" dirty="0" smtClean="0"/>
              <a:t>/common/all_clean.js: </a:t>
            </a:r>
            <a:r>
              <a:rPr lang="zh-CN" altLang="en-US" dirty="0" smtClean="0"/>
              <a:t>全局回收处理脚本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js</a:t>
            </a:r>
            <a:r>
              <a:rPr lang="en-US" altLang="zh-CN" dirty="0" smtClean="0"/>
              <a:t>/common/before_usecase.js: </a:t>
            </a:r>
            <a:r>
              <a:rPr lang="zh-CN" altLang="en-US" dirty="0" smtClean="0"/>
              <a:t>用例预处理脚本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js</a:t>
            </a:r>
            <a:r>
              <a:rPr lang="en-US" altLang="zh-CN" dirty="0" smtClean="0"/>
              <a:t>/common/after_usecase.js: </a:t>
            </a:r>
            <a:r>
              <a:rPr lang="zh-CN" altLang="en-US" dirty="0" smtClean="0"/>
              <a:t>用例执行结束脚本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err="1" smtClean="0"/>
              <a:t>js</a:t>
            </a:r>
            <a:r>
              <a:rPr lang="en-US" altLang="zh-CN" dirty="0" smtClean="0"/>
              <a:t>/common/func.js: </a:t>
            </a:r>
            <a:r>
              <a:rPr lang="zh-CN" altLang="en-US" dirty="0" smtClean="0"/>
              <a:t>参数处理脚本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1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测试框架执行</a:t>
            </a:r>
            <a:r>
              <a:rPr kumimoji="1" lang="zh-CN" altLang="en-US" dirty="0" smtClean="0"/>
              <a:t>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71678"/>
            <a:ext cx="6218583" cy="45577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all_prepare.js</a:t>
            </a:r>
            <a:r>
              <a:rPr lang="zh-CN" altLang="en-US" dirty="0" smtClean="0"/>
              <a:t>、用例脚本</a:t>
            </a:r>
            <a:r>
              <a:rPr lang="en-US" altLang="zh-CN" dirty="0" smtClean="0"/>
              <a:t>test_xxx.js</a:t>
            </a:r>
            <a:r>
              <a:rPr lang="zh-CN" altLang="en-US" dirty="0" smtClean="0"/>
              <a:t>如果执行失败，将不会继续执行后续脚本，以便调试、追踪问题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用例脚本</a:t>
            </a:r>
            <a:r>
              <a:rPr lang="en-US" altLang="zh-CN" dirty="0" smtClean="0"/>
              <a:t>test_xxx.js</a:t>
            </a:r>
            <a:r>
              <a:rPr lang="zh-CN" altLang="en-US" dirty="0" smtClean="0"/>
              <a:t>内部单元测试，如果执行失败，可以通过参数控制是否继续执行，默认继续执行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90" y="188843"/>
            <a:ext cx="2763823" cy="656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391" y="497559"/>
            <a:ext cx="10972800" cy="11430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OM</a:t>
            </a:r>
            <a:r>
              <a:rPr lang="zh-CN" altLang="en-US" dirty="0"/>
              <a:t>测试框架开发</a:t>
            </a:r>
            <a:r>
              <a:rPr lang="zh-CN" altLang="en-US" dirty="0" smtClean="0"/>
              <a:t>用例，参数列表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391" y="1808923"/>
            <a:ext cx="11102009" cy="492352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IS_DEBUG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是否开启调试模式，默认</a:t>
            </a:r>
            <a:r>
              <a:rPr lang="en-US" altLang="zh-CN" dirty="0" smtClean="0"/>
              <a:t>false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OMHOSTNAME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OM svc</a:t>
            </a:r>
            <a:r>
              <a:rPr lang="zh-CN" altLang="en-US" dirty="0" smtClean="0"/>
              <a:t>的主机名，默认当前主机名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OMWEBNAME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OM svc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端口，默认</a:t>
            </a:r>
            <a:r>
              <a:rPr lang="en-US" altLang="zh-CN" dirty="0" smtClean="0"/>
              <a:t>8000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OMSVCNAME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OM svc</a:t>
            </a:r>
            <a:r>
              <a:rPr lang="zh-CN" altLang="en-US" dirty="0" smtClean="0"/>
              <a:t>的服务名，默认</a:t>
            </a:r>
            <a:r>
              <a:rPr lang="en-US" altLang="zh-CN" dirty="0" smtClean="0"/>
              <a:t>11780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OM_USER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OM svc</a:t>
            </a:r>
            <a:r>
              <a:rPr lang="zh-CN" altLang="en-US" dirty="0" smtClean="0"/>
              <a:t>的鉴权账号，默认</a:t>
            </a:r>
            <a:r>
              <a:rPr lang="en-US" altLang="zh-CN" dirty="0" smtClean="0"/>
              <a:t>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OM_PASSWD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OM svc</a:t>
            </a:r>
            <a:r>
              <a:rPr lang="zh-CN" altLang="en-US" dirty="0" smtClean="0"/>
              <a:t>的鉴权密码，默认</a:t>
            </a:r>
            <a:r>
              <a:rPr lang="en-US" altLang="zh-CN" dirty="0" smtClean="0"/>
              <a:t>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TESTCASE_CONF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测试用例公共配置文件名，默认</a:t>
            </a:r>
            <a:r>
              <a:rPr lang="en-US" altLang="zh-CN" dirty="0" err="1" smtClean="0"/>
              <a:t>testcase.conf</a:t>
            </a:r>
            <a:r>
              <a:rPr lang="zh-CN" altLang="en-US" dirty="0" smtClean="0"/>
              <a:t>，配置</a:t>
            </a:r>
            <a:r>
              <a:rPr lang="en-US" altLang="zh-CN" dirty="0" smtClean="0"/>
              <a:t>				</a:t>
            </a:r>
            <a:r>
              <a:rPr lang="zh-CN" altLang="en-US" dirty="0" smtClean="0"/>
              <a:t>文件的格式，请参考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testcase_new</a:t>
            </a:r>
            <a:r>
              <a:rPr lang="en-US" altLang="zh-CN" dirty="0" smtClean="0"/>
              <a:t>/om/README.txt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HOST_LIST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主机列表，通过</a:t>
            </a:r>
            <a:r>
              <a:rPr lang="en-US" altLang="zh-CN" dirty="0" err="1" smtClean="0"/>
              <a:t>testcase.conf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044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061" y="214294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OM</a:t>
            </a:r>
            <a:r>
              <a:rPr lang="zh-CN" altLang="en-US" dirty="0" smtClean="0"/>
              <a:t>测试框架开发用例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565" y="1095460"/>
            <a:ext cx="11231218" cy="969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测试用例存储</a:t>
            </a:r>
            <a:r>
              <a:rPr lang="zh-CN" altLang="en-US" sz="2000" dirty="0"/>
              <a:t>路径在 </a:t>
            </a:r>
            <a:r>
              <a:rPr lang="en-US" altLang="zh-CN" sz="2000" dirty="0"/>
              <a:t>/</a:t>
            </a:r>
            <a:r>
              <a:rPr lang="en-US" altLang="zh-CN" sz="2000" dirty="0" err="1" smtClean="0"/>
              <a:t>testcase_new</a:t>
            </a:r>
            <a:r>
              <a:rPr lang="en-US" altLang="zh-CN" sz="2000" dirty="0" smtClean="0"/>
              <a:t>/om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文件名为 </a:t>
            </a:r>
            <a:r>
              <a:rPr lang="en-US" altLang="zh-CN" sz="2000" dirty="0" smtClean="0"/>
              <a:t>test_[test type].js</a:t>
            </a:r>
            <a:r>
              <a:rPr lang="zh-CN" altLang="en-US" sz="2000" dirty="0" smtClean="0"/>
              <a:t>，接口可以在</a:t>
            </a:r>
            <a:r>
              <a:rPr lang="en-US" altLang="zh-CN" sz="2000" dirty="0" smtClean="0"/>
              <a:t>unit.js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om.js</a:t>
            </a:r>
            <a:r>
              <a:rPr lang="zh-CN" altLang="en-US" sz="2000" dirty="0" smtClean="0"/>
              <a:t>查看，也可以参考其他测试用例</a:t>
            </a:r>
            <a:endParaRPr lang="zh-CN" altLang="en-US" sz="20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56591" y="1918252"/>
            <a:ext cx="11251096" cy="4631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 baseline="0">
                <a:solidFill>
                  <a:schemeClr val="tx1"/>
                </a:solidFill>
                <a:latin typeface="HelveticaNeueLT Pro 55 Roman" pitchFamily="34" charset="0"/>
                <a:ea typeface="方正兰亭黑_GBK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import( "common/om.js" ) ;</a:t>
            </a:r>
          </a:p>
          <a:p>
            <a:pPr marL="0" indent="0">
              <a:buNone/>
            </a:pPr>
            <a:r>
              <a:rPr lang="en-US" altLang="zh-CN" sz="2000" dirty="0"/>
              <a:t>import( "common/unit.js" ) 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OM_CTRL = new </a:t>
            </a:r>
            <a:r>
              <a:rPr lang="en-US" altLang="zh-CN" sz="2000" dirty="0" err="1"/>
              <a:t>SdbOMCtrl</a:t>
            </a:r>
            <a:r>
              <a:rPr lang="en-US" altLang="zh-CN" sz="2000" dirty="0"/>
              <a:t>( OMHOSTNAME, OMWEBNAME ) ;</a:t>
            </a:r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UNIT_TEST = new </a:t>
            </a:r>
            <a:r>
              <a:rPr lang="en-US" altLang="zh-CN" sz="2000" dirty="0" err="1"/>
              <a:t>SdbUnit</a:t>
            </a:r>
            <a:r>
              <a:rPr lang="en-US" altLang="zh-CN" sz="2000" dirty="0"/>
              <a:t>( "Test host" ) 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UNIT_TEST.setUp</a:t>
            </a:r>
            <a:r>
              <a:rPr lang="en-US" altLang="zh-CN" sz="2000" dirty="0"/>
              <a:t>( function(){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/>
              <a:t>OM_CTRL.login</a:t>
            </a:r>
            <a:r>
              <a:rPr lang="en-US" altLang="zh-CN" sz="2000" dirty="0"/>
              <a:t>( OM_USER, OM_PASSWD ) ;</a:t>
            </a:r>
          </a:p>
          <a:p>
            <a:pPr marL="0" indent="0">
              <a:buNone/>
            </a:pPr>
            <a:r>
              <a:rPr lang="en-US" altLang="zh-CN" sz="2000" dirty="0"/>
              <a:t>} ) 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UNIT_TEST.test</a:t>
            </a:r>
            <a:r>
              <a:rPr lang="en-US" altLang="zh-CN" sz="2000" dirty="0"/>
              <a:t>( 'query host status', function(){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clusterList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OM_CTRL.query_cluster</a:t>
            </a:r>
            <a:r>
              <a:rPr lang="en-US" altLang="zh-CN" sz="2000" dirty="0"/>
              <a:t>() 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for(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clusterList</a:t>
            </a:r>
            <a:r>
              <a:rPr lang="en-US" altLang="zh-CN" sz="2000" dirty="0"/>
              <a:t> )</a:t>
            </a:r>
          </a:p>
          <a:p>
            <a:pPr marL="0" indent="0">
              <a:buNone/>
            </a:pPr>
            <a:r>
              <a:rPr lang="en-US" altLang="zh-CN" sz="2000" dirty="0"/>
              <a:t>   {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clusterName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clusterList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]['</a:t>
            </a:r>
            <a:r>
              <a:rPr lang="en-US" altLang="zh-CN" sz="2000" dirty="0" err="1"/>
              <a:t>ClusterName</a:t>
            </a:r>
            <a:r>
              <a:rPr lang="en-US" altLang="zh-CN" sz="2000" dirty="0"/>
              <a:t>'] 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hostList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OM_CTRL.query_host</a:t>
            </a:r>
            <a:r>
              <a:rPr lang="en-US" altLang="zh-CN" sz="2000" dirty="0"/>
              <a:t>( { '</a:t>
            </a:r>
            <a:r>
              <a:rPr lang="en-US" altLang="zh-CN" sz="2000" dirty="0" err="1"/>
              <a:t>ClusterName</a:t>
            </a:r>
            <a:r>
              <a:rPr lang="en-US" altLang="zh-CN" sz="2000" dirty="0"/>
              <a:t>': </a:t>
            </a:r>
            <a:r>
              <a:rPr lang="en-US" altLang="zh-CN" sz="2000" dirty="0" err="1"/>
              <a:t>clusterName</a:t>
            </a:r>
            <a:r>
              <a:rPr lang="en-US" altLang="zh-CN" sz="2000" dirty="0"/>
              <a:t> } ) ;</a:t>
            </a:r>
          </a:p>
          <a:p>
            <a:pPr marL="0" indent="0">
              <a:buNone/>
            </a:pPr>
            <a:r>
              <a:rPr lang="en-US" altLang="zh-CN" sz="2000" dirty="0"/>
              <a:t>      if( </a:t>
            </a:r>
            <a:r>
              <a:rPr lang="en-US" altLang="zh-CN" sz="2000" dirty="0" err="1"/>
              <a:t>hostList.length</a:t>
            </a:r>
            <a:r>
              <a:rPr lang="en-US" altLang="zh-CN" sz="2000" dirty="0"/>
              <a:t> == 0 )</a:t>
            </a:r>
          </a:p>
          <a:p>
            <a:pPr marL="0" indent="0">
              <a:buNone/>
            </a:pPr>
            <a:r>
              <a:rPr lang="en-US" altLang="zh-CN" sz="2000" dirty="0"/>
              <a:t>      {</a:t>
            </a:r>
          </a:p>
          <a:p>
            <a:pPr marL="0" indent="0">
              <a:buNone/>
            </a:pPr>
            <a:r>
              <a:rPr lang="en-US" altLang="zh-CN" sz="2000" dirty="0"/>
              <a:t>         continue ;</a:t>
            </a:r>
          </a:p>
          <a:p>
            <a:pPr marL="0" indent="0">
              <a:buNone/>
            </a:pPr>
            <a:r>
              <a:rPr lang="en-US" altLang="zh-CN" sz="2000" dirty="0"/>
              <a:t>      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hostStatus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OM_CTRL.query_host_status</a:t>
            </a:r>
            <a:r>
              <a:rPr lang="en-US" altLang="zh-CN" sz="2000" dirty="0"/>
              <a:t>( </a:t>
            </a:r>
            <a:r>
              <a:rPr lang="en-US" altLang="zh-CN" sz="2000" dirty="0" err="1"/>
              <a:t>hostList</a:t>
            </a:r>
            <a:r>
              <a:rPr lang="en-US" altLang="zh-CN" sz="2000" dirty="0"/>
              <a:t> ) ;</a:t>
            </a:r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UNIT_TEST.assert</a:t>
            </a:r>
            <a:r>
              <a:rPr lang="en-US" altLang="zh-CN" sz="2000" dirty="0"/>
              <a:t>( </a:t>
            </a:r>
            <a:r>
              <a:rPr lang="en-US" altLang="zh-CN" sz="2000" dirty="0" err="1"/>
              <a:t>hostList.length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hostStatus</a:t>
            </a:r>
            <a:r>
              <a:rPr lang="en-US" altLang="zh-CN" sz="2000" dirty="0"/>
              <a:t>[0]['</a:t>
            </a:r>
            <a:r>
              <a:rPr lang="en-US" altLang="zh-CN" sz="2000" dirty="0" err="1"/>
              <a:t>HostInfo</a:t>
            </a:r>
            <a:r>
              <a:rPr lang="en-US" altLang="zh-CN" sz="2000" dirty="0"/>
              <a:t>'].length, "invalid host status" ) ;</a:t>
            </a:r>
          </a:p>
          <a:p>
            <a:pPr marL="0" indent="0">
              <a:buNone/>
            </a:pPr>
            <a:r>
              <a:rPr lang="en-US" altLang="zh-CN" sz="2000" dirty="0"/>
              <a:t>   }</a:t>
            </a:r>
          </a:p>
          <a:p>
            <a:pPr marL="0" indent="0">
              <a:buNone/>
            </a:pPr>
            <a:r>
              <a:rPr lang="en-US" altLang="zh-CN" sz="2000" dirty="0"/>
              <a:t>} ) 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UNIT_TEST.start</a:t>
            </a:r>
            <a:r>
              <a:rPr lang="en-US" altLang="zh-CN" sz="2000" dirty="0"/>
              <a:t>( IS_DEBUG ) </a:t>
            </a:r>
            <a:r>
              <a:rPr lang="en-US" altLang="zh-CN" sz="2000" dirty="0" smtClean="0"/>
              <a:t>;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557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quoiaDB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SequoiaDB PPT模板</Template>
  <TotalTime>1228</TotalTime>
  <Words>526</Words>
  <Application>Microsoft Office PowerPoint</Application>
  <PresentationFormat>宽屏</PresentationFormat>
  <Paragraphs>87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HelveticaNeueLT Pro 55 Roman</vt:lpstr>
      <vt:lpstr>HelveticaNeueLT Pro 65 Md</vt:lpstr>
      <vt:lpstr>方正兰亭黑_GBK</vt:lpstr>
      <vt:lpstr>方正兰亭中黑_GBK</vt:lpstr>
      <vt:lpstr>宋体</vt:lpstr>
      <vt:lpstr>Arial</vt:lpstr>
      <vt:lpstr>Calibri</vt:lpstr>
      <vt:lpstr>SequoiaDB</vt:lpstr>
      <vt:lpstr>OM测试框架介绍</vt:lpstr>
      <vt:lpstr>什么是OM测试框架？</vt:lpstr>
      <vt:lpstr>OM测试框架原理</vt:lpstr>
      <vt:lpstr>OM测试框架结构</vt:lpstr>
      <vt:lpstr>OM测试部署</vt:lpstr>
      <vt:lpstr>OM测试用例目录结构</vt:lpstr>
      <vt:lpstr>测试框架执行流程</vt:lpstr>
      <vt:lpstr>基于OM测试框架开发用例，参数列表</vt:lpstr>
      <vt:lpstr>基于OM测试框架开发用例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杨上德</dc:creator>
  <cp:lastModifiedBy>hejiawen</cp:lastModifiedBy>
  <cp:revision>188</cp:revision>
  <dcterms:created xsi:type="dcterms:W3CDTF">2016-09-01T07:02:34Z</dcterms:created>
  <dcterms:modified xsi:type="dcterms:W3CDTF">2018-07-03T03:01:22Z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