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66" r:id="rId7"/>
    <p:sldId id="261" r:id="rId8"/>
    <p:sldId id="269" r:id="rId9"/>
    <p:sldId id="262" r:id="rId10"/>
    <p:sldId id="263" r:id="rId11"/>
    <p:sldId id="267" r:id="rId12"/>
    <p:sldId id="268" r:id="rId13"/>
    <p:sldId id="264" r:id="rId14"/>
    <p:sldId id="270" r:id="rId15"/>
    <p:sldId id="271" r:id="rId16"/>
    <p:sldId id="272" r:id="rId17"/>
    <p:sldId id="273" r:id="rId18"/>
    <p:sldId id="281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2D0A8AB-D536-49ED-AB2C-832ADCECE54B}">
          <p14:sldIdLst>
            <p14:sldId id="256"/>
            <p14:sldId id="258"/>
            <p14:sldId id="259"/>
            <p14:sldId id="260"/>
            <p14:sldId id="265"/>
            <p14:sldId id="266"/>
            <p14:sldId id="261"/>
            <p14:sldId id="269"/>
            <p14:sldId id="262"/>
            <p14:sldId id="263"/>
            <p14:sldId id="267"/>
            <p14:sldId id="268"/>
          </p14:sldIdLst>
        </p14:section>
        <p14:section name="Коля" id="{739DDBC3-EEC7-463D-AAD9-B155D7635023}">
          <p14:sldIdLst>
            <p14:sldId id="264"/>
            <p14:sldId id="270"/>
            <p14:sldId id="271"/>
            <p14:sldId id="272"/>
            <p14:sldId id="273"/>
            <p14:sldId id="281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ED8140-E789-DD63-25FF-EBEAA0D18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9B2E69-6C6D-4ECE-E21E-60D310915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70A15F-8B54-FD2B-688D-DB2AA1EE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6A15-5BF7-4DAA-A61E-DD6DC38E4F01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568BF0-3A5B-D118-8533-12A064E3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8D8A25-6B40-DFF7-3320-0FD2A12B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992F-C27F-4DA2-8CD0-2D7FF39FB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46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B06F7-4A3C-F2D0-110B-6CDE9A2A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EF89D56-1FE9-8B7C-572C-92DC6C9E1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C47317-C251-D05F-1F2B-8F6A03069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6A15-5BF7-4DAA-A61E-DD6DC38E4F01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FD0344-F4C1-50A4-8E3C-53DF39960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50E4C9-7031-DFD3-1238-A8DA5091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992F-C27F-4DA2-8CD0-2D7FF39FB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80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D534638-BA65-71D4-A63C-3C01F4E2A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C87A7D-33CE-207C-CFA6-9168C6300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018A5A-DBE8-3B5B-46B1-8FF9FE46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6A15-5BF7-4DAA-A61E-DD6DC38E4F01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4943EC-9E39-9B84-497D-529C2874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2A7556-9050-E8DD-52D9-FB8B60CF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992F-C27F-4DA2-8CD0-2D7FF39FB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5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50297-DD59-6CDE-E13D-20B4A212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DDF63E-7D1D-DDC5-A49B-15CFAEDCF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935ACB-2B24-326D-9994-279B241D8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6A15-5BF7-4DAA-A61E-DD6DC38E4F01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ED0E90-9ED7-9390-0CCD-26601A20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263B1A-47DA-E024-995B-957A1091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992F-C27F-4DA2-8CD0-2D7FF39FB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9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99784-3522-9F3D-74A1-18E0F104F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18D35F-338C-085E-7D20-F4F04C2EE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CA022F-6E57-C6D2-ADDC-BFEE2116C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6A15-5BF7-4DAA-A61E-DD6DC38E4F01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0FC52F-00B4-7E91-DD0E-6FCFAE35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5CFE7F-5B12-412C-A32A-75433F19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992F-C27F-4DA2-8CD0-2D7FF39FB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9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D21120-13B2-8AB9-3AAC-066C062C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DDB02-8817-D3DD-AC37-B8A01F3A9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07D19D-83AD-329A-5344-88288DF50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9A0517-D4F0-7C08-4DB7-9F4AF3318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6A15-5BF7-4DAA-A61E-DD6DC38E4F01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AA048C-1EA9-114D-418A-301CBD8A1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A4C393-7807-EFD3-8901-2F0E2FD4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992F-C27F-4DA2-8CD0-2D7FF39FB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11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CBF76D-4CE9-C704-6F2D-488FEBB55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DE6F7D-B483-7D9C-B9F9-07FED792C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8FD97D-2120-7024-8F20-C26D701F7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B1EAF3-E1F8-0769-8FD5-DFC40E0CD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095678-62D8-F73E-5950-ACD53C20B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13CE6C3-6A31-713B-F1DB-309AD51F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6A15-5BF7-4DAA-A61E-DD6DC38E4F01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D9373B-BCAD-89BC-A73E-4EE2F4C0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CA75148-9C78-1739-4161-E518D10F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992F-C27F-4DA2-8CD0-2D7FF39FB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95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1D567-2195-4F4F-3E06-B1F3AB32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C0E1F8-CBC8-DAC7-7D48-32BF341DB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6A15-5BF7-4DAA-A61E-DD6DC38E4F01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D4C51E-4D43-3748-E6A0-2A72AD68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003A423-0F3D-D28D-FFE1-9DD7E8BB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992F-C27F-4DA2-8CD0-2D7FF39FB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24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001340F-D160-FBB5-7B34-1336BC40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6A15-5BF7-4DAA-A61E-DD6DC38E4F01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778BD1A-0C2A-EE5A-FCCC-BAD03BE6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C91C16-2492-4233-9CD9-AB744EFB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992F-C27F-4DA2-8CD0-2D7FF39FB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7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E33454-0BE2-7811-D25A-B6D2D530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BB84AB-4A9B-BEBB-9362-3F33AA6AD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85875D-5F2B-A8AD-E0D6-0A13EF4E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246C66-2E43-757C-8FF3-8FBC52B4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6A15-5BF7-4DAA-A61E-DD6DC38E4F01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19455A-4200-C5D4-378D-8D7ECF63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AFC76F-3CD7-0D97-60B9-275C1107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992F-C27F-4DA2-8CD0-2D7FF39FB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96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AEEA1-B5F4-E6B6-98E9-C40FB31B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3C6B561-4BB6-DFB6-C13D-28991E59E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8828C6-45FC-F610-ED49-967FE15D4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7CD69C-E188-A228-EBB8-B2BFEFAFA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6A15-5BF7-4DAA-A61E-DD6DC38E4F01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543C80-551E-8B1D-7BF5-7C7F74A4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AD9AA6-196B-AF92-29B6-F7BC864CD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992F-C27F-4DA2-8CD0-2D7FF39FB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07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0EC6C5-8748-81BF-153A-607437C8C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40636D-6AA4-57DC-E8DB-AB07577D8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10A828-4E4E-6723-6913-E7A06DD6D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2F6A15-5BF7-4DAA-A61E-DD6DC38E4F01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834488-3C42-9A66-B6BB-93A5A1C97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6185CD-B124-F23B-BFF4-E0B5A4D80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9A992F-C27F-4DA2-8CD0-2D7FF39FB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14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6lab.cisco.com/stats/index.php?option=al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77D787-D2DE-79BA-FB17-EC82952BE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IPv6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7F986B-F05F-D561-804B-5783D5D13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5347" y="5534355"/>
            <a:ext cx="2625306" cy="1655762"/>
          </a:xfrm>
        </p:spPr>
        <p:txBody>
          <a:bodyPr/>
          <a:lstStyle/>
          <a:p>
            <a:r>
              <a:rPr lang="ru-RU" dirty="0"/>
              <a:t>Кривов Сергей</a:t>
            </a:r>
            <a:br>
              <a:rPr lang="ru-RU" dirty="0"/>
            </a:br>
            <a:r>
              <a:rPr lang="ru-RU" dirty="0" err="1"/>
              <a:t>Швыров</a:t>
            </a:r>
            <a:r>
              <a:rPr lang="ru-RU" dirty="0"/>
              <a:t> Николай</a:t>
            </a:r>
          </a:p>
        </p:txBody>
      </p:sp>
    </p:spTree>
    <p:extLst>
      <p:ext uri="{BB962C8B-B14F-4D97-AF65-F5344CB8AC3E}">
        <p14:creationId xmlns:p14="http://schemas.microsoft.com/office/powerpoint/2010/main" val="957644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B0AD5D-68E2-E2EA-1E3A-CC4AF04270FB}"/>
              </a:ext>
            </a:extLst>
          </p:cNvPr>
          <p:cNvSpPr txBox="1"/>
          <p:nvPr/>
        </p:nvSpPr>
        <p:spPr>
          <a:xfrm>
            <a:off x="1293961" y="103516"/>
            <a:ext cx="8833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Проблемы IPv6.</a:t>
            </a:r>
            <a:br>
              <a:rPr lang="ru-RU" sz="3600" dirty="0"/>
            </a:br>
            <a:r>
              <a:rPr lang="ru-RU" sz="3600" dirty="0"/>
              <a:t>Почему на него до сих пор мало кто перешел.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9B65D4-7E28-E02A-6D03-7EE85BC66305}"/>
              </a:ext>
            </a:extLst>
          </p:cNvPr>
          <p:cNvSpPr txBox="1"/>
          <p:nvPr/>
        </p:nvSpPr>
        <p:spPr>
          <a:xfrm>
            <a:off x="398971" y="1857842"/>
            <a:ext cx="902107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Всем провайдером придётся покупать новое оборудование, которое стоит хороших денег.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Полная перенастройка всех сетей (сетей провайдера), но что тоже надо выделять гигантские деньги, так как надо будет оплачивать такую работу скорее всего другим мастерам.	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 данным из интернета, на текущий момент настройка IPv6 очень сложно и даже у больших профессионалов могут возникнуть сложности.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У IPv6 нету обратной совместимости с IPv4. То есть во время настройки на IPv6, можно будет допустить некоторые ошибки, можно будет упустить дыры в обеспечении безопасности.</a:t>
            </a: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3D936F36-8B80-F049-F8AC-2990BA68B13F}"/>
              </a:ext>
            </a:extLst>
          </p:cNvPr>
          <p:cNvSpPr txBox="1"/>
          <p:nvPr/>
        </p:nvSpPr>
        <p:spPr>
          <a:xfrm>
            <a:off x="10843404" y="6357668"/>
            <a:ext cx="102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Карта</a:t>
            </a:r>
          </a:p>
        </p:txBody>
      </p:sp>
    </p:spTree>
    <p:extLst>
      <p:ext uri="{BB962C8B-B14F-4D97-AF65-F5344CB8AC3E}">
        <p14:creationId xmlns:p14="http://schemas.microsoft.com/office/powerpoint/2010/main" val="2054318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99E57-7DB7-B15C-266D-A69AD389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47" y="365124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Переход от </a:t>
            </a:r>
            <a:r>
              <a:rPr lang="en-US" sz="3600" dirty="0"/>
              <a:t>IPv4 </a:t>
            </a:r>
            <a:r>
              <a:rPr lang="ru-RU" sz="3600" dirty="0"/>
              <a:t>к </a:t>
            </a:r>
            <a:r>
              <a:rPr lang="en-US" sz="3600" dirty="0"/>
              <a:t>IPv6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AD99FA-F183-62D3-B938-A603F2F36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2221"/>
            <a:ext cx="10515600" cy="234956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Основные подходы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/>
              <a:t>Dual Stack </a:t>
            </a:r>
            <a:r>
              <a:rPr lang="ru-RU" dirty="0"/>
              <a:t>-</a:t>
            </a:r>
            <a:r>
              <a:rPr lang="en-US" dirty="0"/>
              <a:t> </a:t>
            </a:r>
            <a:r>
              <a:rPr lang="ru-RU" dirty="0"/>
              <a:t>параллельная работа </a:t>
            </a:r>
            <a:r>
              <a:rPr lang="en-US" dirty="0"/>
              <a:t>IPv4 </a:t>
            </a:r>
            <a:r>
              <a:rPr lang="ru-RU" dirty="0"/>
              <a:t>и </a:t>
            </a:r>
            <a:r>
              <a:rPr lang="en-US" dirty="0"/>
              <a:t>IPv6 </a:t>
            </a:r>
            <a:r>
              <a:rPr lang="ru-RU" dirty="0"/>
              <a:t>на устройствах.</a:t>
            </a:r>
            <a:br>
              <a:rPr lang="ru-RU" dirty="0"/>
            </a:br>
            <a:r>
              <a:rPr lang="ru-RU" dirty="0"/>
              <a:t>    Туннелирование – инкапсуляция </a:t>
            </a:r>
            <a:r>
              <a:rPr lang="en-US" dirty="0"/>
              <a:t>IPv6</a:t>
            </a:r>
            <a:r>
              <a:rPr lang="ru-RU" dirty="0"/>
              <a:t>-пакетов внутри </a:t>
            </a:r>
            <a:r>
              <a:rPr lang="en-US" dirty="0"/>
              <a:t>IPv4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    Трансляция – </a:t>
            </a:r>
            <a:r>
              <a:rPr lang="en-US" dirty="0"/>
              <a:t>NAT64, DNS64 – </a:t>
            </a:r>
            <a:r>
              <a:rPr lang="ru-RU" dirty="0"/>
              <a:t>преобразование между </a:t>
            </a:r>
            <a:r>
              <a:rPr lang="en-US" dirty="0"/>
              <a:t>IPv6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ru-RU" dirty="0"/>
              <a:t>и</a:t>
            </a:r>
            <a:r>
              <a:rPr lang="en-US" dirty="0"/>
              <a:t> IPv4-</a:t>
            </a:r>
            <a:r>
              <a:rPr lang="ru-RU" dirty="0"/>
              <a:t>адресами.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47C63F4-02C2-F814-C2F6-EE25F174CB7C}"/>
              </a:ext>
            </a:extLst>
          </p:cNvPr>
          <p:cNvSpPr txBox="1">
            <a:spLocks/>
          </p:cNvSpPr>
          <p:nvPr/>
        </p:nvSpPr>
        <p:spPr>
          <a:xfrm>
            <a:off x="838200" y="4143315"/>
            <a:ext cx="10515600" cy="2349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Проблемы перехода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- Совместимость оборудования.</a:t>
            </a:r>
          </a:p>
          <a:p>
            <a:pPr>
              <a:buFontTx/>
              <a:buChar char="-"/>
            </a:pPr>
            <a:r>
              <a:rPr lang="ru-RU" dirty="0"/>
              <a:t>Требуется обновление ПО и ОС.</a:t>
            </a:r>
          </a:p>
          <a:p>
            <a:pPr>
              <a:buFontTx/>
              <a:buChar char="-"/>
            </a:pPr>
            <a:r>
              <a:rPr lang="ru-RU" dirty="0"/>
              <a:t>Повышенные требования к специалистам.</a:t>
            </a:r>
          </a:p>
        </p:txBody>
      </p:sp>
    </p:spTree>
    <p:extLst>
      <p:ext uri="{BB962C8B-B14F-4D97-AF65-F5344CB8AC3E}">
        <p14:creationId xmlns:p14="http://schemas.microsoft.com/office/powerpoint/2010/main" val="31761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55C56-48AF-FD1E-DAAE-AAEA3A9D3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/>
              <a:t>*Индивидуальные адреса: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97B6EC-2CD3-1E37-D5E9-19BB4FCCE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525" y="1364480"/>
            <a:ext cx="4346275" cy="58114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1) global unicast 2001::/16</a:t>
            </a:r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56DDED18-4D9B-EBB1-C10F-EC23F6659DEB}"/>
              </a:ext>
            </a:extLst>
          </p:cNvPr>
          <p:cNvSpPr txBox="1">
            <a:spLocks/>
          </p:cNvSpPr>
          <p:nvPr/>
        </p:nvSpPr>
        <p:spPr>
          <a:xfrm>
            <a:off x="911525" y="3138427"/>
            <a:ext cx="4997570" cy="581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2) link-local unicast FE80::/64</a:t>
            </a:r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E31462D-5707-87B4-56C3-5A8A23770944}"/>
              </a:ext>
            </a:extLst>
          </p:cNvPr>
          <p:cNvSpPr txBox="1">
            <a:spLocks/>
          </p:cNvSpPr>
          <p:nvPr/>
        </p:nvSpPr>
        <p:spPr>
          <a:xfrm>
            <a:off x="911525" y="4558910"/>
            <a:ext cx="5184476" cy="581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3) unique-local unicast FC00::/7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441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37ACA2-E903-17B2-C204-7042A8A39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98" y="207034"/>
            <a:ext cx="8148724" cy="159813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5C5AAF-DB73-7FEF-EBFC-59FDC5A1E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221" y="2014216"/>
            <a:ext cx="7858014" cy="282956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52FC33-48DB-5F6C-F25A-B4E125FF0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98" y="5052833"/>
            <a:ext cx="7392838" cy="146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91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4F406-D64D-B127-5215-40EAFD0BD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Групповые адреса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563840-2B9A-69A1-DBEF-36AA9BA14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82" y="1077954"/>
            <a:ext cx="6525965" cy="13149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653D79-3526-4329-05B2-D90D13F5E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964" y="2318361"/>
            <a:ext cx="7824054" cy="22212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0C65C7-CE66-3B39-BF61-7220C5FF8410}"/>
              </a:ext>
            </a:extLst>
          </p:cNvPr>
          <p:cNvSpPr txBox="1"/>
          <p:nvPr/>
        </p:nvSpPr>
        <p:spPr>
          <a:xfrm>
            <a:off x="145385" y="4186044"/>
            <a:ext cx="1505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1) Флаги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DA7EE9-3805-3580-BB27-CC81DFD4043E}"/>
              </a:ext>
            </a:extLst>
          </p:cNvPr>
          <p:cNvSpPr txBox="1"/>
          <p:nvPr/>
        </p:nvSpPr>
        <p:spPr>
          <a:xfrm>
            <a:off x="692178" y="4647709"/>
            <a:ext cx="39315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 Постоянный/временный адрес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404F35-5EED-779F-CCC1-3CF9A8066CAB}"/>
              </a:ext>
            </a:extLst>
          </p:cNvPr>
          <p:cNvSpPr txBox="1"/>
          <p:nvPr/>
        </p:nvSpPr>
        <p:spPr>
          <a:xfrm>
            <a:off x="1348599" y="5066438"/>
            <a:ext cx="6219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FF02::1 — все узлы связи (</a:t>
            </a:r>
            <a:r>
              <a:rPr lang="ru-RU" dirty="0" err="1"/>
              <a:t>aka</a:t>
            </a:r>
            <a:r>
              <a:rPr lang="ru-RU" dirty="0"/>
              <a:t> </a:t>
            </a:r>
            <a:r>
              <a:rPr lang="ru-RU" dirty="0" err="1"/>
              <a:t>broadcast</a:t>
            </a:r>
            <a:r>
              <a:rPr lang="ru-RU" dirty="0"/>
              <a:t>)</a:t>
            </a:r>
          </a:p>
          <a:p>
            <a:r>
              <a:rPr lang="ru-RU" dirty="0"/>
              <a:t>FF02::2 — все маршрутизаторы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95903-2A20-AB5E-273C-88EADFEF49B3}"/>
              </a:ext>
            </a:extLst>
          </p:cNvPr>
          <p:cNvSpPr txBox="1"/>
          <p:nvPr/>
        </p:nvSpPr>
        <p:spPr>
          <a:xfrm>
            <a:off x="6888192" y="5916402"/>
            <a:ext cx="52319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* FF02:0:0:0:0:1:FF00::/104 — групповой адрес запрашиваемого узла</a:t>
            </a:r>
          </a:p>
        </p:txBody>
      </p:sp>
    </p:spTree>
    <p:extLst>
      <p:ext uri="{BB962C8B-B14F-4D97-AF65-F5344CB8AC3E}">
        <p14:creationId xmlns:p14="http://schemas.microsoft.com/office/powerpoint/2010/main" val="2764120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E56B98-E491-1A05-B9F1-869F6E858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50" y="453140"/>
            <a:ext cx="9018100" cy="595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45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B87D3-35DA-8381-392B-78007C36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592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/>
              <a:t>Формат пакета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97EACF-809C-DCDF-4508-A038E313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388" y="1170287"/>
            <a:ext cx="6246019" cy="517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17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B87D3-35DA-8381-392B-78007C36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592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/>
              <a:t>Формат пакета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6F1C0-6DBC-3FFE-7E9A-C5E1F6DDBFFB}"/>
              </a:ext>
            </a:extLst>
          </p:cNvPr>
          <p:cNvSpPr txBox="1"/>
          <p:nvPr/>
        </p:nvSpPr>
        <p:spPr>
          <a:xfrm>
            <a:off x="1408262" y="1325563"/>
            <a:ext cx="2784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Общая структура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496D9-36E2-BDED-F088-3DDF83994220}"/>
              </a:ext>
            </a:extLst>
          </p:cNvPr>
          <p:cNvSpPr txBox="1"/>
          <p:nvPr/>
        </p:nvSpPr>
        <p:spPr>
          <a:xfrm>
            <a:off x="2995523" y="1859340"/>
            <a:ext cx="612906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Заголовки:</a:t>
            </a:r>
          </a:p>
          <a:p>
            <a:r>
              <a:rPr lang="ru-RU" dirty="0"/>
              <a:t>1) транзитных опций (</a:t>
            </a:r>
            <a:r>
              <a:rPr lang="ru-RU" dirty="0" err="1"/>
              <a:t>hop-by-hop</a:t>
            </a:r>
            <a:r>
              <a:rPr lang="ru-RU" dirty="0"/>
              <a:t>)</a:t>
            </a:r>
          </a:p>
          <a:p>
            <a:r>
              <a:rPr lang="ru-RU" dirty="0"/>
              <a:t>2) места назначения</a:t>
            </a:r>
          </a:p>
          <a:p>
            <a:r>
              <a:rPr lang="ru-RU" dirty="0"/>
              <a:t>3) маршрутизации — промежуточные узлы пути, маршрутизация от источника</a:t>
            </a:r>
          </a:p>
          <a:p>
            <a:r>
              <a:rPr lang="ru-RU" dirty="0"/>
              <a:t>4) фрагментации — обрабатывается только в конечных узлах</a:t>
            </a:r>
          </a:p>
          <a:p>
            <a:r>
              <a:rPr lang="ru-RU" dirty="0"/>
              <a:t>5) аутентификации — обеспечение целостности содержимого</a:t>
            </a:r>
          </a:p>
          <a:p>
            <a:r>
              <a:rPr lang="ru-RU" dirty="0"/>
              <a:t>6) безопасных вложений — обеспечение конфиденциальности (шифрование)</a:t>
            </a:r>
          </a:p>
        </p:txBody>
      </p:sp>
    </p:spTree>
    <p:extLst>
      <p:ext uri="{BB962C8B-B14F-4D97-AF65-F5344CB8AC3E}">
        <p14:creationId xmlns:p14="http://schemas.microsoft.com/office/powerpoint/2010/main" val="3084082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B87D3-35DA-8381-392B-78007C36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592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/>
              <a:t>Формат пакета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E58D79-7637-8003-485F-BB2D5C4BF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305" y="471338"/>
            <a:ext cx="8174619" cy="620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6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B463BE15-49C0-02F8-F2AB-15F61E253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47" y="94893"/>
            <a:ext cx="8605087" cy="347241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B8565B-1DFC-C19C-5DEE-2E8CD434DDF8}"/>
              </a:ext>
            </a:extLst>
          </p:cNvPr>
          <p:cNvSpPr txBox="1"/>
          <p:nvPr/>
        </p:nvSpPr>
        <p:spPr>
          <a:xfrm>
            <a:off x="4832949" y="3735237"/>
            <a:ext cx="57516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протоколы ND и ICMPv6</a:t>
            </a:r>
          </a:p>
          <a:p>
            <a:endParaRPr lang="ru-RU" dirty="0"/>
          </a:p>
          <a:p>
            <a:r>
              <a:rPr lang="ru-RU" strike="sngStrike" dirty="0"/>
              <a:t>ARP, ICMP, DHCP </a:t>
            </a:r>
            <a:r>
              <a:rPr lang="ru-RU" dirty="0"/>
              <a:t>-&gt; ICMPv6, ND</a:t>
            </a:r>
          </a:p>
          <a:p>
            <a:endParaRPr lang="ru-RU" dirty="0"/>
          </a:p>
          <a:p>
            <a:r>
              <a:rPr lang="ru-RU" dirty="0"/>
              <a:t>Сообщения ND:</a:t>
            </a:r>
          </a:p>
          <a:p>
            <a:r>
              <a:rPr lang="ru-RU" dirty="0"/>
              <a:t>1) запрос к маршрутизатору FF02::2</a:t>
            </a:r>
          </a:p>
          <a:p>
            <a:r>
              <a:rPr lang="ru-RU" dirty="0"/>
              <a:t>2) объявление маршрутизатора FF02::1</a:t>
            </a:r>
          </a:p>
          <a:p>
            <a:r>
              <a:rPr lang="ru-RU" dirty="0"/>
              <a:t>3) запрос к соседнему узлу [::]</a:t>
            </a:r>
          </a:p>
          <a:p>
            <a:r>
              <a:rPr lang="ru-RU" dirty="0"/>
              <a:t>4) объявление соседнего узла (ответ на 3) FF02::1</a:t>
            </a:r>
          </a:p>
          <a:p>
            <a:r>
              <a:rPr lang="ru-RU" dirty="0"/>
              <a:t>5) перенаправление маршрута</a:t>
            </a:r>
          </a:p>
        </p:txBody>
      </p:sp>
    </p:spTree>
    <p:extLst>
      <p:ext uri="{BB962C8B-B14F-4D97-AF65-F5344CB8AC3E}">
        <p14:creationId xmlns:p14="http://schemas.microsoft.com/office/powerpoint/2010/main" val="31544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1676B-0F09-A6AB-C939-66438E39E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Проблемы </a:t>
            </a:r>
            <a:r>
              <a:rPr lang="en-US" sz="3600" dirty="0"/>
              <a:t>IPv4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67BF33-3151-29AB-A26F-2C2B294DD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93989" cy="3419235"/>
          </a:xfrm>
        </p:spPr>
        <p:txBody>
          <a:bodyPr>
            <a:normAutofit/>
          </a:bodyPr>
          <a:lstStyle/>
          <a:p>
            <a:r>
              <a:rPr lang="ru-RU" dirty="0"/>
              <a:t>1)  Нехватка доступных IP адресов</a:t>
            </a:r>
            <a:endParaRPr lang="en-US" dirty="0"/>
          </a:p>
          <a:p>
            <a:r>
              <a:rPr lang="ru-RU" dirty="0"/>
              <a:t>2)  Перегруженность оборудования у IPv4 </a:t>
            </a:r>
            <a:endParaRPr lang="en-US" dirty="0"/>
          </a:p>
          <a:p>
            <a:r>
              <a:rPr lang="ru-RU" dirty="0"/>
              <a:t>3)  Маршрутизация</a:t>
            </a:r>
          </a:p>
        </p:txBody>
      </p:sp>
    </p:spTree>
    <p:extLst>
      <p:ext uri="{BB962C8B-B14F-4D97-AF65-F5344CB8AC3E}">
        <p14:creationId xmlns:p14="http://schemas.microsoft.com/office/powerpoint/2010/main" val="1559067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039BBB-6FC7-388B-CB5E-57F287F83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281" y="1207522"/>
            <a:ext cx="8078986" cy="52020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DFDF40-8351-5B61-5B05-B4CE75E0A634}"/>
              </a:ext>
            </a:extLst>
          </p:cNvPr>
          <p:cNvSpPr txBox="1"/>
          <p:nvPr/>
        </p:nvSpPr>
        <p:spPr>
          <a:xfrm>
            <a:off x="0" y="125233"/>
            <a:ext cx="95904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/>
              <a:t>Проверка наличия дубликата адреса</a:t>
            </a:r>
          </a:p>
        </p:txBody>
      </p:sp>
    </p:spTree>
    <p:extLst>
      <p:ext uri="{BB962C8B-B14F-4D97-AF65-F5344CB8AC3E}">
        <p14:creationId xmlns:p14="http://schemas.microsoft.com/office/powerpoint/2010/main" val="2825790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D17F8-2777-4BD4-D3AF-D8FAEA9B2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745747" cy="897147"/>
          </a:xfrm>
        </p:spPr>
        <p:txBody>
          <a:bodyPr>
            <a:normAutofit/>
          </a:bodyPr>
          <a:lstStyle/>
          <a:p>
            <a:r>
              <a:rPr lang="ru-RU" sz="3600" dirty="0"/>
              <a:t>Разрешение адресов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E9B8C91-A448-E147-2A9C-51B141B3D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4916" y="1135512"/>
            <a:ext cx="6673378" cy="5477054"/>
          </a:xfrm>
        </p:spPr>
      </p:pic>
    </p:spTree>
    <p:extLst>
      <p:ext uri="{BB962C8B-B14F-4D97-AF65-F5344CB8AC3E}">
        <p14:creationId xmlns:p14="http://schemas.microsoft.com/office/powerpoint/2010/main" val="150075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B0CF3-F10A-20A3-5FAE-65612BF5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948358" cy="1310213"/>
          </a:xfrm>
        </p:spPr>
        <p:txBody>
          <a:bodyPr>
            <a:normAutofit/>
          </a:bodyPr>
          <a:lstStyle/>
          <a:p>
            <a:r>
              <a:rPr lang="ru-RU" sz="3600" dirty="0"/>
              <a:t>Решения проблем интеграции и </a:t>
            </a:r>
            <a:br>
              <a:rPr lang="en-US" sz="3600" dirty="0"/>
            </a:br>
            <a:r>
              <a:rPr lang="ru-RU" sz="3600" dirty="0"/>
              <a:t>сосуществование </a:t>
            </a:r>
            <a:r>
              <a:rPr lang="en-US" sz="3600" dirty="0"/>
              <a:t>IP</a:t>
            </a:r>
            <a:r>
              <a:rPr lang="ru-RU" sz="3600" dirty="0"/>
              <a:t>v4 и </a:t>
            </a:r>
            <a:r>
              <a:rPr lang="en-US" sz="3600" dirty="0"/>
              <a:t>IP</a:t>
            </a:r>
            <a:r>
              <a:rPr lang="ru-RU" sz="3600" dirty="0"/>
              <a:t>v6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AD172D7-F5CB-08C7-4A51-369ED8095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103" y="2298730"/>
            <a:ext cx="8578524" cy="42105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8C2989-B64D-ECCD-F9C5-E6F3C48EC9AA}"/>
              </a:ext>
            </a:extLst>
          </p:cNvPr>
          <p:cNvSpPr txBox="1"/>
          <p:nvPr/>
        </p:nvSpPr>
        <p:spPr>
          <a:xfrm>
            <a:off x="519343" y="1582766"/>
            <a:ext cx="61877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Двойной стек</a:t>
            </a:r>
          </a:p>
        </p:txBody>
      </p:sp>
    </p:spTree>
    <p:extLst>
      <p:ext uri="{BB962C8B-B14F-4D97-AF65-F5344CB8AC3E}">
        <p14:creationId xmlns:p14="http://schemas.microsoft.com/office/powerpoint/2010/main" val="178964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B0CF3-F10A-20A3-5FAE-65612BF5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948358" cy="1310213"/>
          </a:xfrm>
        </p:spPr>
        <p:txBody>
          <a:bodyPr>
            <a:normAutofit/>
          </a:bodyPr>
          <a:lstStyle/>
          <a:p>
            <a:r>
              <a:rPr lang="ru-RU" sz="3600" dirty="0"/>
              <a:t>Решения проблем интеграции и </a:t>
            </a:r>
            <a:br>
              <a:rPr lang="en-US" sz="3600" dirty="0"/>
            </a:br>
            <a:r>
              <a:rPr lang="ru-RU" sz="3600" dirty="0"/>
              <a:t>сосуществование </a:t>
            </a:r>
            <a:r>
              <a:rPr lang="en-US" sz="3600" dirty="0"/>
              <a:t>IP</a:t>
            </a:r>
            <a:r>
              <a:rPr lang="ru-RU" sz="3600" dirty="0"/>
              <a:t>v4 и </a:t>
            </a:r>
            <a:r>
              <a:rPr lang="en-US" sz="3600" dirty="0"/>
              <a:t>IP</a:t>
            </a:r>
            <a:r>
              <a:rPr lang="ru-RU" sz="3600" dirty="0"/>
              <a:t>v6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05A697-9AF6-89B3-7AD6-B21C526AD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56" y="2179243"/>
            <a:ext cx="9295896" cy="44337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EA1BDD-FD48-9012-7158-44ED47D48CD9}"/>
              </a:ext>
            </a:extLst>
          </p:cNvPr>
          <p:cNvSpPr txBox="1"/>
          <p:nvPr/>
        </p:nvSpPr>
        <p:spPr>
          <a:xfrm>
            <a:off x="288525" y="1717578"/>
            <a:ext cx="61877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Трансляция</a:t>
            </a:r>
          </a:p>
        </p:txBody>
      </p:sp>
    </p:spTree>
    <p:extLst>
      <p:ext uri="{BB962C8B-B14F-4D97-AF65-F5344CB8AC3E}">
        <p14:creationId xmlns:p14="http://schemas.microsoft.com/office/powerpoint/2010/main" val="3560586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B0CF3-F10A-20A3-5FAE-65612BF5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948358" cy="1310213"/>
          </a:xfrm>
        </p:spPr>
        <p:txBody>
          <a:bodyPr>
            <a:normAutofit/>
          </a:bodyPr>
          <a:lstStyle/>
          <a:p>
            <a:r>
              <a:rPr lang="ru-RU" sz="3600" dirty="0"/>
              <a:t>Решения проблем интеграции и </a:t>
            </a:r>
            <a:br>
              <a:rPr lang="en-US" sz="3600" dirty="0"/>
            </a:br>
            <a:r>
              <a:rPr lang="ru-RU" sz="3600" dirty="0"/>
              <a:t>сосуществование </a:t>
            </a:r>
            <a:r>
              <a:rPr lang="en-US" sz="3600" dirty="0"/>
              <a:t>IP</a:t>
            </a:r>
            <a:r>
              <a:rPr lang="ru-RU" sz="3600" dirty="0"/>
              <a:t>v4 и </a:t>
            </a:r>
            <a:r>
              <a:rPr lang="en-US" sz="3600" dirty="0"/>
              <a:t>IP</a:t>
            </a:r>
            <a:r>
              <a:rPr lang="ru-RU" sz="3600" dirty="0"/>
              <a:t>v6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CDC4C1-73CC-3191-816B-2D86E6D49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49" y="2900220"/>
            <a:ext cx="8762260" cy="31704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1D7C25-99F1-C1D3-A9CD-412F02692020}"/>
              </a:ext>
            </a:extLst>
          </p:cNvPr>
          <p:cNvSpPr txBox="1"/>
          <p:nvPr/>
        </p:nvSpPr>
        <p:spPr>
          <a:xfrm>
            <a:off x="466077" y="1883511"/>
            <a:ext cx="61877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Туннелирование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009961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B0CF3-F10A-20A3-5FAE-65612BF5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948358" cy="1310213"/>
          </a:xfrm>
        </p:spPr>
        <p:txBody>
          <a:bodyPr>
            <a:normAutofit/>
          </a:bodyPr>
          <a:lstStyle/>
          <a:p>
            <a:r>
              <a:rPr lang="ru-RU" sz="3600" dirty="0"/>
              <a:t>Решения проблем интеграции и </a:t>
            </a:r>
            <a:br>
              <a:rPr lang="en-US" sz="3600" dirty="0"/>
            </a:br>
            <a:r>
              <a:rPr lang="ru-RU" sz="3600" dirty="0"/>
              <a:t>сосуществование </a:t>
            </a:r>
            <a:r>
              <a:rPr lang="en-US" sz="3600" dirty="0"/>
              <a:t>IP</a:t>
            </a:r>
            <a:r>
              <a:rPr lang="ru-RU" sz="3600" dirty="0"/>
              <a:t>v4 и </a:t>
            </a:r>
            <a:r>
              <a:rPr lang="en-US" sz="3600" dirty="0"/>
              <a:t>IP</a:t>
            </a:r>
            <a:r>
              <a:rPr lang="ru-RU" sz="3600" dirty="0"/>
              <a:t>v6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C4E996-2E41-9E87-C104-FDDC9C449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813" y="2812052"/>
            <a:ext cx="7763958" cy="32580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17F8A0-2C08-4F74-C6B0-2F790960DA91}"/>
              </a:ext>
            </a:extLst>
          </p:cNvPr>
          <p:cNvSpPr txBox="1"/>
          <p:nvPr/>
        </p:nvSpPr>
        <p:spPr>
          <a:xfrm>
            <a:off x="466077" y="1883511"/>
            <a:ext cx="61877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Туннелирование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60816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D403C-A198-6A20-4BCD-F2ECD811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Понятие</a:t>
            </a:r>
            <a:r>
              <a:rPr lang="en-US" sz="3600" dirty="0"/>
              <a:t> </a:t>
            </a:r>
            <a:r>
              <a:rPr lang="ru-RU" sz="3600" dirty="0"/>
              <a:t>протокола</a:t>
            </a:r>
            <a:r>
              <a:rPr lang="en-US" sz="3600" dirty="0"/>
              <a:t> IPv6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71747E-A5AF-E658-EAC7-BB5D94E70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6638" cy="4351338"/>
          </a:xfrm>
        </p:spPr>
        <p:txBody>
          <a:bodyPr>
            <a:normAutofit/>
          </a:bodyPr>
          <a:lstStyle/>
          <a:p>
            <a:r>
              <a:rPr lang="ru-RU" sz="2400" dirty="0"/>
              <a:t>У </a:t>
            </a:r>
            <a:r>
              <a:rPr lang="en-US" sz="2400" dirty="0"/>
              <a:t>IPv4</a:t>
            </a:r>
            <a:r>
              <a:rPr lang="ru-RU" sz="2400" dirty="0"/>
              <a:t> длина адреса: </a:t>
            </a:r>
          </a:p>
          <a:p>
            <a:pPr lvl="1"/>
            <a:r>
              <a:rPr lang="en-US" sz="2000" dirty="0"/>
              <a:t>2^32 </a:t>
            </a:r>
            <a:r>
              <a:rPr lang="ru-RU" sz="2000" dirty="0"/>
              <a:t>(32 бита) или 4 294 967 296 возможных адресов.</a:t>
            </a:r>
          </a:p>
          <a:p>
            <a:r>
              <a:rPr lang="ru-RU" sz="2400" dirty="0"/>
              <a:t>У </a:t>
            </a:r>
            <a:r>
              <a:rPr lang="en-US" sz="2400" dirty="0"/>
              <a:t>IPv6 </a:t>
            </a:r>
            <a:r>
              <a:rPr lang="ru-RU" sz="2400" dirty="0"/>
              <a:t>длина адреса: </a:t>
            </a:r>
          </a:p>
          <a:p>
            <a:pPr lvl="1"/>
            <a:r>
              <a:rPr lang="ru-RU" sz="2000" dirty="0"/>
              <a:t>2</a:t>
            </a:r>
            <a:r>
              <a:rPr lang="en-US" sz="2000" dirty="0"/>
              <a:t>^</a:t>
            </a:r>
            <a:r>
              <a:rPr lang="ru-RU" sz="2000" dirty="0"/>
              <a:t>128 (128 бит) или 340 282 366 920 938 463 463 374 607 431 768 211 456 возможных адресов.</a:t>
            </a:r>
          </a:p>
          <a:p>
            <a:pPr marL="457200" lvl="1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44569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0EC6F-C115-CF60-9B87-E8862E6A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Пример адреса </a:t>
            </a:r>
            <a:r>
              <a:rPr lang="en-US" sz="3600" dirty="0"/>
              <a:t>IPv6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655ED0-4F2C-B513-B867-C83471F24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370" y="1572193"/>
            <a:ext cx="7477664" cy="808697"/>
          </a:xfrm>
        </p:spPr>
        <p:txBody>
          <a:bodyPr/>
          <a:lstStyle/>
          <a:p>
            <a:r>
              <a:rPr lang="en-US" dirty="0"/>
              <a:t>2001:0db8:11a3:09d7:1f34:8a2e:07a0:765d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E147F-9014-95FB-97EA-4F66B66EB9EB}"/>
              </a:ext>
            </a:extLst>
          </p:cNvPr>
          <p:cNvSpPr txBox="1"/>
          <p:nvPr/>
        </p:nvSpPr>
        <p:spPr>
          <a:xfrm>
            <a:off x="838200" y="2713090"/>
            <a:ext cx="2828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Типы  адресов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69D41-7FD8-F713-8ECE-7F8D4C0F162A}"/>
              </a:ext>
            </a:extLst>
          </p:cNvPr>
          <p:cNvSpPr txBox="1"/>
          <p:nvPr/>
        </p:nvSpPr>
        <p:spPr>
          <a:xfrm>
            <a:off x="1431985" y="3429000"/>
            <a:ext cx="96357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Unicast – </a:t>
            </a:r>
            <a:r>
              <a:rPr lang="ru-RU" sz="2800" dirty="0"/>
              <a:t>адрес одного узла</a:t>
            </a:r>
            <a:br>
              <a:rPr lang="ru-RU" sz="2800" dirty="0"/>
            </a:br>
            <a:r>
              <a:rPr lang="en-US" sz="2800" dirty="0"/>
              <a:t>Multicast – </a:t>
            </a:r>
            <a:r>
              <a:rPr lang="ru-RU" sz="2800" dirty="0"/>
              <a:t>адрес группы узлов</a:t>
            </a:r>
            <a:br>
              <a:rPr lang="ru-RU" sz="2800" dirty="0"/>
            </a:br>
            <a:r>
              <a:rPr lang="en-US" sz="2800" dirty="0"/>
              <a:t>Anycast – </a:t>
            </a:r>
            <a:r>
              <a:rPr lang="ru-RU" sz="2800" dirty="0"/>
              <a:t>доставка пакетов ближайшему из группы узлу.</a:t>
            </a:r>
            <a:br>
              <a:rPr lang="ru-RU" sz="2800" dirty="0"/>
            </a:br>
            <a:r>
              <a:rPr lang="ru-RU" sz="2800" dirty="0"/>
              <a:t>(</a:t>
            </a:r>
            <a:r>
              <a:rPr lang="en-US" sz="2800" dirty="0"/>
              <a:t>Broadcast – </a:t>
            </a:r>
            <a:r>
              <a:rPr lang="ru-RU" sz="2800" dirty="0"/>
              <a:t>нету =/ )</a:t>
            </a:r>
          </a:p>
        </p:txBody>
      </p:sp>
    </p:spTree>
    <p:extLst>
      <p:ext uri="{BB962C8B-B14F-4D97-AF65-F5344CB8AC3E}">
        <p14:creationId xmlns:p14="http://schemas.microsoft.com/office/powerpoint/2010/main" val="178579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D1ADF5FD-D6F5-324F-2D65-C25A744C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13" y="261608"/>
            <a:ext cx="10515600" cy="1325563"/>
          </a:xfrm>
        </p:spPr>
        <p:txBody>
          <a:bodyPr/>
          <a:lstStyle/>
          <a:p>
            <a:r>
              <a:rPr lang="ru-RU" dirty="0"/>
              <a:t>Специальные адреса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ABD21FF8-F60E-C8E5-9F71-9F6381945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826" y="1825625"/>
            <a:ext cx="1150763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:: - неопределённый адрес</a:t>
            </a:r>
            <a:br>
              <a:rPr lang="ru-RU" dirty="0"/>
            </a:br>
            <a:r>
              <a:rPr lang="ru-RU" dirty="0"/>
              <a:t>::1 – локальный обратный адрес (</a:t>
            </a:r>
            <a:r>
              <a:rPr lang="en-US" dirty="0"/>
              <a:t>loopback</a:t>
            </a:r>
            <a:r>
              <a:rPr lang="ru-RU" dirty="0"/>
              <a:t>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Link-local </a:t>
            </a:r>
            <a:r>
              <a:rPr lang="ru-RU" dirty="0"/>
              <a:t>адрес  (</a:t>
            </a:r>
            <a:r>
              <a:rPr lang="en-US" dirty="0"/>
              <a:t>FE80::/10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– для связи в пределах одной локальной сети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Unique local (FC00::/7) – </a:t>
            </a:r>
            <a:r>
              <a:rPr lang="ru-RU" dirty="0"/>
              <a:t>для частных сетей</a:t>
            </a:r>
          </a:p>
        </p:txBody>
      </p:sp>
    </p:spTree>
    <p:extLst>
      <p:ext uri="{BB962C8B-B14F-4D97-AF65-F5344CB8AC3E}">
        <p14:creationId xmlns:p14="http://schemas.microsoft.com/office/powerpoint/2010/main" val="1075042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6">
            <a:extLst>
              <a:ext uri="{FF2B5EF4-FFF2-40B4-BE49-F238E27FC236}">
                <a16:creationId xmlns:a16="http://schemas.microsoft.com/office/drawing/2014/main" id="{CA5944F9-120C-D4CB-A64B-D0347C7DC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/>
              <a:t>Специальные адреса</a:t>
            </a:r>
          </a:p>
        </p:txBody>
      </p:sp>
      <p:pic>
        <p:nvPicPr>
          <p:cNvPr id="6" name="Рисунок 5" descr="Изображение выглядит как текст, снимок экрана, диаграмма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996D5C1-D7B7-ED14-D2BA-25051CC4F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762" y="1282355"/>
            <a:ext cx="7772400" cy="531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4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663D-9CE8-200D-6F93-E1473351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24435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Проще заголовки пакетов в </a:t>
            </a:r>
            <a:r>
              <a:rPr lang="en-US" sz="3600" dirty="0"/>
              <a:t>IPv6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621BD2-0B8D-A174-633E-BAF362A50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620328" cy="55526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Пример:</a:t>
            </a:r>
          </a:p>
        </p:txBody>
      </p:sp>
      <p:pic>
        <p:nvPicPr>
          <p:cNvPr id="7" name="Рисунок 6" descr="Изображение выглядит как текст, снимок экрана, Шрифт, число">
            <a:extLst>
              <a:ext uri="{FF2B5EF4-FFF2-40B4-BE49-F238E27FC236}">
                <a16:creationId xmlns:a16="http://schemas.microsoft.com/office/drawing/2014/main" id="{66F693CB-6B35-E70B-3641-0F1EEF2BE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528" y="1490160"/>
            <a:ext cx="9440174" cy="529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1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36BEC-9925-4C5B-7F3E-83FC2B2E1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85" y="244355"/>
            <a:ext cx="10515600" cy="1325563"/>
          </a:xfrm>
        </p:spPr>
        <p:txBody>
          <a:bodyPr/>
          <a:lstStyle/>
          <a:p>
            <a:r>
              <a:rPr lang="ru-RU" sz="4400" dirty="0"/>
              <a:t>Проще заголовки пакетов в </a:t>
            </a:r>
            <a:r>
              <a:rPr lang="en-US" sz="4400" dirty="0"/>
              <a:t>IPv6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9A4E20-166C-C38E-CB71-759036455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Версия (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Version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ru-RU" dirty="0"/>
              <a:t>- для IPv6 значение поля должно быть равно 6;</a:t>
            </a: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Класс трафика (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Traffic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Class) </a:t>
            </a:r>
            <a:r>
              <a:rPr lang="ru-RU" dirty="0"/>
              <a:t>- поле используется для идентификации разных классов трафика или приоритетов для обеспечения дифференцированного обслуживания пакетов IPv6;</a:t>
            </a: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Метка потока (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Flow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Label) </a:t>
            </a:r>
            <a:r>
              <a:rPr lang="ru-RU" dirty="0"/>
              <a:t>- используется отправителем для обозначения последовательности пакетов, которые должны быть подвергнуты определенной обработке маршрутизаторами;</a:t>
            </a: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Размер поля данных (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Payload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Length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ru-RU" dirty="0"/>
              <a:t>- число, указывающее длину поля данных, идущего за заголовком пакета (с учетом расширенного заголовка);</a:t>
            </a: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Следующий заголовок (Next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Header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ru-RU" dirty="0"/>
              <a:t>- задает тип расширенного заголовка IPv6, который следует за фиксированным;</a:t>
            </a: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Предельное число шагов (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Ноp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Limit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ru-RU" dirty="0"/>
              <a:t>- уменьшается на 1 каждым маршрутизатором, через который передается пакет; при значении, равном 0, пакет отбрасывается;</a:t>
            </a: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Адрес источника (Source Address) </a:t>
            </a:r>
            <a:r>
              <a:rPr lang="ru-RU" dirty="0"/>
              <a:t>- 128-битный адрес отправителя пакета;</a:t>
            </a: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Адрес назначения (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Destination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Address) </a:t>
            </a:r>
            <a:r>
              <a:rPr lang="ru-RU" dirty="0"/>
              <a:t>- 128-битный адрес получателя пакета.</a:t>
            </a:r>
          </a:p>
        </p:txBody>
      </p:sp>
    </p:spTree>
    <p:extLst>
      <p:ext uri="{BB962C8B-B14F-4D97-AF65-F5344CB8AC3E}">
        <p14:creationId xmlns:p14="http://schemas.microsoft.com/office/powerpoint/2010/main" val="791050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663D-9CE8-200D-6F93-E1473351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924" y="218476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Проще заголовки пакетов в </a:t>
            </a:r>
            <a:r>
              <a:rPr lang="en-US" sz="3600" dirty="0"/>
              <a:t>IPv6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621BD2-0B8D-A174-633E-BAF362A50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620328" cy="55526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Пример:</a:t>
            </a:r>
          </a:p>
        </p:txBody>
      </p:sp>
      <p:pic>
        <p:nvPicPr>
          <p:cNvPr id="5" name="Рисунок 4" descr="Изображение выглядит как текст, чек, диаграмма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7980C8C-6FB7-7832-96D8-75AD01D51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118" y="1242204"/>
            <a:ext cx="9067946" cy="546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640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727</Words>
  <Application>Microsoft Office PowerPoint</Application>
  <PresentationFormat>Широкоэкранный</PresentationFormat>
  <Paragraphs>92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Тема Office</vt:lpstr>
      <vt:lpstr>IPv6</vt:lpstr>
      <vt:lpstr>Проблемы IPv4</vt:lpstr>
      <vt:lpstr>Понятие протокола IPv6</vt:lpstr>
      <vt:lpstr>Пример адреса IPv6</vt:lpstr>
      <vt:lpstr>Специальные адреса</vt:lpstr>
      <vt:lpstr>Специальные адреса</vt:lpstr>
      <vt:lpstr>Проще заголовки пакетов в IPv6</vt:lpstr>
      <vt:lpstr>Проще заголовки пакетов в IPv6</vt:lpstr>
      <vt:lpstr>Проще заголовки пакетов в IPv6</vt:lpstr>
      <vt:lpstr>Презентация PowerPoint</vt:lpstr>
      <vt:lpstr>Переход от IPv4 к IPv6</vt:lpstr>
      <vt:lpstr>*Индивидуальные адреса:</vt:lpstr>
      <vt:lpstr>Презентация PowerPoint</vt:lpstr>
      <vt:lpstr>Групповые адреса</vt:lpstr>
      <vt:lpstr>Презентация PowerPoint</vt:lpstr>
      <vt:lpstr>Формат пакета</vt:lpstr>
      <vt:lpstr>Формат пакета</vt:lpstr>
      <vt:lpstr>Формат пакета</vt:lpstr>
      <vt:lpstr>Презентация PowerPoint</vt:lpstr>
      <vt:lpstr>Презентация PowerPoint</vt:lpstr>
      <vt:lpstr>Разрешение адресов</vt:lpstr>
      <vt:lpstr>Решения проблем интеграции и  сосуществование IPv4 и IPv6 </vt:lpstr>
      <vt:lpstr>Решения проблем интеграции и  сосуществование IPv4 и IPv6 </vt:lpstr>
      <vt:lpstr>Решения проблем интеграции и  сосуществование IPv4 и IPv6 </vt:lpstr>
      <vt:lpstr>Решения проблем интеграции и  сосуществование IPv4 и IPv6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Сергей Кривов</dc:creator>
  <cp:lastModifiedBy>Сергей Кривов</cp:lastModifiedBy>
  <cp:revision>7</cp:revision>
  <dcterms:created xsi:type="dcterms:W3CDTF">2025-04-29T16:39:17Z</dcterms:created>
  <dcterms:modified xsi:type="dcterms:W3CDTF">2025-05-06T19:55:43Z</dcterms:modified>
</cp:coreProperties>
</file>