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257" r:id="rId4"/>
    <p:sldId id="285" r:id="rId5"/>
    <p:sldId id="286" r:id="rId6"/>
    <p:sldId id="291" r:id="rId7"/>
    <p:sldId id="294" r:id="rId9"/>
    <p:sldId id="288" r:id="rId10"/>
    <p:sldId id="28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D3E"/>
    <a:srgbClr val="000066"/>
    <a:srgbClr val="666699"/>
    <a:srgbClr val="660066"/>
    <a:srgbClr val="FF00FF"/>
    <a:srgbClr val="4E5927"/>
    <a:srgbClr val="CC3300"/>
    <a:srgbClr val="6E7D37"/>
    <a:srgbClr val="FF99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503" autoAdjust="0"/>
  </p:normalViewPr>
  <p:slideViewPr>
    <p:cSldViewPr snapToGrid="0">
      <p:cViewPr varScale="1">
        <p:scale>
          <a:sx n="61" d="100"/>
          <a:sy n="61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8212-45D5-4FE4-882D-995D9C8009A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24F1-2924-4595-AD72-61E10DF77B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8212-45D5-4FE4-882D-995D9C8009A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24F1-2924-4595-AD72-61E10DF77B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8212-45D5-4FE4-882D-995D9C8009A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24F1-2924-4595-AD72-61E10DF77B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8212-45D5-4FE4-882D-995D9C8009A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24F1-2924-4595-AD72-61E10DF77B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8212-45D5-4FE4-882D-995D9C8009A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24F1-2924-4595-AD72-61E10DF77B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8212-45D5-4FE4-882D-995D9C8009A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24F1-2924-4595-AD72-61E10DF77B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8212-45D5-4FE4-882D-995D9C8009A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24F1-2924-4595-AD72-61E10DF77B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8212-45D5-4FE4-882D-995D9C8009A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24F1-2924-4595-AD72-61E10DF77B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8212-45D5-4FE4-882D-995D9C8009A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24F1-2924-4595-AD72-61E10DF77B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8212-45D5-4FE4-882D-995D9C8009A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24F1-2924-4595-AD72-61E10DF77B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8212-45D5-4FE4-882D-995D9C8009A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24F1-2924-4595-AD72-61E10DF77B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8212-45D5-4FE4-882D-995D9C8009A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24F1-2924-4595-AD72-61E10DF77B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8212-45D5-4FE4-882D-995D9C8009A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24F1-2924-4595-AD72-61E10DF77B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8212-45D5-4FE4-882D-995D9C8009A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24F1-2924-4595-AD72-61E10DF77B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8212-45D5-4FE4-882D-995D9C8009A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24F1-2924-4595-AD72-61E10DF77B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8212-45D5-4FE4-882D-995D9C8009A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24F1-2924-4595-AD72-61E10DF77B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8212-45D5-4FE4-882D-995D9C8009A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24F1-2924-4595-AD72-61E10DF77B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8212-45D5-4FE4-882D-995D9C8009A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24F1-2924-4595-AD72-61E10DF77B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8212-45D5-4FE4-882D-995D9C8009A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24F1-2924-4595-AD72-61E10DF77B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8212-45D5-4FE4-882D-995D9C8009A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24F1-2924-4595-AD72-61E10DF77B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8212-45D5-4FE4-882D-995D9C8009A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24F1-2924-4595-AD72-61E10DF77B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8212-45D5-4FE4-882D-995D9C8009A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24F1-2924-4595-AD72-61E10DF77B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28212-45D5-4FE4-882D-995D9C8009A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C24F1-2924-4595-AD72-61E10DF77B4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28212-45D5-4FE4-882D-995D9C8009A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C24F1-2924-4595-AD72-61E10DF77B4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ounded Rectangle 176"/>
          <p:cNvSpPr/>
          <p:nvPr/>
        </p:nvSpPr>
        <p:spPr>
          <a:xfrm>
            <a:off x="793750" y="991870"/>
            <a:ext cx="11949430" cy="5707380"/>
          </a:xfrm>
          <a:prstGeom prst="roundRect">
            <a:avLst>
              <a:gd name="adj" fmla="val 705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Carlito" panose="020F0502020204030204" charset="0"/>
              <a:cs typeface="Carlito" panose="020F0502020204030204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1778000" y="1240155"/>
            <a:ext cx="3714115" cy="1085783"/>
            <a:chOff x="581891" y="1159568"/>
            <a:chExt cx="4266565" cy="1002030"/>
          </a:xfr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44" name="Rectangle: Rounded Corners 5"/>
            <p:cNvSpPr/>
            <p:nvPr/>
          </p:nvSpPr>
          <p:spPr>
            <a:xfrm>
              <a:off x="581891" y="1159568"/>
              <a:ext cx="4266565" cy="100203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TextBox 6"/>
            <p:cNvSpPr txBox="1"/>
            <p:nvPr/>
          </p:nvSpPr>
          <p:spPr>
            <a:xfrm>
              <a:off x="1190172" y="1159616"/>
              <a:ext cx="2525485" cy="311176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en-US" sz="1600" b="1" dirty="0">
                  <a:solidFill>
                    <a:srgbClr val="CC0000"/>
                  </a:solidFill>
                  <a:cs typeface="+mn-lt"/>
                </a:rPr>
                <a:t>Sondaggi</a:t>
              </a:r>
              <a:endParaRPr lang="en-US" sz="1600" b="1" dirty="0">
                <a:solidFill>
                  <a:srgbClr val="CC0000"/>
                </a:solidFill>
                <a:cs typeface="+mn-lt"/>
              </a:endParaRPr>
            </a:p>
          </p:txBody>
        </p:sp>
        <p:sp>
          <p:nvSpPr>
            <p:cNvPr id="146" name="TextBox 7"/>
            <p:cNvSpPr txBox="1"/>
            <p:nvPr/>
          </p:nvSpPr>
          <p:spPr>
            <a:xfrm>
              <a:off x="1190254" y="1440271"/>
              <a:ext cx="3122784" cy="70908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sz="1100" dirty="0">
                  <a:solidFill>
                    <a:schemeClr val="tx1"/>
                  </a:solidFill>
                  <a:latin typeface="Helvetica" panose="020B0604020202020204" pitchFamily="34" charset="0"/>
                </a:rPr>
                <a:t>Codice univoco, titolo, data di creazione e chiusura, stato e numero massimo di utenti partecipanti (maxutenti), il suo stato può essere APERTO o CHIUSO</a:t>
              </a:r>
              <a:endParaRPr lang="en-US" sz="1100" dirty="0">
                <a:solidFill>
                  <a:schemeClr val="tx1"/>
                </a:solidFill>
                <a:latin typeface="Helvetica" panose="020B0604020202020204" pitchFamily="34" charset="0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778000" y="3999865"/>
            <a:ext cx="3714115" cy="1085783"/>
            <a:chOff x="581891" y="1159568"/>
            <a:chExt cx="4266565" cy="1002030"/>
          </a:xfr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49" name="Rectangle: Rounded Corners 5"/>
            <p:cNvSpPr/>
            <p:nvPr/>
          </p:nvSpPr>
          <p:spPr>
            <a:xfrm>
              <a:off x="581891" y="1159568"/>
              <a:ext cx="4266565" cy="100203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0" name="TextBox 6"/>
            <p:cNvSpPr txBox="1"/>
            <p:nvPr/>
          </p:nvSpPr>
          <p:spPr>
            <a:xfrm>
              <a:off x="1190172" y="1159616"/>
              <a:ext cx="2525485" cy="311176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en-US" sz="1600" b="1" dirty="0">
                  <a:solidFill>
                    <a:schemeClr val="accent5">
                      <a:lumMod val="50000"/>
                    </a:schemeClr>
                  </a:solidFill>
                  <a:cs typeface="+mn-lt"/>
                </a:rPr>
                <a:t>Domande aperte</a:t>
              </a:r>
              <a:endParaRPr lang="en-US" sz="1600" b="1" dirty="0">
                <a:solidFill>
                  <a:schemeClr val="accent5">
                    <a:lumMod val="50000"/>
                  </a:schemeClr>
                </a:solidFill>
                <a:cs typeface="+mn-lt"/>
              </a:endParaRPr>
            </a:p>
          </p:txBody>
        </p:sp>
        <p:sp>
          <p:nvSpPr>
            <p:cNvPr id="151" name="TextBox 7"/>
            <p:cNvSpPr txBox="1"/>
            <p:nvPr/>
          </p:nvSpPr>
          <p:spPr>
            <a:xfrm>
              <a:off x="1190254" y="1440191"/>
              <a:ext cx="3239497" cy="39673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sz="1100" dirty="0">
                  <a:solidFill>
                    <a:schemeClr val="tx1"/>
                  </a:solidFill>
                  <a:latin typeface="Helvetica" panose="020B0604020202020204" pitchFamily="34" charset="0"/>
                </a:rPr>
                <a:t>Dispongono di un numero massimo di caratteri per la risposta</a:t>
              </a:r>
              <a:endParaRPr lang="en-US" sz="1100" dirty="0">
                <a:solidFill>
                  <a:schemeClr val="tx1"/>
                </a:solidFill>
                <a:latin typeface="Helvetica" panose="020B0604020202020204" pitchFamily="34" charset="0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1778000" y="2617470"/>
            <a:ext cx="3714115" cy="1085783"/>
            <a:chOff x="581891" y="1159568"/>
            <a:chExt cx="4266565" cy="1002030"/>
          </a:xfr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53" name="Rectangle: Rounded Corners 5"/>
            <p:cNvSpPr/>
            <p:nvPr/>
          </p:nvSpPr>
          <p:spPr>
            <a:xfrm>
              <a:off x="581891" y="1159568"/>
              <a:ext cx="4266565" cy="100203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4" name="TextBox 6"/>
            <p:cNvSpPr txBox="1"/>
            <p:nvPr/>
          </p:nvSpPr>
          <p:spPr>
            <a:xfrm>
              <a:off x="1190172" y="1159616"/>
              <a:ext cx="2525485" cy="311176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en-US" sz="1600" b="1" dirty="0">
                  <a:solidFill>
                    <a:srgbClr val="00B050"/>
                  </a:solidFill>
                  <a:cs typeface="+mn-lt"/>
                </a:rPr>
                <a:t>Domande</a:t>
              </a:r>
              <a:endParaRPr lang="en-US" sz="1600" b="1" dirty="0">
                <a:solidFill>
                  <a:srgbClr val="00B050"/>
                </a:solidFill>
                <a:cs typeface="+mn-lt"/>
              </a:endParaRPr>
            </a:p>
          </p:txBody>
        </p:sp>
        <p:sp>
          <p:nvSpPr>
            <p:cNvPr id="155" name="TextBox 7"/>
            <p:cNvSpPr txBox="1"/>
            <p:nvPr/>
          </p:nvSpPr>
          <p:spPr>
            <a:xfrm>
              <a:off x="1190254" y="1440191"/>
              <a:ext cx="3239497" cy="5526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sz="1100" dirty="0">
                  <a:solidFill>
                    <a:schemeClr val="tx1"/>
                  </a:solidFill>
                  <a:latin typeface="Helvetica" panose="020B0604020202020204" pitchFamily="34" charset="0"/>
                </a:rPr>
                <a:t>id (intero auto incrementale), un testo, un’eventuale foto, un eventuale punteggio.</a:t>
              </a:r>
              <a:endParaRPr lang="en-US" sz="1100" dirty="0">
                <a:solidFill>
                  <a:schemeClr val="tx1"/>
                </a:solidFill>
                <a:latin typeface="Helvetica" panose="020B0604020202020204" pitchFamily="34" charset="0"/>
              </a:endParaRPr>
            </a:p>
            <a:p>
              <a:r>
                <a:rPr lang="en-US" sz="1100" dirty="0">
                  <a:solidFill>
                    <a:schemeClr val="tx1"/>
                  </a:solidFill>
                  <a:latin typeface="Helvetica" panose="020B0604020202020204" pitchFamily="34" charset="0"/>
                </a:rPr>
                <a:t>Esse possono essere APERTE o CHIUSE</a:t>
              </a:r>
              <a:endParaRPr lang="en-US" sz="1100" dirty="0">
                <a:solidFill>
                  <a:schemeClr val="tx1"/>
                </a:solidFill>
                <a:latin typeface="Helvetica" panose="020B0604020202020204" pitchFamily="34" charset="0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1778000" y="5382260"/>
            <a:ext cx="3714115" cy="1085783"/>
            <a:chOff x="581891" y="1159568"/>
            <a:chExt cx="4266565" cy="1002030"/>
          </a:xfr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57" name="Rectangle: Rounded Corners 5"/>
            <p:cNvSpPr/>
            <p:nvPr/>
          </p:nvSpPr>
          <p:spPr>
            <a:xfrm>
              <a:off x="581891" y="1159568"/>
              <a:ext cx="4266565" cy="100203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8" name="TextBox 6"/>
            <p:cNvSpPr txBox="1"/>
            <p:nvPr/>
          </p:nvSpPr>
          <p:spPr>
            <a:xfrm>
              <a:off x="1190172" y="1159616"/>
              <a:ext cx="2525485" cy="311176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en-US" sz="1600" b="1" dirty="0">
                  <a:solidFill>
                    <a:srgbClr val="FFC000"/>
                  </a:solidFill>
                  <a:cs typeface="+mn-lt"/>
                </a:rPr>
                <a:t>Domande chiuse</a:t>
              </a:r>
              <a:endParaRPr lang="en-US" sz="1600" b="1" dirty="0">
                <a:solidFill>
                  <a:srgbClr val="FFC000"/>
                </a:solidFill>
                <a:cs typeface="+mn-lt"/>
              </a:endParaRPr>
            </a:p>
          </p:txBody>
        </p:sp>
        <p:sp>
          <p:nvSpPr>
            <p:cNvPr id="159" name="TextBox 7"/>
            <p:cNvSpPr txBox="1"/>
            <p:nvPr/>
          </p:nvSpPr>
          <p:spPr>
            <a:xfrm>
              <a:off x="1190254" y="1440191"/>
              <a:ext cx="3239497" cy="24026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sz="1100" dirty="0">
                  <a:solidFill>
                    <a:schemeClr val="tx1"/>
                  </a:solidFill>
                  <a:latin typeface="Helvetica" panose="020B0604020202020204" pitchFamily="34" charset="0"/>
                </a:rPr>
                <a:t>Hanno più opzioni</a:t>
              </a:r>
              <a:endParaRPr lang="en-US" sz="1100" dirty="0">
                <a:solidFill>
                  <a:schemeClr val="tx1"/>
                </a:solidFill>
                <a:latin typeface="Helvetica" panose="020B0604020202020204" pitchFamily="34" charset="0"/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6490970" y="1240155"/>
            <a:ext cx="3714115" cy="1085783"/>
            <a:chOff x="581891" y="1159568"/>
            <a:chExt cx="4266565" cy="1002030"/>
          </a:xfr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61" name="Rectangle: Rounded Corners 5"/>
            <p:cNvSpPr/>
            <p:nvPr/>
          </p:nvSpPr>
          <p:spPr>
            <a:xfrm>
              <a:off x="581891" y="1159568"/>
              <a:ext cx="4266565" cy="100203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2" name="TextBox 6"/>
            <p:cNvSpPr txBox="1"/>
            <p:nvPr/>
          </p:nvSpPr>
          <p:spPr>
            <a:xfrm>
              <a:off x="1190172" y="1159616"/>
              <a:ext cx="2525485" cy="311176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en-US" sz="1600" b="1" dirty="0">
                  <a:solidFill>
                    <a:srgbClr val="00B0F0"/>
                  </a:solidFill>
                  <a:cs typeface="+mn-lt"/>
                </a:rPr>
                <a:t>Dominio</a:t>
              </a:r>
              <a:endParaRPr lang="en-US" sz="1600" b="1" dirty="0">
                <a:solidFill>
                  <a:srgbClr val="00B0F0"/>
                </a:solidFill>
                <a:cs typeface="+mn-lt"/>
              </a:endParaRPr>
            </a:p>
          </p:txBody>
        </p:sp>
        <p:sp>
          <p:nvSpPr>
            <p:cNvPr id="163" name="TextBox 7"/>
            <p:cNvSpPr txBox="1"/>
            <p:nvPr/>
          </p:nvSpPr>
          <p:spPr>
            <a:xfrm>
              <a:off x="1190254" y="1440191"/>
              <a:ext cx="3239497" cy="39673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sz="1100" dirty="0">
                  <a:solidFill>
                    <a:schemeClr val="tx1"/>
                  </a:solidFill>
                  <a:latin typeface="Helvetica" panose="020B0604020202020204" pitchFamily="34" charset="0"/>
                </a:rPr>
                <a:t>Ogni sondaggio è associato a un dominio (parola chiave) e una descrizione</a:t>
              </a:r>
              <a:endParaRPr lang="en-US" sz="1100" dirty="0">
                <a:solidFill>
                  <a:schemeClr val="tx1"/>
                </a:solidFill>
                <a:latin typeface="Helvetica" panose="020B0604020202020204" pitchFamily="34" charset="0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6490970" y="2617470"/>
            <a:ext cx="3714115" cy="1085783"/>
            <a:chOff x="581891" y="1159568"/>
            <a:chExt cx="4266565" cy="1002030"/>
          </a:xfr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65" name="Rectangle: Rounded Corners 5"/>
            <p:cNvSpPr/>
            <p:nvPr/>
          </p:nvSpPr>
          <p:spPr>
            <a:xfrm>
              <a:off x="581891" y="1159568"/>
              <a:ext cx="4266565" cy="100203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6" name="TextBox 6"/>
            <p:cNvSpPr txBox="1"/>
            <p:nvPr/>
          </p:nvSpPr>
          <p:spPr>
            <a:xfrm>
              <a:off x="1190172" y="1159616"/>
              <a:ext cx="2525485" cy="311176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en-US" sz="1600" b="1" dirty="0">
                  <a:solidFill>
                    <a:srgbClr val="7030A0"/>
                  </a:solidFill>
                  <a:cs typeface="+mn-lt"/>
                </a:rPr>
                <a:t>Utenti</a:t>
              </a:r>
              <a:endParaRPr lang="en-US" sz="1600" b="1" dirty="0">
                <a:solidFill>
                  <a:srgbClr val="7030A0"/>
                </a:solidFill>
                <a:cs typeface="+mn-lt"/>
              </a:endParaRPr>
            </a:p>
          </p:txBody>
        </p:sp>
        <p:sp>
          <p:nvSpPr>
            <p:cNvPr id="167" name="TextBox 7"/>
            <p:cNvSpPr txBox="1"/>
            <p:nvPr/>
          </p:nvSpPr>
          <p:spPr>
            <a:xfrm>
              <a:off x="1190254" y="1440191"/>
              <a:ext cx="3239497" cy="7090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sz="1100" dirty="0">
                  <a:solidFill>
                    <a:schemeClr val="tx1"/>
                  </a:solidFill>
                  <a:latin typeface="Helvetica" panose="020B0604020202020204" pitchFamily="34" charset="0"/>
                </a:rPr>
                <a:t>Email, nome, cognome, anno e luogo di nascita, campo totalebonus. Gli utenti possono selezionare i domini di interesse. Esistono utenti premium e amministratori</a:t>
              </a:r>
              <a:endParaRPr lang="en-US" sz="1100" dirty="0">
                <a:solidFill>
                  <a:schemeClr val="tx1"/>
                </a:solidFill>
                <a:latin typeface="Helvetica" panose="020B0604020202020204" pitchFamily="34" charset="0"/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6490970" y="5380990"/>
            <a:ext cx="3714115" cy="1085783"/>
            <a:chOff x="581891" y="1159568"/>
            <a:chExt cx="4266565" cy="1002030"/>
          </a:xfr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73" name="Rectangle: Rounded Corners 5"/>
            <p:cNvSpPr/>
            <p:nvPr/>
          </p:nvSpPr>
          <p:spPr>
            <a:xfrm>
              <a:off x="581891" y="1159568"/>
              <a:ext cx="4266565" cy="100203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4" name="TextBox 6"/>
            <p:cNvSpPr txBox="1"/>
            <p:nvPr/>
          </p:nvSpPr>
          <p:spPr>
            <a:xfrm>
              <a:off x="1190172" y="1159616"/>
              <a:ext cx="2525485" cy="311176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en-US" sz="1600" b="1" dirty="0">
                  <a:solidFill>
                    <a:srgbClr val="666699"/>
                  </a:solidFill>
                  <a:cs typeface="+mn-lt"/>
                </a:rPr>
                <a:t>Aziende</a:t>
              </a:r>
              <a:endParaRPr lang="en-US" sz="1600" b="1" dirty="0">
                <a:solidFill>
                  <a:srgbClr val="666699"/>
                </a:solidFill>
                <a:cs typeface="+mn-lt"/>
              </a:endParaRPr>
            </a:p>
          </p:txBody>
        </p:sp>
        <p:sp>
          <p:nvSpPr>
            <p:cNvPr id="175" name="TextBox 7"/>
            <p:cNvSpPr txBox="1"/>
            <p:nvPr/>
          </p:nvSpPr>
          <p:spPr>
            <a:xfrm>
              <a:off x="1190254" y="1440191"/>
              <a:ext cx="3239497" cy="24026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sz="1100" dirty="0">
                  <a:solidFill>
                    <a:schemeClr val="tx1"/>
                  </a:solidFill>
                  <a:latin typeface="Helvetica" panose="020B0604020202020204" pitchFamily="34" charset="0"/>
                </a:rPr>
                <a:t>Codice fiscale, nome, sede, indirizzo email</a:t>
              </a:r>
              <a:endParaRPr lang="en-US" sz="1100" dirty="0">
                <a:solidFill>
                  <a:schemeClr val="tx1"/>
                </a:solidFill>
                <a:latin typeface="Helvetica" panose="020B0604020202020204" pitchFamily="34" charset="0"/>
              </a:endParaRPr>
            </a:p>
          </p:txBody>
        </p:sp>
      </p:grpSp>
      <p:sp>
        <p:nvSpPr>
          <p:cNvPr id="179" name="Rounded Rectangle 178"/>
          <p:cNvSpPr/>
          <p:nvPr/>
        </p:nvSpPr>
        <p:spPr>
          <a:xfrm>
            <a:off x="793750" y="177165"/>
            <a:ext cx="10473055" cy="64960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0" name="Text Box 179"/>
          <p:cNvSpPr txBox="1"/>
          <p:nvPr/>
        </p:nvSpPr>
        <p:spPr>
          <a:xfrm>
            <a:off x="2588895" y="233680"/>
            <a:ext cx="6882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rgbClr val="091D3E"/>
                </a:solidFill>
                <a:latin typeface="Droid Sans" panose="020B0606030804020204" charset="0"/>
                <a:cs typeface="Droid Sans" panose="020B0606030804020204" charset="0"/>
              </a:rPr>
              <a:t>AnswerHUB - Specifiche principali pt1</a:t>
            </a:r>
            <a:endParaRPr lang="en-US" sz="2800" b="1">
              <a:solidFill>
                <a:srgbClr val="091D3E"/>
              </a:solidFill>
              <a:latin typeface="Droid Sans" panose="020B0606030804020204" charset="0"/>
              <a:cs typeface="Droid Sans" panose="020B0606030804020204" charset="0"/>
            </a:endParaRPr>
          </a:p>
        </p:txBody>
      </p:sp>
      <p:grpSp>
        <p:nvGrpSpPr>
          <p:cNvPr id="181" name="Group 180"/>
          <p:cNvGrpSpPr/>
          <p:nvPr/>
        </p:nvGrpSpPr>
        <p:grpSpPr>
          <a:xfrm>
            <a:off x="6490970" y="3999230"/>
            <a:ext cx="3714115" cy="1085783"/>
            <a:chOff x="581891" y="1159568"/>
            <a:chExt cx="4266565" cy="1002030"/>
          </a:xfr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82" name="Rectangle: Rounded Corners 5"/>
            <p:cNvSpPr/>
            <p:nvPr/>
          </p:nvSpPr>
          <p:spPr>
            <a:xfrm>
              <a:off x="581891" y="1159568"/>
              <a:ext cx="4266565" cy="100203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3" name="TextBox 6"/>
            <p:cNvSpPr txBox="1"/>
            <p:nvPr/>
          </p:nvSpPr>
          <p:spPr>
            <a:xfrm>
              <a:off x="1190172" y="1159616"/>
              <a:ext cx="2525485" cy="311176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en-US" sz="1600" b="1" dirty="0">
                  <a:solidFill>
                    <a:schemeClr val="accent6">
                      <a:lumMod val="50000"/>
                    </a:schemeClr>
                  </a:solidFill>
                  <a:cs typeface="+mn-lt"/>
                </a:rPr>
                <a:t>Utenti premium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  <a:cs typeface="+mn-lt"/>
              </a:endParaRPr>
            </a:p>
          </p:txBody>
        </p:sp>
        <p:sp>
          <p:nvSpPr>
            <p:cNvPr id="184" name="TextBox 7"/>
            <p:cNvSpPr txBox="1"/>
            <p:nvPr/>
          </p:nvSpPr>
          <p:spPr>
            <a:xfrm>
              <a:off x="1190254" y="1440191"/>
              <a:ext cx="3239497" cy="7090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sz="1100" dirty="0">
                  <a:solidFill>
                    <a:schemeClr val="tx1"/>
                  </a:solidFill>
                  <a:latin typeface="Helvetica" panose="020B0604020202020204" pitchFamily="34" charset="0"/>
                </a:rPr>
                <a:t>Gli utenti premium dispongono anche di un campo data inizio abbonamento, data fine abbonamento e costo, e di un campo #numsondaggi (ridondanza concettuale)</a:t>
              </a:r>
              <a:endParaRPr lang="en-US" sz="1100" dirty="0">
                <a:solidFill>
                  <a:schemeClr val="tx1"/>
                </a:solidFill>
                <a:latin typeface="Helvetica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ounded Rectangle 176"/>
          <p:cNvSpPr/>
          <p:nvPr/>
        </p:nvSpPr>
        <p:spPr>
          <a:xfrm>
            <a:off x="-562610" y="982345"/>
            <a:ext cx="11829415" cy="5707380"/>
          </a:xfrm>
          <a:prstGeom prst="roundRect">
            <a:avLst>
              <a:gd name="adj" fmla="val 705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Carlito" panose="020F0502020204030204" charset="0"/>
              <a:cs typeface="Carlito" panose="020F0502020204030204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1778000" y="1235075"/>
            <a:ext cx="3714115" cy="1085850"/>
            <a:chOff x="581891" y="1159568"/>
            <a:chExt cx="4266565" cy="1002030"/>
          </a:xfr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44" name="Rectangle: Rounded Corners 5"/>
            <p:cNvSpPr/>
            <p:nvPr/>
          </p:nvSpPr>
          <p:spPr>
            <a:xfrm>
              <a:off x="581891" y="1159568"/>
              <a:ext cx="4266565" cy="100203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TextBox 6"/>
            <p:cNvSpPr txBox="1"/>
            <p:nvPr/>
          </p:nvSpPr>
          <p:spPr>
            <a:xfrm>
              <a:off x="854706" y="1187695"/>
              <a:ext cx="3993750" cy="283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95000"/>
                    </a:schemeClr>
                  </a:solidFill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en-US" sz="1400" b="1" dirty="0">
                  <a:solidFill>
                    <a:schemeClr val="accent6">
                      <a:lumMod val="50000"/>
                    </a:schemeClr>
                  </a:solidFill>
                  <a:cs typeface="+mn-lt"/>
                </a:rPr>
                <a:t>Inserire domande e creare sondaggi</a:t>
              </a:r>
              <a:endParaRPr lang="en-US" sz="1400" b="1" dirty="0">
                <a:solidFill>
                  <a:schemeClr val="accent6">
                    <a:lumMod val="50000"/>
                  </a:schemeClr>
                </a:solidFill>
                <a:cs typeface="+mn-lt"/>
              </a:endParaRPr>
            </a:p>
          </p:txBody>
        </p:sp>
        <p:sp>
          <p:nvSpPr>
            <p:cNvPr id="146" name="TextBox 7"/>
            <p:cNvSpPr txBox="1"/>
            <p:nvPr/>
          </p:nvSpPr>
          <p:spPr>
            <a:xfrm>
              <a:off x="1190254" y="1395148"/>
              <a:ext cx="3122784" cy="709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en-US" sz="1100" dirty="0">
                  <a:solidFill>
                    <a:schemeClr val="tx1"/>
                  </a:solidFill>
                  <a:latin typeface="Helvetica" panose="020B0604020202020204" pitchFamily="34" charset="0"/>
                </a:rPr>
                <a:t>Solo utenti premium o aziende possono inserire domande e creare sondaggi</a:t>
              </a:r>
              <a:endParaRPr lang="en-US" sz="1100" dirty="0">
                <a:solidFill>
                  <a:schemeClr val="tx1"/>
                </a:solidFill>
                <a:latin typeface="Helvetica" panose="020B0604020202020204" pitchFamily="34" charset="0"/>
              </a:endParaRPr>
            </a:p>
            <a:p>
              <a:r>
                <a:rPr lang="en-US" sz="1100" dirty="0">
                  <a:solidFill>
                    <a:schemeClr val="tx1"/>
                  </a:solidFill>
                  <a:latin typeface="Helvetica" panose="020B0604020202020204" pitchFamily="34" charset="0"/>
                </a:rPr>
                <a:t>Ogni sondaggio ha un unico creatore (utente premium o azienda)</a:t>
              </a:r>
              <a:endParaRPr lang="en-US" sz="1100" dirty="0">
                <a:solidFill>
                  <a:schemeClr val="tx1"/>
                </a:solidFill>
                <a:latin typeface="Helvetica" panose="020B0604020202020204" pitchFamily="34" charset="0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778000" y="3999865"/>
            <a:ext cx="3714115" cy="1085783"/>
            <a:chOff x="581891" y="1159568"/>
            <a:chExt cx="4266565" cy="1002030"/>
          </a:xfr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49" name="Rectangle: Rounded Corners 5"/>
            <p:cNvSpPr/>
            <p:nvPr/>
          </p:nvSpPr>
          <p:spPr>
            <a:xfrm>
              <a:off x="581891" y="1159568"/>
              <a:ext cx="4266565" cy="100203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0" name="TextBox 6"/>
            <p:cNvSpPr txBox="1"/>
            <p:nvPr/>
          </p:nvSpPr>
          <p:spPr>
            <a:xfrm>
              <a:off x="1190172" y="1159616"/>
              <a:ext cx="2525485" cy="311176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en-US" sz="1600" b="1" dirty="0">
                  <a:solidFill>
                    <a:srgbClr val="00B0F0"/>
                  </a:solidFill>
                  <a:cs typeface="+mn-lt"/>
                </a:rPr>
                <a:t>Gestione inviti</a:t>
              </a:r>
              <a:endParaRPr lang="en-US" sz="1600" b="1" dirty="0">
                <a:solidFill>
                  <a:srgbClr val="00B0F0"/>
                </a:solidFill>
                <a:cs typeface="+mn-lt"/>
              </a:endParaRPr>
            </a:p>
          </p:txBody>
        </p:sp>
        <p:sp>
          <p:nvSpPr>
            <p:cNvPr id="151" name="TextBox 7"/>
            <p:cNvSpPr txBox="1"/>
            <p:nvPr/>
          </p:nvSpPr>
          <p:spPr>
            <a:xfrm>
              <a:off x="1190254" y="1440191"/>
              <a:ext cx="3239497" cy="5526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sz="1100" dirty="0">
                  <a:solidFill>
                    <a:schemeClr val="tx1"/>
                  </a:solidFill>
                  <a:latin typeface="Helvetica" panose="020B0604020202020204" pitchFamily="34" charset="0"/>
                </a:rPr>
                <a:t>Un utente premium può selezionare i singoli utenti a cui inviare l’invito, l’azienda non sceglie specificatamente chi invitare</a:t>
              </a:r>
              <a:endParaRPr lang="en-US" sz="1100" dirty="0">
                <a:solidFill>
                  <a:schemeClr val="tx1"/>
                </a:solidFill>
                <a:latin typeface="Helvetica" panose="020B0604020202020204" pitchFamily="34" charset="0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1778000" y="2617470"/>
            <a:ext cx="3714115" cy="1085783"/>
            <a:chOff x="581891" y="1159568"/>
            <a:chExt cx="4266565" cy="1002030"/>
          </a:xfr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53" name="Rectangle: Rounded Corners 5"/>
            <p:cNvSpPr/>
            <p:nvPr/>
          </p:nvSpPr>
          <p:spPr>
            <a:xfrm>
              <a:off x="581891" y="1159568"/>
              <a:ext cx="4266565" cy="100203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4" name="TextBox 6"/>
            <p:cNvSpPr txBox="1"/>
            <p:nvPr/>
          </p:nvSpPr>
          <p:spPr>
            <a:xfrm>
              <a:off x="1190172" y="1159616"/>
              <a:ext cx="2525485" cy="311176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en-US" sz="1600" b="1" dirty="0">
                  <a:solidFill>
                    <a:srgbClr val="000066"/>
                  </a:solidFill>
                  <a:cs typeface="+mn-lt"/>
                </a:rPr>
                <a:t>Inviti</a:t>
              </a:r>
              <a:endParaRPr lang="en-US" sz="1600" b="1" dirty="0">
                <a:solidFill>
                  <a:srgbClr val="000066"/>
                </a:solidFill>
                <a:cs typeface="+mn-lt"/>
              </a:endParaRPr>
            </a:p>
          </p:txBody>
        </p:sp>
        <p:sp>
          <p:nvSpPr>
            <p:cNvPr id="155" name="TextBox 7"/>
            <p:cNvSpPr txBox="1"/>
            <p:nvPr/>
          </p:nvSpPr>
          <p:spPr>
            <a:xfrm>
              <a:off x="1190254" y="1440191"/>
              <a:ext cx="3239497" cy="709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en-US" sz="1100" dirty="0">
                  <a:solidFill>
                    <a:schemeClr val="tx1"/>
                  </a:solidFill>
                  <a:latin typeface="Helvetica" panose="020B0604020202020204" pitchFamily="34" charset="0"/>
                </a:rPr>
                <a:t>ogni invito è relativo ad un solo sondaggio, è inviato ad un utente registrato della piattaforma, e dispone di un codice univoco e di un esito (accettato o rifiutato)</a:t>
              </a:r>
              <a:endParaRPr lang="en-US" sz="1100" dirty="0">
                <a:solidFill>
                  <a:schemeClr val="tx1"/>
                </a:solidFill>
                <a:latin typeface="Helvetica" panose="020B0604020202020204" pitchFamily="34" charset="0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1778000" y="5382260"/>
            <a:ext cx="3714115" cy="1085783"/>
            <a:chOff x="581891" y="1159568"/>
            <a:chExt cx="4266565" cy="1002030"/>
          </a:xfr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57" name="Rectangle: Rounded Corners 5"/>
            <p:cNvSpPr/>
            <p:nvPr/>
          </p:nvSpPr>
          <p:spPr>
            <a:xfrm>
              <a:off x="581891" y="1159568"/>
              <a:ext cx="4266565" cy="100203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8" name="TextBox 6"/>
            <p:cNvSpPr txBox="1"/>
            <p:nvPr/>
          </p:nvSpPr>
          <p:spPr>
            <a:xfrm>
              <a:off x="1190172" y="1159616"/>
              <a:ext cx="2525485" cy="311176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en-US" sz="1600" b="1" dirty="0">
                  <a:solidFill>
                    <a:srgbClr val="0070C0"/>
                  </a:solidFill>
                  <a:cs typeface="+mn-lt"/>
                </a:rPr>
                <a:t>Risposte</a:t>
              </a:r>
              <a:endParaRPr lang="en-US" sz="1600" b="1" dirty="0">
                <a:solidFill>
                  <a:srgbClr val="0070C0"/>
                </a:solidFill>
                <a:cs typeface="+mn-lt"/>
              </a:endParaRPr>
            </a:p>
          </p:txBody>
        </p:sp>
        <p:sp>
          <p:nvSpPr>
            <p:cNvPr id="159" name="TextBox 7"/>
            <p:cNvSpPr txBox="1"/>
            <p:nvPr/>
          </p:nvSpPr>
          <p:spPr>
            <a:xfrm>
              <a:off x="1190254" y="1440191"/>
              <a:ext cx="3239497" cy="39673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sz="1100" dirty="0">
                  <a:solidFill>
                    <a:schemeClr val="tx1"/>
                  </a:solidFill>
                  <a:latin typeface="Helvetica" panose="020B0604020202020204" pitchFamily="34" charset="0"/>
                </a:rPr>
                <a:t>Possono essere aperte o con opzioni da selezionare</a:t>
              </a:r>
              <a:endParaRPr lang="en-US" sz="1100" dirty="0">
                <a:solidFill>
                  <a:schemeClr val="tx1"/>
                </a:solidFill>
                <a:latin typeface="Helvetica" panose="020B0604020202020204" pitchFamily="34" charset="0"/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6490970" y="1240155"/>
            <a:ext cx="3714115" cy="1085783"/>
            <a:chOff x="581891" y="1159568"/>
            <a:chExt cx="4266565" cy="1002030"/>
          </a:xfr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61" name="Rectangle: Rounded Corners 5"/>
            <p:cNvSpPr/>
            <p:nvPr/>
          </p:nvSpPr>
          <p:spPr>
            <a:xfrm>
              <a:off x="581891" y="1159568"/>
              <a:ext cx="4266565" cy="100203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2" name="TextBox 6"/>
            <p:cNvSpPr txBox="1"/>
            <p:nvPr/>
          </p:nvSpPr>
          <p:spPr>
            <a:xfrm>
              <a:off x="1190172" y="1159616"/>
              <a:ext cx="2525485" cy="311176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en-US" sz="1600" b="1" dirty="0">
                  <a:solidFill>
                    <a:srgbClr val="00B050"/>
                  </a:solidFill>
                  <a:cs typeface="+mn-lt"/>
                </a:rPr>
                <a:t>Premi</a:t>
              </a:r>
              <a:endParaRPr lang="en-US" sz="1600" b="1" dirty="0">
                <a:solidFill>
                  <a:srgbClr val="00B050"/>
                </a:solidFill>
                <a:cs typeface="+mn-lt"/>
              </a:endParaRPr>
            </a:p>
          </p:txBody>
        </p:sp>
        <p:sp>
          <p:nvSpPr>
            <p:cNvPr id="163" name="TextBox 7"/>
            <p:cNvSpPr txBox="1"/>
            <p:nvPr/>
          </p:nvSpPr>
          <p:spPr>
            <a:xfrm>
              <a:off x="1190254" y="1440191"/>
              <a:ext cx="3239497" cy="5526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sz="1100" dirty="0">
                  <a:solidFill>
                    <a:schemeClr val="tx1"/>
                  </a:solidFill>
                  <a:latin typeface="Helvetica" panose="020B0604020202020204" pitchFamily="34" charset="0"/>
                </a:rPr>
                <a:t>I premi sono assegnati agli utenti in base ai punti bonus accumulati e vengono creati da un utente amministratore</a:t>
              </a:r>
              <a:endParaRPr lang="en-US" sz="1100" dirty="0">
                <a:solidFill>
                  <a:schemeClr val="tx1"/>
                </a:solidFill>
                <a:latin typeface="Helvetica" panose="020B0604020202020204" pitchFamily="34" charset="0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6490970" y="2617470"/>
            <a:ext cx="3714115" cy="1085783"/>
            <a:chOff x="581891" y="1159568"/>
            <a:chExt cx="4266565" cy="1002030"/>
          </a:xfr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65" name="Rectangle: Rounded Corners 5"/>
            <p:cNvSpPr/>
            <p:nvPr/>
          </p:nvSpPr>
          <p:spPr>
            <a:xfrm>
              <a:off x="581891" y="1159568"/>
              <a:ext cx="4266565" cy="100203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6" name="TextBox 6"/>
            <p:cNvSpPr txBox="1"/>
            <p:nvPr/>
          </p:nvSpPr>
          <p:spPr>
            <a:xfrm>
              <a:off x="1190172" y="1159616"/>
              <a:ext cx="2525485" cy="311176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en-US" sz="1600" b="1" dirty="0">
                  <a:solidFill>
                    <a:srgbClr val="7030A0"/>
                  </a:solidFill>
                  <a:cs typeface="+mn-lt"/>
                </a:rPr>
                <a:t>Storico premi</a:t>
              </a:r>
              <a:endParaRPr lang="en-US" sz="1600" b="1" dirty="0">
                <a:solidFill>
                  <a:srgbClr val="7030A0"/>
                </a:solidFill>
                <a:cs typeface="+mn-lt"/>
              </a:endParaRPr>
            </a:p>
          </p:txBody>
        </p:sp>
        <p:sp>
          <p:nvSpPr>
            <p:cNvPr id="167" name="TextBox 7"/>
            <p:cNvSpPr txBox="1"/>
            <p:nvPr/>
          </p:nvSpPr>
          <p:spPr>
            <a:xfrm>
              <a:off x="1190254" y="1440191"/>
              <a:ext cx="3239497" cy="39673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sz="1100" dirty="0">
                  <a:solidFill>
                    <a:schemeClr val="tx1"/>
                  </a:solidFill>
                  <a:latin typeface="Helvetica" panose="020B0604020202020204" pitchFamily="34" charset="0"/>
                </a:rPr>
                <a:t>Ogni utente può vedere lo storico dei premi da lui vinti</a:t>
              </a:r>
              <a:endParaRPr lang="en-US" sz="1100" dirty="0">
                <a:solidFill>
                  <a:schemeClr val="tx1"/>
                </a:solidFill>
                <a:latin typeface="Helvetica" panose="020B0604020202020204" pitchFamily="34" charset="0"/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6490970" y="3999230"/>
            <a:ext cx="3714115" cy="1085783"/>
            <a:chOff x="581891" y="1159568"/>
            <a:chExt cx="4266565" cy="1002030"/>
          </a:xfr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69" name="Rectangle: Rounded Corners 5"/>
            <p:cNvSpPr/>
            <p:nvPr/>
          </p:nvSpPr>
          <p:spPr>
            <a:xfrm>
              <a:off x="581891" y="1159568"/>
              <a:ext cx="4266565" cy="100203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0" name="TextBox 6"/>
            <p:cNvSpPr txBox="1"/>
            <p:nvPr/>
          </p:nvSpPr>
          <p:spPr>
            <a:xfrm>
              <a:off x="1190172" y="1159616"/>
              <a:ext cx="2525485" cy="311176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en-US" sz="1600" b="1" dirty="0">
                  <a:solidFill>
                    <a:srgbClr val="C00000"/>
                  </a:solidFill>
                  <a:cs typeface="+mn-lt"/>
                </a:rPr>
                <a:t>Log MongoDB</a:t>
              </a:r>
              <a:endParaRPr lang="en-US" sz="1600" b="1" dirty="0">
                <a:solidFill>
                  <a:srgbClr val="C00000"/>
                </a:solidFill>
                <a:cs typeface="+mn-lt"/>
              </a:endParaRPr>
            </a:p>
          </p:txBody>
        </p:sp>
        <p:sp>
          <p:nvSpPr>
            <p:cNvPr id="171" name="TextBox 7"/>
            <p:cNvSpPr txBox="1"/>
            <p:nvPr/>
          </p:nvSpPr>
          <p:spPr>
            <a:xfrm>
              <a:off x="1190254" y="1440191"/>
              <a:ext cx="3239497" cy="5526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sz="1100" dirty="0">
                  <a:solidFill>
                    <a:schemeClr val="tx1"/>
                  </a:solidFill>
                  <a:latin typeface="Helvetica" panose="020B0604020202020204" pitchFamily="34" charset="0"/>
                </a:rPr>
                <a:t>Esiste un registro degli eventi della piattaforma salvato in una collezione MongoDB</a:t>
              </a:r>
              <a:endParaRPr lang="en-US" sz="1100" dirty="0">
                <a:solidFill>
                  <a:schemeClr val="tx1"/>
                </a:solidFill>
                <a:latin typeface="Helvetica" panose="020B0604020202020204" pitchFamily="34" charset="0"/>
              </a:endParaRPr>
            </a:p>
          </p:txBody>
        </p:sp>
      </p:grpSp>
      <p:sp>
        <p:nvSpPr>
          <p:cNvPr id="179" name="Rounded Rectangle 178"/>
          <p:cNvSpPr/>
          <p:nvPr/>
        </p:nvSpPr>
        <p:spPr>
          <a:xfrm>
            <a:off x="793750" y="177165"/>
            <a:ext cx="10473055" cy="64960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0" name="Text Box 179"/>
          <p:cNvSpPr txBox="1"/>
          <p:nvPr/>
        </p:nvSpPr>
        <p:spPr>
          <a:xfrm>
            <a:off x="2588895" y="233680"/>
            <a:ext cx="6882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rgbClr val="091D3E"/>
                </a:solidFill>
                <a:latin typeface="Droid Sans" panose="020B0606030804020204" charset="0"/>
                <a:cs typeface="Droid Sans" panose="020B0606030804020204" charset="0"/>
              </a:rPr>
              <a:t>AnswerHUB - Specifiche principali pt2</a:t>
            </a:r>
            <a:endParaRPr lang="en-US" sz="2800" b="1">
              <a:solidFill>
                <a:srgbClr val="091D3E"/>
              </a:solidFill>
              <a:latin typeface="Droid Sans" panose="020B0606030804020204" charset="0"/>
              <a:cs typeface="Droid Sans" panose="020B0606030804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D3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188595" y="734060"/>
            <a:ext cx="11825605" cy="5974715"/>
          </a:xfrm>
          <a:prstGeom prst="roundRect">
            <a:avLst>
              <a:gd name="adj" fmla="val 1001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 descr="ModelloER_De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090" y="882015"/>
            <a:ext cx="11259820" cy="567880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87960" y="120650"/>
            <a:ext cx="11826875" cy="52006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89230" y="120650"/>
            <a:ext cx="11824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latin typeface="Droid Sans" panose="020B0606030804020204" charset="0"/>
                <a:cs typeface="Droid Sans" panose="020B0606030804020204" charset="0"/>
              </a:rPr>
              <a:t>AnswerHUB - Modello ER</a:t>
            </a:r>
            <a:endParaRPr lang="en-US" sz="2800" b="1">
              <a:latin typeface="Droid Sans" panose="020B0606030804020204" charset="0"/>
              <a:cs typeface="Droid Sans" panose="020B0606030804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/>
      </p:transition>
    </mc:Choice>
    <mc:Fallback>
      <p:transition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D3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188595" y="734060"/>
            <a:ext cx="11825605" cy="5974715"/>
          </a:xfrm>
          <a:prstGeom prst="roundRect">
            <a:avLst>
              <a:gd name="adj" fmla="val 1001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87960" y="120650"/>
            <a:ext cx="11826875" cy="52006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89230" y="120650"/>
            <a:ext cx="11824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latin typeface="Droid Sans" panose="020B0606030804020204" charset="0"/>
                <a:cs typeface="Droid Sans" panose="020B0606030804020204" charset="0"/>
              </a:rPr>
              <a:t>AnswerHUB - Modello ER ristrutturato</a:t>
            </a:r>
            <a:endParaRPr lang="en-US" sz="2800" b="1">
              <a:latin typeface="Droid Sans" panose="020B0606030804020204" charset="0"/>
              <a:cs typeface="Droid Sans" panose="020B0606030804020204" charset="0"/>
            </a:endParaRPr>
          </a:p>
        </p:txBody>
      </p:sp>
      <p:pic>
        <p:nvPicPr>
          <p:cNvPr id="2" name="Picture 1" descr="ModelloER_Def_Ristrutturat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405" y="829310"/>
            <a:ext cx="10031730" cy="5783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/>
      </p:transition>
    </mc:Choice>
    <mc:Fallback>
      <p:transition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D3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188595" y="734060"/>
            <a:ext cx="11825605" cy="5974715"/>
          </a:xfrm>
          <a:prstGeom prst="roundRect">
            <a:avLst>
              <a:gd name="adj" fmla="val 1001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87960" y="120650"/>
            <a:ext cx="11826875" cy="52006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89230" y="120650"/>
            <a:ext cx="11824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latin typeface="Droid Sans" panose="020B0606030804020204" charset="0"/>
                <a:cs typeface="Droid Sans" panose="020B0606030804020204" charset="0"/>
              </a:rPr>
              <a:t>AnswerHUB - Modello ER ristrutturato</a:t>
            </a:r>
            <a:endParaRPr lang="en-US" sz="2800" b="1">
              <a:latin typeface="Droid Sans" panose="020B0606030804020204" charset="0"/>
              <a:cs typeface="Droid Sans" panose="020B0606030804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34340" y="982980"/>
            <a:ext cx="113233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/>
              <a:t>Eliminazione delle generalizzazioni</a:t>
            </a:r>
            <a:endParaRPr lang="en-US" sz="2000" b="1"/>
          </a:p>
          <a:p>
            <a:pPr algn="ctr"/>
            <a:endParaRPr lang="en-US" sz="2000" b="1"/>
          </a:p>
          <a:p>
            <a:pPr algn="ctr"/>
            <a:endParaRPr lang="en-US" sz="2000" b="1"/>
          </a:p>
          <a:p>
            <a:r>
              <a:rPr lang="en-US"/>
              <a:t>Le generalizzazioni sono state eliminate nel seguente modo:</a:t>
            </a:r>
            <a:endParaRPr lang="en-US"/>
          </a:p>
          <a:p>
            <a:endParaRPr lang="en-US"/>
          </a:p>
          <a:p>
            <a:r>
              <a:rPr lang="en-US"/>
              <a:t>- Domanda: si è optato per sostituire la generalizzazione con delle relazioni tra l'entità</a:t>
            </a:r>
            <a:endParaRPr lang="en-US"/>
          </a:p>
          <a:p>
            <a:r>
              <a:rPr lang="en-US"/>
              <a:t>genitore e le entità figlie in quanto questa soluzione non introduce valori NULL. Si è</a:t>
            </a:r>
            <a:endParaRPr lang="en-US"/>
          </a:p>
          <a:p>
            <a:r>
              <a:rPr lang="en-US"/>
              <a:t>preferita tale soluzione all'accorpamento verso le entità figlie, anch'essa soluzione</a:t>
            </a:r>
            <a:endParaRPr lang="en-US"/>
          </a:p>
          <a:p>
            <a:r>
              <a:rPr lang="en-US"/>
              <a:t>che non introduce valori NULL, in quanto in questo modo evitiamo una triplicazione</a:t>
            </a:r>
            <a:endParaRPr lang="en-US"/>
          </a:p>
          <a:p>
            <a:r>
              <a:rPr lang="en-US"/>
              <a:t>della relazione "componente" che, essendo molti-a-molti, verrà di seguito tradotta</a:t>
            </a:r>
            <a:endParaRPr lang="en-US"/>
          </a:p>
          <a:p>
            <a:r>
              <a:rPr lang="en-US"/>
              <a:t>come tabella a sé stante. In questo modo si evita di avere 3 tabelle "componente".</a:t>
            </a:r>
            <a:endParaRPr lang="en-US"/>
          </a:p>
          <a:p>
            <a:endParaRPr lang="en-US"/>
          </a:p>
          <a:p>
            <a:r>
              <a:rPr lang="en-US"/>
              <a:t>- Utente: si è optato per sostituire la generalizzazione con delle relazioni tra entità</a:t>
            </a:r>
            <a:endParaRPr lang="en-US"/>
          </a:p>
          <a:p>
            <a:r>
              <a:rPr lang="en-US"/>
              <a:t>genitore ed entità figlie in quanto tale soluzione non introduce valori NULL ed</a:t>
            </a:r>
            <a:endParaRPr lang="en-US"/>
          </a:p>
          <a:p>
            <a:r>
              <a:rPr lang="en-US"/>
              <a:t>esistono relazioni ed operazioni che si riferiscono solo ad istanze del semplice</a:t>
            </a:r>
            <a:endParaRPr lang="en-US"/>
          </a:p>
          <a:p>
            <a:r>
              <a:rPr lang="en-US"/>
              <a:t>utente, dell'utente premium, dell'utente amministratore. In questo modo, dunque, si</a:t>
            </a:r>
            <a:endParaRPr lang="en-US"/>
          </a:p>
          <a:p>
            <a:r>
              <a:rPr lang="en-US"/>
              <a:t>mantiene l'unicità e la separazione concettuale delle entità.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/>
      </p:transition>
    </mc:Choice>
    <mc:Fallback>
      <p:transition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ounded Rectangle 176"/>
          <p:cNvSpPr/>
          <p:nvPr/>
        </p:nvSpPr>
        <p:spPr>
          <a:xfrm>
            <a:off x="793750" y="991870"/>
            <a:ext cx="11967845" cy="5707380"/>
          </a:xfrm>
          <a:prstGeom prst="roundRect">
            <a:avLst>
              <a:gd name="adj" fmla="val 705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Carlito" panose="020F0502020204030204" charset="0"/>
              <a:cs typeface="Carlito" panose="020F0502020204030204" charset="0"/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793750" y="177165"/>
            <a:ext cx="10473055" cy="64960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0" name="Text Box 179"/>
          <p:cNvSpPr txBox="1"/>
          <p:nvPr/>
        </p:nvSpPr>
        <p:spPr>
          <a:xfrm>
            <a:off x="794385" y="233680"/>
            <a:ext cx="104724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rgbClr val="091D3E"/>
                </a:solidFill>
                <a:latin typeface="Droid Sans" panose="020B0606030804020204" charset="0"/>
                <a:cs typeface="Droid Sans" panose="020B0606030804020204" charset="0"/>
              </a:rPr>
              <a:t>AnswerHUB - Analisi delle ridondanze e costi</a:t>
            </a:r>
            <a:endParaRPr lang="en-US" sz="2800" b="1">
              <a:solidFill>
                <a:srgbClr val="091D3E"/>
              </a:solidFill>
              <a:latin typeface="Droid Sans" panose="020B0606030804020204" charset="0"/>
              <a:cs typeface="Droid Sans" panose="020B06060308040202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57275" y="1150620"/>
            <a:ext cx="4753610" cy="5389245"/>
          </a:xfrm>
          <a:prstGeom prst="roundRect">
            <a:avLst>
              <a:gd name="adj" fmla="val 9627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56640" y="1273810"/>
            <a:ext cx="4754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Costo operazioni con ridondanza</a:t>
            </a:r>
            <a:endParaRPr lang="en-US" b="1"/>
          </a:p>
        </p:txBody>
      </p:sp>
      <p:sp>
        <p:nvSpPr>
          <p:cNvPr id="5" name="Rounded Rectangle 4"/>
          <p:cNvSpPr/>
          <p:nvPr/>
        </p:nvSpPr>
        <p:spPr>
          <a:xfrm>
            <a:off x="6238875" y="1151255"/>
            <a:ext cx="4754880" cy="5389245"/>
          </a:xfrm>
          <a:prstGeom prst="roundRect">
            <a:avLst>
              <a:gd name="adj" fmla="val 9627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238240" y="1273810"/>
            <a:ext cx="4755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Costo operazioni senza ridondanza</a:t>
            </a:r>
            <a:endParaRPr 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1202690" y="1755775"/>
            <a:ext cx="44881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- Aggiungere una nuova domanda ad un sondaggio esistente (3 volte/mese, interattiva):</a:t>
            </a:r>
            <a:endParaRPr lang="en-US" sz="1200"/>
          </a:p>
          <a:p>
            <a:pPr algn="ctr"/>
            <a:r>
              <a:rPr lang="en-US" sz="1200"/>
              <a:t>3 ∗ 1 ∗ (2 ∗ 2 + 0) = 3 ∗ 4 = 12</a:t>
            </a:r>
            <a:endParaRPr lang="en-US" sz="1200"/>
          </a:p>
          <a:p>
            <a:r>
              <a:rPr lang="en-US" sz="1200"/>
              <a:t>Faccio una scrittura in Domanda, una scrittura in Componente</a:t>
            </a:r>
            <a:endParaRPr lang="en-US" sz="1200"/>
          </a:p>
          <a:p>
            <a:endParaRPr lang="en-US" sz="1200"/>
          </a:p>
          <a:p>
            <a:r>
              <a:rPr lang="en-US" sz="1200"/>
              <a:t>- Rimuovere tutte le domande inserite da un utente premium (1 volte/mese, batch)</a:t>
            </a:r>
            <a:endParaRPr lang="en-US" sz="1200"/>
          </a:p>
          <a:p>
            <a:pPr algn="ctr"/>
            <a:r>
              <a:rPr lang="en-US" sz="1200"/>
              <a:t>1 ∗ 0.5 ∗ (2 ∗ 40 + 0) = 0.5 ∗ 80 = 40</a:t>
            </a:r>
            <a:endParaRPr lang="en-US" sz="1200"/>
          </a:p>
          <a:p>
            <a:r>
              <a:rPr lang="en-US" sz="1200"/>
              <a:t>Rimuovo 20 righe in Inserente, rimuovo 20 righe in Domanda</a:t>
            </a:r>
            <a:endParaRPr lang="en-US" sz="1200"/>
          </a:p>
          <a:p>
            <a:endParaRPr lang="en-US" sz="1200"/>
          </a:p>
          <a:p>
            <a:r>
              <a:rPr lang="en-US" sz="1200"/>
              <a:t>- Rimuovere un sondaggio creato da un utente premium (1 volte/mese, batch)</a:t>
            </a:r>
            <a:endParaRPr lang="en-US" sz="1200"/>
          </a:p>
          <a:p>
            <a:pPr algn="ctr"/>
            <a:r>
              <a:rPr lang="en-US" sz="1200"/>
              <a:t>1 ∗ 0.5(2 ∗ 3 + 0) = 0.5 ∗ 6 = 3</a:t>
            </a:r>
            <a:endParaRPr lang="en-US" sz="1200"/>
          </a:p>
          <a:p>
            <a:r>
              <a:rPr lang="en-US" sz="1200"/>
              <a:t>Rimuovo una riga in generante, rimuovo una riga in Sondaggio, aggiorno #numsondaggi</a:t>
            </a:r>
            <a:endParaRPr lang="en-US" sz="1200"/>
          </a:p>
          <a:p>
            <a:endParaRPr lang="en-US" sz="1200"/>
          </a:p>
          <a:p>
            <a:r>
              <a:rPr lang="en-US" sz="1200"/>
              <a:t>- Contare il numero di sondaggi associati ad un utente premium (4 volte/mese, interattiva)</a:t>
            </a:r>
            <a:endParaRPr lang="en-US" sz="1200"/>
          </a:p>
          <a:p>
            <a:pPr algn="ctr"/>
            <a:r>
              <a:rPr lang="en-US" sz="1200"/>
              <a:t>4 ∗ 1 ∗ (2 ∗ 0 + 1) = 4 ∗ 1 = 4</a:t>
            </a:r>
            <a:endParaRPr lang="en-US" sz="1200"/>
          </a:p>
          <a:p>
            <a:r>
              <a:rPr lang="en-US" sz="1200"/>
              <a:t>Leggo #numsondaggi</a:t>
            </a:r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 b="1"/>
              <a:t>Costo totale con ridondanza</a:t>
            </a:r>
            <a:r>
              <a:rPr lang="en-US" sz="1200"/>
              <a:t>:</a:t>
            </a:r>
            <a:endParaRPr lang="en-US" sz="1200"/>
          </a:p>
          <a:p>
            <a:pPr algn="ctr"/>
            <a:r>
              <a:rPr lang="en-US" sz="1200"/>
              <a:t>12 + 40 + 3 + 4 = 59</a:t>
            </a:r>
            <a:endParaRPr lang="en-US" sz="1200"/>
          </a:p>
        </p:txBody>
      </p:sp>
      <p:sp>
        <p:nvSpPr>
          <p:cNvPr id="9" name="Text Box 8"/>
          <p:cNvSpPr txBox="1"/>
          <p:nvPr/>
        </p:nvSpPr>
        <p:spPr>
          <a:xfrm>
            <a:off x="6371590" y="1755775"/>
            <a:ext cx="44881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- Aggiungere una nuova domanda ad un sondaggio esistente (3 volte/mese, interattiva):</a:t>
            </a:r>
            <a:endParaRPr lang="en-US" sz="1200"/>
          </a:p>
          <a:p>
            <a:pPr algn="ctr"/>
            <a:r>
              <a:rPr lang="en-US" sz="1200"/>
              <a:t>3 ∗ 1 ∗ (2 ∗ 2 + 0) = 3 ∗ 4 = 12</a:t>
            </a:r>
            <a:endParaRPr lang="en-US" sz="1200"/>
          </a:p>
          <a:p>
            <a:r>
              <a:rPr lang="en-US" sz="1200"/>
              <a:t>Faccio una scrittura in Domanda, una scrittura in Componente</a:t>
            </a:r>
            <a:endParaRPr lang="en-US" sz="1200"/>
          </a:p>
          <a:p>
            <a:endParaRPr lang="en-US" sz="1200"/>
          </a:p>
          <a:p>
            <a:r>
              <a:rPr lang="en-US" sz="1200"/>
              <a:t>- Rimuovere tutte le domande inserite da un utente premium (1 volte/mese, batch)</a:t>
            </a:r>
            <a:endParaRPr lang="en-US" sz="1200"/>
          </a:p>
          <a:p>
            <a:pPr algn="ctr"/>
            <a:r>
              <a:rPr lang="en-US" sz="1200"/>
              <a:t>1 ∗ 0.5 ∗ (2 ∗ 40 + 0) = 0.5 ∗ 80 = 40</a:t>
            </a:r>
            <a:endParaRPr lang="en-US" sz="1200"/>
          </a:p>
          <a:p>
            <a:r>
              <a:rPr lang="en-US" sz="1200"/>
              <a:t>Rimuovo 20 righe in Inserente, rimuovo 20 righe in Domanda</a:t>
            </a:r>
            <a:endParaRPr lang="en-US" sz="1200"/>
          </a:p>
          <a:p>
            <a:endParaRPr lang="en-US" sz="1200"/>
          </a:p>
          <a:p>
            <a:r>
              <a:rPr lang="en-US" sz="1200"/>
              <a:t>- Rimuovere un sondaggio creato da un utente premium (1 volte/mese, batch)</a:t>
            </a:r>
            <a:endParaRPr lang="en-US" sz="1200"/>
          </a:p>
          <a:p>
            <a:pPr algn="ctr"/>
            <a:r>
              <a:rPr lang="en-US" sz="1200"/>
              <a:t>1 ∗ 0.5(2 ∗ 2 + 0) = 0.5 ∗ 6 = 2</a:t>
            </a:r>
            <a:endParaRPr lang="en-US" sz="1200"/>
          </a:p>
          <a:p>
            <a:r>
              <a:rPr lang="en-US" sz="1200"/>
              <a:t>Rimuovo una riga in generante, rimuovo una riga in Sondaggio</a:t>
            </a:r>
            <a:endParaRPr lang="en-US" sz="1200"/>
          </a:p>
          <a:p>
            <a:endParaRPr lang="en-US" sz="1200"/>
          </a:p>
          <a:p>
            <a:r>
              <a:rPr lang="en-US" sz="1200"/>
              <a:t>- Contare il numero di sondaggi associati ad un utente premium (4 volte/mese, interattiva)</a:t>
            </a:r>
            <a:endParaRPr lang="en-US" sz="1200"/>
          </a:p>
          <a:p>
            <a:pPr algn="ctr"/>
            <a:r>
              <a:rPr lang="en-US" sz="1200"/>
              <a:t>4 ∗ 1 ∗ (2 ∗ 0 + 5) = 4 ∗ 5 = 20</a:t>
            </a:r>
            <a:endParaRPr lang="en-US" sz="1200"/>
          </a:p>
          <a:p>
            <a:r>
              <a:rPr lang="en-US" sz="1200"/>
              <a:t>Leggo 5 righe in Generante</a:t>
            </a:r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 b="1"/>
              <a:t>Costo totale senza ridondanza</a:t>
            </a:r>
            <a:r>
              <a:rPr lang="en-US" sz="1200"/>
              <a:t>:</a:t>
            </a:r>
            <a:endParaRPr lang="en-US" sz="1200"/>
          </a:p>
          <a:p>
            <a:pPr algn="ctr"/>
            <a:r>
              <a:rPr lang="en-US" sz="1200"/>
              <a:t>12 + 40 + 2 + 20 = 75</a:t>
            </a:r>
            <a:endParaRPr 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ounded Rectangle 176"/>
          <p:cNvSpPr/>
          <p:nvPr/>
        </p:nvSpPr>
        <p:spPr>
          <a:xfrm>
            <a:off x="-775335" y="991870"/>
            <a:ext cx="12042140" cy="5707380"/>
          </a:xfrm>
          <a:prstGeom prst="roundRect">
            <a:avLst>
              <a:gd name="adj" fmla="val 705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Carlito" panose="020F0502020204030204" charset="0"/>
              <a:cs typeface="Carlito" panose="020F0502020204030204" charset="0"/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793750" y="177165"/>
            <a:ext cx="10473055" cy="64960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0" name="Text Box 179"/>
          <p:cNvSpPr txBox="1"/>
          <p:nvPr/>
        </p:nvSpPr>
        <p:spPr>
          <a:xfrm>
            <a:off x="794385" y="233680"/>
            <a:ext cx="104724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rgbClr val="091D3E"/>
                </a:solidFill>
                <a:latin typeface="Droid Sans" panose="020B0606030804020204" charset="0"/>
                <a:cs typeface="Droid Sans" panose="020B0606030804020204" charset="0"/>
              </a:rPr>
              <a:t>AnswerHUB - Analisi delle ridondanze e costi</a:t>
            </a:r>
            <a:endParaRPr lang="en-US" sz="2800" b="1">
              <a:solidFill>
                <a:srgbClr val="091D3E"/>
              </a:solidFill>
              <a:latin typeface="Droid Sans" panose="020B0606030804020204" charset="0"/>
              <a:cs typeface="Droid Sans" panose="020B06060308040202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87370" y="1150620"/>
            <a:ext cx="5886450" cy="5389245"/>
          </a:xfrm>
          <a:prstGeom prst="roundRect">
            <a:avLst>
              <a:gd name="adj" fmla="val 9627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087370" y="1264285"/>
            <a:ext cx="588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Analisi costi memoria</a:t>
            </a:r>
            <a:endParaRPr lang="en-US" b="1"/>
          </a:p>
        </p:txBody>
      </p:sp>
      <p:sp>
        <p:nvSpPr>
          <p:cNvPr id="2" name="Text Box 1"/>
          <p:cNvSpPr txBox="1"/>
          <p:nvPr/>
        </p:nvSpPr>
        <p:spPr>
          <a:xfrm>
            <a:off x="3302000" y="1895475"/>
            <a:ext cx="544576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Speedup</a:t>
            </a:r>
            <a:endParaRPr lang="en-US" sz="1200" b="1"/>
          </a:p>
          <a:p>
            <a:endParaRPr lang="en-US" sz="1200" b="1"/>
          </a:p>
          <a:p>
            <a:r>
              <a:rPr lang="en-US" sz="1200"/>
              <a:t>CostoSenzaRidondanza       75</a:t>
            </a:r>
            <a:endParaRPr lang="en-US" sz="1200"/>
          </a:p>
          <a:p>
            <a:r>
              <a:rPr lang="en-US" sz="1200"/>
              <a:t>--------------------------------- </a:t>
            </a:r>
            <a:r>
              <a:rPr lang="en-US" sz="1200">
                <a:sym typeface="+mn-ea"/>
              </a:rPr>
              <a:t>= ------- ≈ 1.27</a:t>
            </a:r>
            <a:endParaRPr lang="en-US" sz="1200"/>
          </a:p>
          <a:p>
            <a:r>
              <a:rPr lang="en-US" sz="1200"/>
              <a:t>CostoConRidondanza           59</a:t>
            </a:r>
            <a:endParaRPr lang="en-US" sz="1200"/>
          </a:p>
          <a:p>
            <a:endParaRPr lang="en-US" sz="1200"/>
          </a:p>
          <a:p>
            <a:r>
              <a:rPr lang="en-US" sz="1200"/>
              <a:t>La ridondanza abbatte il costo, è utile.</a:t>
            </a:r>
            <a:endParaRPr lang="en-US" sz="1200"/>
          </a:p>
          <a:p>
            <a:endParaRPr lang="en-US" sz="1200"/>
          </a:p>
          <a:p>
            <a:r>
              <a:rPr lang="en-US" sz="1200" b="1"/>
              <a:t>Memoria</a:t>
            </a:r>
            <a:endParaRPr lang="en-US" sz="1200" b="1"/>
          </a:p>
          <a:p>
            <a:r>
              <a:rPr lang="en-US" sz="1200"/>
              <a:t>Il campo aggiuntivo #numsondaggi si trova nella tabella UtentePremium. Poniamo, per ipotesi, di avere 20 Utenti Premium.</a:t>
            </a:r>
            <a:endParaRPr lang="en-US" sz="1200"/>
          </a:p>
          <a:p>
            <a:endParaRPr lang="en-US" sz="1200"/>
          </a:p>
          <a:p>
            <a:r>
              <a:rPr lang="en-US" sz="1200"/>
              <a:t>Il peso del campo, essendo intero, è di 4 Byte.</a:t>
            </a:r>
            <a:endParaRPr lang="en-US" sz="1200"/>
          </a:p>
          <a:p>
            <a:endParaRPr lang="en-US" sz="1200"/>
          </a:p>
          <a:p>
            <a:r>
              <a:rPr lang="en-US" sz="1200"/>
              <a:t>In tutto occupo: 4B ∗ 20 = 80Byte</a:t>
            </a:r>
            <a:endParaRPr lang="en-US" sz="1200"/>
          </a:p>
          <a:p>
            <a:endParaRPr lang="en-US" sz="1200"/>
          </a:p>
          <a:p>
            <a:r>
              <a:rPr lang="en-US" sz="1200"/>
              <a:t>E' utile notare che anche con un volume abbastanza elevato, il costo in memoria risulterebbe comunque irrilevante. Es. per 1000 utenti premium il campo avrebbe un peso di soli 4KB.</a:t>
            </a:r>
            <a:endParaRPr lang="en-US" sz="1200"/>
          </a:p>
          <a:p>
            <a:endParaRPr lang="en-US" sz="1200"/>
          </a:p>
          <a:p>
            <a:r>
              <a:rPr lang="en-US" sz="1200"/>
              <a:t>Possiamo concludere che mantenere l'attributo ridondante migliora le performance del database.</a:t>
            </a:r>
            <a:endParaRPr 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5092</Words>
  <Application>WPS Presentation</Application>
  <PresentationFormat>Widescreen</PresentationFormat>
  <Paragraphs>160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SimSun</vt:lpstr>
      <vt:lpstr>Wingdings</vt:lpstr>
      <vt:lpstr>Liberation Sans</vt:lpstr>
      <vt:lpstr>Carlito</vt:lpstr>
      <vt:lpstr>Helvetica</vt:lpstr>
      <vt:lpstr>Droid Sans</vt:lpstr>
      <vt:lpstr>Calibri</vt:lpstr>
      <vt:lpstr>Microsoft YaHei</vt:lpstr>
      <vt:lpstr>Droid Sans Fallback</vt:lpstr>
      <vt:lpstr>Arial Unicode MS</vt:lpstr>
      <vt:lpstr>Calibri Light</vt:lpstr>
      <vt:lpstr>BreezeSans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andrea</cp:lastModifiedBy>
  <cp:revision>16</cp:revision>
  <dcterms:created xsi:type="dcterms:W3CDTF">2023-05-25T20:23:10Z</dcterms:created>
  <dcterms:modified xsi:type="dcterms:W3CDTF">2023-05-25T20:23:10Z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1033-11.1.0.11691</vt:lpwstr>
  </property>
</Properties>
</file>