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75" r:id="rId6"/>
    <p:sldId id="276" r:id="rId7"/>
    <p:sldId id="277" r:id="rId8"/>
    <p:sldId id="278" r:id="rId9"/>
    <p:sldId id="279" r:id="rId10"/>
    <p:sldId id="280" r:id="rId11"/>
    <p:sldId id="273" r:id="rId12"/>
    <p:sldId id="274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2" r:id="rId23"/>
    <p:sldId id="293" r:id="rId24"/>
    <p:sldId id="294" r:id="rId25"/>
    <p:sldId id="295" r:id="rId26"/>
    <p:sldId id="299" r:id="rId27"/>
    <p:sldId id="296" r:id="rId28"/>
    <p:sldId id="291" r:id="rId29"/>
    <p:sldId id="289" r:id="rId30"/>
    <p:sldId id="297" r:id="rId31"/>
    <p:sldId id="298" r:id="rId3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B5193-C153-3CC8-CA9B-6DD5F11D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33DBA-93A8-30A0-DEE1-F996FF6A9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2A459-7718-5F0E-ECBB-41F49BAA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F493B-9D28-1D97-8A4F-4DE81EA3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5700F-3F31-8012-9017-64B2FE6B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9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0E2E-F619-962D-5CEF-744D9F3F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389438-3F88-DB65-763C-5CAFD318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EBB1-7600-C18F-4B78-2CBEEF7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7C41C-9815-B559-75A2-CAE07409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73C46-7C0C-546E-23C5-C14BEAC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42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15EE2-5AA1-FD16-7573-9BA77FAB3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F41281-AB1E-D11D-C684-96F8E952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E4F8C-D7B6-CF19-F39F-637EEFD1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C037-832A-5700-4519-7BD2C1A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E6A3F-F657-AEBE-D82D-DF58FD1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8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B22D3-636D-812A-693D-F37665A2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8D574-D455-53F4-8E77-C341E069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48FBD-2920-B010-6E44-AD7B730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4D06-2A26-504F-6665-4E32B56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313BC-7066-821C-C5E6-9E71EEA7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450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0D8DF-3586-9615-7889-4A4771B7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9A7CB-8EAE-BEBA-F6E4-BCE1ECB8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86ABF-6AFD-F522-AEA0-8D15788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4551F-283B-A916-E543-262F4A9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4A91B-175C-3ECC-24B6-0B516B49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6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4E4D4-9F4E-957C-3372-9896441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9527C-C190-9DC9-80AF-13213B6E5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26E9E-90DC-E490-60EE-38090AC75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572E06-81E4-9B43-10D3-8BA3157E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B63ED2-CDF7-4C4D-99AE-4011ADB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C8502-D40D-2FEE-0399-F7B936C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3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95063-9BC5-0700-230E-026ADE69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2F410-0D06-237A-70CB-A8F6CAFB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1BAC9-90D4-5DEA-58A3-D714580C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C6B61-42A1-FDFD-9C0E-E8D0E52E8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B13034-04B3-C23A-4304-47672DC2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E87515-952C-C860-4305-C164B0B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E067D9-2FAD-235B-4B20-C7A6BE63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7423B9-D1DE-8EF4-3F29-EC88291E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6298-8490-D82A-17D0-231A269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D1B65-9240-18C0-6A77-EE9EBC0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C1CC-CB87-61A2-911D-6E591CC9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341EC9-67F8-B063-BCF2-85BD6DD6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8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BF4A99-9D5F-8494-B445-AFAECF71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966415-C3A4-CFF0-ECAC-E88C2412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F3884E-1859-BC7D-510E-F1A09C31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027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0650-DDDD-0688-4970-6D27B7D1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2B09-15E9-0636-FCF4-CFC31751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A5765F-8AA0-59EE-25D5-12A15BA6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9600E-9FDA-AD28-5A8A-4960FD3B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2B5BF4-FDD4-5697-D4CA-0779C157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5042AC-EFF1-E6FF-1E41-990EE2F2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4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B0BB8-E0AD-73D3-CA9C-9F1630C0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9DF82-67E3-0D55-A09E-990964E8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65B52-BD34-B6E9-0398-C43471516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D1935-7D66-BA97-92D0-ACDF6E3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05412-B931-5C60-E6B4-68D1D59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7C1A7-6440-6519-2D06-14368A1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494E64-61A0-EAA6-A873-E3B37608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BB7CC-7796-3E07-5E48-904FFFC4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95B27-776B-E1BB-4AEB-73005EDF4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DE73-AC0C-4333-A74A-9BA19368D22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4FB28-51EC-1780-1265-780826BFE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4C5E2-0ABC-3852-481D-E11C5290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3830-68D8-4541-9101-78751985815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78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DeviceDoc/Atmel-7810-Automotive-Microcontrollers-ATmega328P_Datasheet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cpp/c-language/storage-of-basic-types?view=msvc-1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lcodigoascii.com.a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A969-28CC-9309-B4FE-5B571B38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814"/>
            <a:ext cx="9144000" cy="3360185"/>
          </a:xfrm>
        </p:spPr>
        <p:txBody>
          <a:bodyPr>
            <a:noAutofit/>
          </a:bodyPr>
          <a:lstStyle/>
          <a:p>
            <a:r>
              <a:rPr lang="es-ES" sz="4800" b="1" dirty="0">
                <a:latin typeface="Montserrat" panose="00000500000000000000" pitchFamily="2" charset="0"/>
              </a:rPr>
              <a:t>ARQUITECTURA CPU</a:t>
            </a:r>
            <a:br>
              <a:rPr lang="es-ES" sz="4800" b="1" dirty="0">
                <a:latin typeface="Montserrat" panose="00000500000000000000" pitchFamily="2" charset="0"/>
              </a:rPr>
            </a:br>
            <a:r>
              <a:rPr lang="es-ES" sz="4800" b="1" dirty="0">
                <a:latin typeface="Montserrat" panose="00000500000000000000" pitchFamily="2" charset="0"/>
              </a:rPr>
              <a:t>E</a:t>
            </a:r>
            <a:br>
              <a:rPr lang="es-ES" sz="4800" b="1" dirty="0">
                <a:latin typeface="Montserrat" panose="00000500000000000000" pitchFamily="2" charset="0"/>
              </a:rPr>
            </a:br>
            <a:r>
              <a:rPr lang="es-ES" sz="4800" b="1" dirty="0">
                <a:latin typeface="Montserrat" panose="00000500000000000000" pitchFamily="2" charset="0"/>
              </a:rPr>
              <a:t>INTRODUCCION </a:t>
            </a:r>
            <a:br>
              <a:rPr lang="es-ES" sz="4800" b="1" dirty="0">
                <a:latin typeface="Montserrat" panose="00000500000000000000" pitchFamily="2" charset="0"/>
              </a:rPr>
            </a:br>
            <a:r>
              <a:rPr lang="es-ES" sz="4800" b="1" dirty="0">
                <a:latin typeface="Montserrat" panose="00000500000000000000" pitchFamily="2" charset="0"/>
              </a:rPr>
              <a:t>ANSI C</a:t>
            </a:r>
            <a:endParaRPr lang="es-PE" sz="4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3F030-311D-EA99-B5F3-B45BD3D0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DB41B-2DDA-51B7-5ED9-1FA721AAB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A16A3C-CFF9-FE38-A2A1-D1599AFA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0A4D5F0-3114-9D2E-0ACA-DF619C628F92}"/>
              </a:ext>
            </a:extLst>
          </p:cNvPr>
          <p:cNvSpPr txBox="1">
            <a:spLocks/>
          </p:cNvSpPr>
          <p:nvPr/>
        </p:nvSpPr>
        <p:spPr>
          <a:xfrm>
            <a:off x="-815008" y="15873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Montserrat" panose="00000500000000000000" pitchFamily="2" charset="0"/>
              </a:rPr>
              <a:t>CPU vs MEMORIA RAM(</a:t>
            </a:r>
            <a:r>
              <a:rPr lang="es-ES" sz="3200" b="1" dirty="0" err="1">
                <a:highlight>
                  <a:srgbClr val="FFFF00"/>
                </a:highlight>
                <a:latin typeface="Montserrat" panose="00000500000000000000" pitchFamily="2" charset="0"/>
              </a:rPr>
              <a:t>uC</a:t>
            </a:r>
            <a:r>
              <a:rPr lang="es-ES" sz="3200" b="1" dirty="0">
                <a:latin typeface="Montserrat" panose="00000500000000000000" pitchFamily="2" charset="0"/>
              </a:rPr>
              <a:t>)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3CBE63-D6AB-F1CF-866D-4EB80F56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60" y="679235"/>
            <a:ext cx="8863837" cy="57315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B28015-2267-FC10-0E8D-08411B3C223F}"/>
              </a:ext>
            </a:extLst>
          </p:cNvPr>
          <p:cNvSpPr txBox="1"/>
          <p:nvPr/>
        </p:nvSpPr>
        <p:spPr>
          <a:xfrm>
            <a:off x="872482" y="3973872"/>
            <a:ext cx="695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 CPU del </a:t>
            </a:r>
            <a:r>
              <a:rPr lang="es-ES" sz="2400" dirty="0" err="1"/>
              <a:t>uC</a:t>
            </a:r>
            <a:r>
              <a:rPr lang="es-ES" sz="2400" dirty="0"/>
              <a:t> ATmega328P utiliza un bus de direcciones de 16 bits, por lo que puede direccionar hasta 65536 bytes de  memoria total incluyendo el almacenamiento no volátil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573301-0E13-3A05-5C5B-87236B3D2684}"/>
              </a:ext>
            </a:extLst>
          </p:cNvPr>
          <p:cNvSpPr txBox="1"/>
          <p:nvPr/>
        </p:nvSpPr>
        <p:spPr>
          <a:xfrm>
            <a:off x="1590697" y="6000711"/>
            <a:ext cx="511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Fuente: </a:t>
            </a:r>
            <a:r>
              <a:rPr lang="es-ES" sz="2000" b="1" i="1" dirty="0" err="1">
                <a:hlinkClick r:id="rId3"/>
              </a:rPr>
              <a:t>Datasheet</a:t>
            </a:r>
            <a:r>
              <a:rPr lang="es-ES" sz="2000" b="1" i="1" dirty="0">
                <a:hlinkClick r:id="rId3"/>
              </a:rPr>
              <a:t> ATmega328P</a:t>
            </a:r>
            <a:endParaRPr lang="es-PE" sz="2000" b="1" i="1" dirty="0"/>
          </a:p>
        </p:txBody>
      </p:sp>
    </p:spTree>
    <p:extLst>
      <p:ext uri="{BB962C8B-B14F-4D97-AF65-F5344CB8AC3E}">
        <p14:creationId xmlns:p14="http://schemas.microsoft.com/office/powerpoint/2010/main" val="182422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BDE604C7-F396-8686-EE61-5CEF877B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40971"/>
            <a:ext cx="10905066" cy="49345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57DD00-460F-E2CB-70A1-7860CD38B998}"/>
              </a:ext>
            </a:extLst>
          </p:cNvPr>
          <p:cNvSpPr txBox="1"/>
          <p:nvPr/>
        </p:nvSpPr>
        <p:spPr>
          <a:xfrm>
            <a:off x="1133060" y="5625548"/>
            <a:ext cx="1060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/>
              <a:t>Figura 1.- Interacción entre componentes de un ordenador/microcomputador</a:t>
            </a:r>
            <a:endParaRPr lang="es-PE" sz="2000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3F4073-9321-EE8F-CDAC-C1DE371FB5AC}"/>
              </a:ext>
            </a:extLst>
          </p:cNvPr>
          <p:cNvSpPr txBox="1"/>
          <p:nvPr/>
        </p:nvSpPr>
        <p:spPr>
          <a:xfrm>
            <a:off x="1878495" y="370677"/>
            <a:ext cx="82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Montserrat" panose="00000500000000000000" pitchFamily="2" charset="0"/>
              </a:rPr>
              <a:t>HARDWARE (resumen)</a:t>
            </a:r>
            <a:endParaRPr lang="es-PE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2BF2D-D7B9-3269-0C76-8716B937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30" y="2385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SOFTWARE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4206B-EEEF-8E47-27E5-ED0668F8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30" y="1564103"/>
            <a:ext cx="10830339" cy="51673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Son el conjunto de elementos lógicos a fin que el </a:t>
            </a:r>
            <a:r>
              <a:rPr lang="es-ES" dirty="0" err="1"/>
              <a:t>hw</a:t>
            </a:r>
            <a:r>
              <a:rPr lang="es-ES" dirty="0"/>
              <a:t> haga tareas , dotándolo de capacidad de prestar servicios </a:t>
            </a:r>
            <a:r>
              <a:rPr lang="es-ES" dirty="0" err="1"/>
              <a:t>utiles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Consta de 1 programa que a </a:t>
            </a:r>
            <a:r>
              <a:rPr lang="es-ES" dirty="0" err="1"/>
              <a:t>us</a:t>
            </a:r>
            <a:r>
              <a:rPr lang="es-ES" dirty="0"/>
              <a:t> vez esta compuesto por instrucciones, siendo esta ultima una “orden” predefinida dada en bits.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 suele preferir la </a:t>
            </a:r>
            <a:r>
              <a:rPr lang="es-ES" b="1" dirty="0">
                <a:highlight>
                  <a:srgbClr val="FFFF00"/>
                </a:highlight>
              </a:rPr>
              <a:t>programación de alto nivel(C/C++, Java, C#, Android,..)</a:t>
            </a:r>
            <a:r>
              <a:rPr lang="es-ES" dirty="0"/>
              <a:t>, motivos de productividad y portabilidad.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Es almacenado de forma permanente(ROM, Flash)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1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74437-E8E8-0A81-3ADD-F3E0BACE4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48DF4-356F-2125-A737-557AFE0A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355266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SOFTWARE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69039B-1EB7-593C-3E70-C68D5F6E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9" y="1182608"/>
            <a:ext cx="11096625" cy="4610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392A64-377B-F914-52AF-F9DD23ED1349}"/>
              </a:ext>
            </a:extLst>
          </p:cNvPr>
          <p:cNvSpPr txBox="1"/>
          <p:nvPr/>
        </p:nvSpPr>
        <p:spPr>
          <a:xfrm>
            <a:off x="736531" y="5909971"/>
            <a:ext cx="1135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Los lenguajes de alto nivel facilitan la redacción de código , partiendo de una idea/concepto, y de forma independiente a una CPU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81888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69BC3-5CA8-423E-AF4C-CA950F84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F615AE-7F5B-436A-4E2F-7072917A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SOFTWARE (</a:t>
            </a:r>
            <a:r>
              <a:rPr lang="en-US" sz="2800" b="1" kern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Flujo</a:t>
            </a:r>
            <a:r>
              <a:rPr lang="en-US" sz="28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B371A7-7DA1-3FDD-EA3A-EF8C83D28FD5}"/>
              </a:ext>
            </a:extLst>
          </p:cNvPr>
          <p:cNvSpPr txBox="1"/>
          <p:nvPr/>
        </p:nvSpPr>
        <p:spPr>
          <a:xfrm>
            <a:off x="838200" y="5933661"/>
            <a:ext cx="1103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OBS: Las </a:t>
            </a:r>
            <a:r>
              <a:rPr lang="es-ES" sz="2000" dirty="0" err="1"/>
              <a:t>CPUs</a:t>
            </a:r>
            <a:r>
              <a:rPr lang="es-ES" sz="2000" dirty="0"/>
              <a:t> solo entienden lenguaje o código maquina 0….10001…</a:t>
            </a:r>
            <a:endParaRPr lang="es-PE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6ADE31-8F22-0290-8205-89B4E35A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8" y="1301405"/>
            <a:ext cx="11059903" cy="4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3EC32-F4E2-2BEE-70B4-26048A66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1434548"/>
            <a:ext cx="9144000" cy="3269974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Montserrat" panose="00000500000000000000" pitchFamily="2" charset="0"/>
              </a:rPr>
              <a:t>FASES DE CREACION DE UN</a:t>
            </a:r>
            <a:br>
              <a:rPr lang="es-ES" sz="4800" b="1" dirty="0">
                <a:latin typeface="Montserrat" panose="00000500000000000000" pitchFamily="2" charset="0"/>
              </a:rPr>
            </a:br>
            <a:r>
              <a:rPr lang="es-ES" sz="4800" b="1" dirty="0">
                <a:latin typeface="Montserrat" panose="00000500000000000000" pitchFamily="2" charset="0"/>
              </a:rPr>
              <a:t> SOFTWARE</a:t>
            </a:r>
            <a:endParaRPr lang="es-PE" sz="4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8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49F92-BD74-C9BC-C411-2C216D9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18622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Montserrat" panose="00000500000000000000" pitchFamily="2" charset="0"/>
              </a:rPr>
              <a:t>Para crear un programa/software….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9D730D-E416-CE21-EB46-60384D91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1033"/>
            <a:ext cx="10429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EEEF7-5CCC-3890-C93F-C8EDFD23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b="1" dirty="0"/>
              <a:t>Especificación.- </a:t>
            </a:r>
            <a:r>
              <a:rPr lang="es-ES" dirty="0"/>
              <a:t>Alcances y limites del problema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Análisis .- </a:t>
            </a:r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Tareas mas pequeñas y realizables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b="1" dirty="0">
                <a:sym typeface="Wingdings" panose="05000000000000000000" pitchFamily="2" charset="2"/>
              </a:rPr>
              <a:t>Diseño y Codificación .- </a:t>
            </a:r>
            <a:r>
              <a:rPr lang="es-ES" dirty="0">
                <a:sym typeface="Wingdings" panose="05000000000000000000" pitchFamily="2" charset="2"/>
              </a:rPr>
              <a:t>Algoritmo, lenguaje ?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b="1" dirty="0">
                <a:sym typeface="Wingdings" panose="05000000000000000000" pitchFamily="2" charset="2"/>
              </a:rPr>
              <a:t>Ejecución/verificación.- </a:t>
            </a:r>
            <a:r>
              <a:rPr lang="es-ES" dirty="0">
                <a:sym typeface="Wingdings" panose="05000000000000000000" pitchFamily="2" charset="2"/>
              </a:rPr>
              <a:t>errores? , salidas correctas?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b="1" dirty="0">
                <a:sym typeface="Wingdings" panose="05000000000000000000" pitchFamily="2" charset="2"/>
              </a:rPr>
              <a:t>Explotación.- </a:t>
            </a:r>
            <a:r>
              <a:rPr lang="es-ES" dirty="0">
                <a:sym typeface="Wingdings" panose="05000000000000000000" pitchFamily="2" charset="2"/>
              </a:rPr>
              <a:t>Uso ininterrumpido……</a:t>
            </a:r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errores</a:t>
            </a:r>
            <a:r>
              <a:rPr lang="es-ES" dirty="0">
                <a:sym typeface="Wingdings" panose="05000000000000000000" pitchFamily="2" charset="2"/>
              </a:rPr>
              <a:t>(con el tiempo: </a:t>
            </a:r>
            <a:r>
              <a:rPr lang="es-ES" b="1" dirty="0">
                <a:highlight>
                  <a:srgbClr val="FFFF00"/>
                </a:highlight>
                <a:sym typeface="Wingdings" panose="05000000000000000000" pitchFamily="2" charset="2"/>
              </a:rPr>
              <a:t>BUGS</a:t>
            </a:r>
            <a:r>
              <a:rPr lang="es-ES" dirty="0">
                <a:sym typeface="Wingdings" panose="05000000000000000000" pitchFamily="2" charset="2"/>
              </a:rPr>
              <a:t>)?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A702D6-167A-38D9-EE70-7D1D0A15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18622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Montserrat" panose="00000500000000000000" pitchFamily="2" charset="0"/>
              </a:rPr>
              <a:t>Para crear un programa/software….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28A6-3A84-0485-D525-89673A53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DE868-7878-B339-6C53-1D78BF9D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69" y="2325757"/>
            <a:ext cx="9144000" cy="1858617"/>
          </a:xfrm>
        </p:spPr>
        <p:txBody>
          <a:bodyPr>
            <a:normAutofit fontScale="90000"/>
          </a:bodyPr>
          <a:lstStyle/>
          <a:p>
            <a:r>
              <a:rPr lang="es-ES" sz="4800" b="1" dirty="0">
                <a:latin typeface="Montserrat" panose="00000500000000000000" pitchFamily="2" charset="0"/>
              </a:rPr>
              <a:t>TIPOS Y REPRESENTACION DE DATOS</a:t>
            </a:r>
            <a:br>
              <a:rPr lang="es-ES" sz="4800" b="1" dirty="0">
                <a:latin typeface="Montserrat" panose="00000500000000000000" pitchFamily="2" charset="0"/>
              </a:rPr>
            </a:br>
            <a:r>
              <a:rPr lang="es-ES" sz="4800" b="1" dirty="0">
                <a:latin typeface="Montserrat" panose="00000500000000000000" pitchFamily="2" charset="0"/>
              </a:rPr>
              <a:t>ANSI C99</a:t>
            </a:r>
            <a:endParaRPr lang="es-PE" sz="4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9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60D4B-1269-6BF9-6662-D7AA8794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18" y="1144036"/>
            <a:ext cx="11743082" cy="1881669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Los datos , a nivel de software,  se representan como byte o bytes(N*8 bit), y pueden tener una interpretación diferente(orientado al contexto)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En general, los tipos de dato básicos (Lenguaje C) son </a:t>
            </a:r>
            <a:r>
              <a:rPr lang="es-ES" sz="2400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char</a:t>
            </a:r>
            <a:r>
              <a:rPr lang="es-ES" sz="2400" b="1" i="1" dirty="0">
                <a:solidFill>
                  <a:srgbClr val="002060"/>
                </a:solidFill>
                <a:highlight>
                  <a:srgbClr val="FFFF00"/>
                </a:highlight>
              </a:rPr>
              <a:t>, </a:t>
            </a:r>
            <a:r>
              <a:rPr lang="es-ES" sz="2400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int</a:t>
            </a:r>
            <a:r>
              <a:rPr lang="es-ES" sz="2400" b="1" i="1" dirty="0">
                <a:solidFill>
                  <a:srgbClr val="002060"/>
                </a:solidFill>
                <a:highlight>
                  <a:srgbClr val="FFFF00"/>
                </a:highlight>
              </a:rPr>
              <a:t>, </a:t>
            </a:r>
            <a:r>
              <a:rPr lang="es-ES" sz="2400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float</a:t>
            </a:r>
            <a:r>
              <a:rPr lang="es-ES" sz="2400" b="1" i="1" dirty="0">
                <a:solidFill>
                  <a:srgbClr val="002060"/>
                </a:solidFill>
                <a:highlight>
                  <a:srgbClr val="FFFF00"/>
                </a:highlight>
              </a:rPr>
              <a:t>, </a:t>
            </a:r>
            <a:r>
              <a:rPr lang="es-ES" sz="2400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double</a:t>
            </a:r>
            <a:r>
              <a:rPr lang="es-ES" sz="24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y </a:t>
            </a:r>
            <a:r>
              <a:rPr lang="es-ES" sz="2400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void</a:t>
            </a:r>
            <a:endParaRPr lang="es-PE" sz="24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662325-E320-37C6-E90B-6F9B45F8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Tipos de datos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1ED5A2D9-A6AC-5ABE-DD54-85EC04CA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6" y="3055523"/>
            <a:ext cx="10766328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6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707D7D1-4867-8A6E-A66D-4C3ACE3C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61" y="293772"/>
            <a:ext cx="9255675" cy="40242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F91720-8844-7828-E3D6-92AC74C03270}"/>
              </a:ext>
            </a:extLst>
          </p:cNvPr>
          <p:cNvSpPr txBox="1"/>
          <p:nvPr/>
        </p:nvSpPr>
        <p:spPr>
          <a:xfrm>
            <a:off x="344970" y="4389784"/>
            <a:ext cx="11502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i="0" dirty="0">
                <a:solidFill>
                  <a:srgbClr val="40423F"/>
                </a:solidFill>
                <a:effectLst/>
                <a:latin typeface="Montserrat" panose="00000500000000000000" pitchFamily="2" charset="0"/>
              </a:rPr>
              <a:t>Se basa en una CPU :</a:t>
            </a:r>
          </a:p>
          <a:p>
            <a:pPr algn="just"/>
            <a:endParaRPr lang="es-PE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algn="just"/>
            <a:r>
              <a:rPr lang="es-PE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El microcomputador, que es una versión reducida de las CPU convencionales(actuales), esta conformado por sus periféricos de </a:t>
            </a:r>
            <a:r>
              <a:rPr lang="es-PE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hardware</a:t>
            </a:r>
            <a:r>
              <a:rPr lang="es-PE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s-PE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: CPU , </a:t>
            </a:r>
            <a:r>
              <a:rPr lang="es-PE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RAM</a:t>
            </a:r>
            <a:r>
              <a:rPr lang="es-PE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ROM, EEPROM, </a:t>
            </a:r>
            <a:r>
              <a:rPr lang="es-PE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Timers</a:t>
            </a:r>
            <a:r>
              <a:rPr lang="es-PE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Conversor A/D, GPIO y el </a:t>
            </a:r>
            <a:r>
              <a:rPr lang="es-PE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software</a:t>
            </a:r>
            <a:r>
              <a:rPr lang="es-PE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s-PE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que viene a ser elementos de texto conformado por instrucciones lógicas secuenciales a fin de que la CPU pueda hacer algo(o de sus periféricos) a modo de </a:t>
            </a:r>
            <a:r>
              <a:rPr lang="es-PE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tratamiento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66328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B587-DD9E-0ED7-5EDF-09A56BAE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C26D9-189F-1745-8AF9-53A50BCA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17" y="2150235"/>
            <a:ext cx="12405691" cy="25277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/>
              <a:t>Pueden modificar el signo y/o entender la magnitud:  </a:t>
            </a:r>
            <a:r>
              <a:rPr lang="es-ES" sz="2400" b="1" dirty="0" err="1">
                <a:solidFill>
                  <a:srgbClr val="002060"/>
                </a:solidFill>
                <a:highlight>
                  <a:srgbClr val="FF0000"/>
                </a:highlight>
              </a:rPr>
              <a:t>signed</a:t>
            </a:r>
            <a:r>
              <a:rPr lang="es-ES" sz="2400" b="1" dirty="0">
                <a:solidFill>
                  <a:srgbClr val="002060"/>
                </a:solidFill>
              </a:rPr>
              <a:t>, </a:t>
            </a:r>
            <a:r>
              <a:rPr lang="es-ES" sz="2400" b="1" dirty="0" err="1">
                <a:solidFill>
                  <a:srgbClr val="002060"/>
                </a:solidFill>
                <a:highlight>
                  <a:srgbClr val="FF0000"/>
                </a:highlight>
              </a:rPr>
              <a:t>unsigned</a:t>
            </a:r>
            <a:r>
              <a:rPr lang="es-ES" sz="2400" b="1" dirty="0">
                <a:solidFill>
                  <a:srgbClr val="002060"/>
                </a:solidFill>
              </a:rPr>
              <a:t>; short, </a:t>
            </a:r>
            <a:r>
              <a:rPr lang="es-ES" sz="2400" b="1" dirty="0" err="1">
                <a:solidFill>
                  <a:srgbClr val="002060"/>
                </a:solidFill>
              </a:rPr>
              <a:t>long</a:t>
            </a:r>
            <a:endParaRPr lang="es-ES" sz="2400" b="1" dirty="0">
              <a:solidFill>
                <a:srgbClr val="002060"/>
              </a:solidFill>
            </a:endParaRPr>
          </a:p>
          <a:p>
            <a:pPr algn="just"/>
            <a:endParaRPr lang="es-ES" sz="2400" b="1" dirty="0">
              <a:solidFill>
                <a:srgbClr val="002060"/>
              </a:solidFill>
            </a:endParaRPr>
          </a:p>
          <a:p>
            <a:pPr algn="just"/>
            <a:endParaRPr lang="es-ES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ES" sz="2400" b="1" dirty="0">
              <a:solidFill>
                <a:srgbClr val="002060"/>
              </a:solidFill>
            </a:endParaRPr>
          </a:p>
          <a:p>
            <a:pPr algn="just"/>
            <a:r>
              <a:rPr lang="es-ES" sz="2400" dirty="0"/>
              <a:t>Usando el método </a:t>
            </a:r>
            <a:r>
              <a:rPr lang="es-ES" sz="2600" b="1" i="1" dirty="0" err="1">
                <a:solidFill>
                  <a:srgbClr val="002060"/>
                </a:solidFill>
                <a:highlight>
                  <a:srgbClr val="00FF00"/>
                </a:highlight>
              </a:rPr>
              <a:t>sizeof</a:t>
            </a:r>
            <a:r>
              <a:rPr lang="es-ES" sz="2600" b="1" i="1" dirty="0">
                <a:solidFill>
                  <a:srgbClr val="002060"/>
                </a:solidFill>
                <a:highlight>
                  <a:srgbClr val="00FF00"/>
                </a:highlight>
              </a:rPr>
              <a:t>() </a:t>
            </a:r>
            <a:r>
              <a:rPr lang="es-ES" sz="2400" dirty="0"/>
              <a:t>puede saberse el </a:t>
            </a:r>
            <a:r>
              <a:rPr lang="es-ES" sz="2400" b="1" dirty="0">
                <a:highlight>
                  <a:srgbClr val="FFFF00"/>
                </a:highlight>
              </a:rPr>
              <a:t>tamaño en bytes </a:t>
            </a:r>
            <a:r>
              <a:rPr lang="es-ES" sz="2400" dirty="0"/>
              <a:t>de una variable o tipo</a:t>
            </a:r>
          </a:p>
          <a:p>
            <a:pPr algn="just"/>
            <a:endParaRPr lang="es-ES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PE" sz="24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8F84D8F-7672-F02A-6094-D47F8BA8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Tipos de datos(derivados)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9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9739B-744A-E440-2A5A-2C802BA0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5FD821-8C3F-AC9A-B80D-FFD211F9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Tipos de datos  (Tamaño)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C079DC-3D13-BE46-A012-16CA39C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1101000"/>
            <a:ext cx="9480275" cy="5756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8A83F0-2FA8-FB6A-91B1-F8DD2F8B01BA}"/>
              </a:ext>
            </a:extLst>
          </p:cNvPr>
          <p:cNvSpPr txBox="1"/>
          <p:nvPr/>
        </p:nvSpPr>
        <p:spPr>
          <a:xfrm>
            <a:off x="10219084" y="3979500"/>
            <a:ext cx="197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Montserrat" panose="00000500000000000000" pitchFamily="2" charset="0"/>
              </a:rPr>
              <a:t>Fuente: </a:t>
            </a:r>
          </a:p>
          <a:p>
            <a:endParaRPr lang="es-ES" b="1" dirty="0">
              <a:latin typeface="Montserrat" panose="00000500000000000000" pitchFamily="2" charset="0"/>
            </a:endParaRPr>
          </a:p>
          <a:p>
            <a:r>
              <a:rPr lang="es-ES" b="1" dirty="0" err="1">
                <a:latin typeface="Montserrat" panose="00000500000000000000" pitchFamily="2" charset="0"/>
                <a:hlinkClick r:id="rId3"/>
              </a:rPr>
              <a:t>Doc</a:t>
            </a:r>
            <a:r>
              <a:rPr lang="es-ES" b="1" dirty="0">
                <a:latin typeface="Montserrat" panose="00000500000000000000" pitchFamily="2" charset="0"/>
                <a:hlinkClick r:id="rId3"/>
              </a:rPr>
              <a:t> Microsoft</a:t>
            </a:r>
            <a:endParaRPr lang="es-PE" b="1" dirty="0"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554866-F7C3-859C-AEC7-08E7D8757507}"/>
              </a:ext>
            </a:extLst>
          </p:cNvPr>
          <p:cNvSpPr txBox="1"/>
          <p:nvPr/>
        </p:nvSpPr>
        <p:spPr>
          <a:xfrm>
            <a:off x="10287001" y="5634499"/>
            <a:ext cx="296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highlight>
                  <a:srgbClr val="FFFF00"/>
                </a:highlight>
              </a:rPr>
              <a:t>Int</a:t>
            </a:r>
            <a:r>
              <a:rPr lang="es-MX" sz="2000" b="1" dirty="0">
                <a:highlight>
                  <a:srgbClr val="FFFF00"/>
                </a:highlight>
              </a:rPr>
              <a:t> *</a:t>
            </a:r>
            <a:r>
              <a:rPr lang="es-MX" sz="2000" b="1" dirty="0" err="1">
                <a:highlight>
                  <a:srgbClr val="FFFF00"/>
                </a:highlight>
              </a:rPr>
              <a:t>pUnteroVar</a:t>
            </a:r>
            <a:r>
              <a:rPr lang="es-MX" sz="2000" b="1" dirty="0">
                <a:highlight>
                  <a:srgbClr val="FFFF00"/>
                </a:highlight>
              </a:rPr>
              <a:t>=@Addr</a:t>
            </a:r>
            <a:endParaRPr lang="es-PE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91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39CA-BEC7-1757-3840-E941BADC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F33EC82-7E63-4F24-C238-4275452C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8" y="3081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Representación de datos (RAM)</a:t>
            </a:r>
            <a:br>
              <a:rPr lang="es-ES" sz="3200" b="1" dirty="0">
                <a:latin typeface="Montserrat" panose="00000500000000000000" pitchFamily="2" charset="0"/>
              </a:rPr>
            </a:br>
            <a:r>
              <a:rPr lang="es-ES" sz="3200" b="1" dirty="0">
                <a:latin typeface="Montserrat" panose="00000500000000000000" pitchFamily="2" charset="0"/>
              </a:rPr>
              <a:t>de bytes o letras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1F6ADE2-462C-A6B8-B79E-3950CD71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31" y="2160174"/>
            <a:ext cx="11766273" cy="26801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/>
              <a:t>Un dato de tipo </a:t>
            </a:r>
            <a:r>
              <a:rPr lang="es-ES" sz="2400" b="1" dirty="0" err="1">
                <a:highlight>
                  <a:srgbClr val="FFFF00"/>
                </a:highlight>
              </a:rPr>
              <a:t>char</a:t>
            </a:r>
            <a:r>
              <a:rPr lang="es-ES" sz="2400" dirty="0">
                <a:highlight>
                  <a:srgbClr val="FFFF00"/>
                </a:highlight>
              </a:rPr>
              <a:t> ( </a:t>
            </a:r>
            <a:r>
              <a:rPr lang="es-ES" sz="2400" i="1" dirty="0">
                <a:highlight>
                  <a:srgbClr val="FFFF00"/>
                </a:highlight>
              </a:rPr>
              <a:t>ex. </a:t>
            </a:r>
            <a:r>
              <a:rPr lang="es-ES" sz="2400" dirty="0">
                <a:highlight>
                  <a:srgbClr val="FFFF00"/>
                </a:highlight>
              </a:rPr>
              <a:t>‘A’)( 0x41) (65 DEC)</a:t>
            </a:r>
            <a:r>
              <a:rPr lang="es-ES" sz="2400" dirty="0"/>
              <a:t>, de tamaño </a:t>
            </a:r>
            <a:r>
              <a:rPr lang="es-ES" sz="2400" dirty="0">
                <a:highlight>
                  <a:srgbClr val="FFFF00"/>
                </a:highlight>
              </a:rPr>
              <a:t>1 byte</a:t>
            </a:r>
            <a:r>
              <a:rPr lang="es-ES" sz="2400" dirty="0"/>
              <a:t>,  tan solo ocupara una celda en la RAM.  Y una cadena de letras(texto) ocupara tantas celdas contiguas en la RAM a partir de cierta dirección </a:t>
            </a:r>
            <a:r>
              <a:rPr lang="es-ES" sz="2400" b="1" i="1" dirty="0"/>
              <a:t>@Addr</a:t>
            </a:r>
          </a:p>
          <a:p>
            <a:pPr marL="0" indent="0" algn="just">
              <a:buNone/>
            </a:pPr>
            <a:endParaRPr lang="es-ES" sz="2400" b="1" i="1" dirty="0"/>
          </a:p>
          <a:p>
            <a:pPr algn="just"/>
            <a:r>
              <a:rPr lang="es-ES" sz="2400" dirty="0"/>
              <a:t>La representación de letras se rige bajo la normativa de </a:t>
            </a:r>
            <a:r>
              <a:rPr lang="es-ES" sz="2400" b="1" i="1" dirty="0">
                <a:hlinkClick r:id="rId2"/>
              </a:rPr>
              <a:t>código ASCII </a:t>
            </a:r>
            <a:endParaRPr lang="es-ES" sz="2400" b="1" i="1" dirty="0"/>
          </a:p>
          <a:p>
            <a:pPr marL="0" indent="0" algn="just">
              <a:buNone/>
            </a:pP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31097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531708-DA4A-04C0-C830-649D02E4C62D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Representación de datos (RAM)</a:t>
            </a:r>
            <a:b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bytes o letras</a:t>
            </a:r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3703C365-88CB-CBA9-BAF0-E811F8DE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270" y="309006"/>
            <a:ext cx="4017411" cy="62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29E6F-AC67-51E0-46E9-7853740EB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557431-1465-5FA3-EC03-0ED0412C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8" y="3081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Representación de datos (RAM)</a:t>
            </a:r>
            <a:br>
              <a:rPr lang="es-ES" sz="3200" b="1" dirty="0">
                <a:latin typeface="Montserrat" panose="00000500000000000000" pitchFamily="2" charset="0"/>
              </a:rPr>
            </a:br>
            <a:r>
              <a:rPr lang="es-ES" sz="3200" b="1" dirty="0">
                <a:latin typeface="Montserrat" panose="00000500000000000000" pitchFamily="2" charset="0"/>
              </a:rPr>
              <a:t>de numéricos o enteros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2712416-EB7D-ACF9-8CF1-839DB0E4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96" y="2150234"/>
            <a:ext cx="11815969" cy="3892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/>
              <a:t>Un dato entero </a:t>
            </a:r>
            <a:r>
              <a:rPr lang="es-ES" sz="2400" b="1" dirty="0" err="1">
                <a:highlight>
                  <a:srgbClr val="FFFF00"/>
                </a:highlight>
              </a:rPr>
              <a:t>int</a:t>
            </a:r>
            <a:r>
              <a:rPr lang="es-ES" sz="2400" b="1" dirty="0">
                <a:highlight>
                  <a:srgbClr val="FFFF00"/>
                </a:highlight>
              </a:rPr>
              <a:t> </a:t>
            </a:r>
            <a:r>
              <a:rPr lang="es-ES" sz="2400" dirty="0"/>
              <a:t>de tamaño ocupara tantas celdas contiguas en la RAM como su tamaño en bytes (4 bytes) , a partir de cierta dirección </a:t>
            </a:r>
            <a:r>
              <a:rPr lang="es-ES" sz="2400" b="1" i="1" dirty="0">
                <a:highlight>
                  <a:srgbClr val="FFFF00"/>
                </a:highlight>
              </a:rPr>
              <a:t>@Addr</a:t>
            </a:r>
          </a:p>
          <a:p>
            <a:pPr marL="0" indent="0" algn="just">
              <a:buNone/>
            </a:pPr>
            <a:endParaRPr lang="es-ES" sz="2400" b="1" i="1" dirty="0"/>
          </a:p>
          <a:p>
            <a:pPr algn="just"/>
            <a:r>
              <a:rPr lang="es-ES" sz="2400" dirty="0"/>
              <a:t>Si el tamaño es </a:t>
            </a:r>
            <a:r>
              <a:rPr lang="es-ES" sz="2400" dirty="0">
                <a:highlight>
                  <a:srgbClr val="FFFF00"/>
                </a:highlight>
              </a:rPr>
              <a:t>de </a:t>
            </a:r>
            <a:r>
              <a:rPr lang="es-ES" sz="2400" b="1" dirty="0">
                <a:highlight>
                  <a:srgbClr val="FFFF00"/>
                </a:highlight>
              </a:rPr>
              <a:t>4 bytes</a:t>
            </a:r>
            <a:r>
              <a:rPr lang="es-ES" sz="2400" dirty="0"/>
              <a:t>, entonces los bytes menos(mas) significativos se cargan en RAM a partir de @Addr.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/>
              <a:t>El orden en que se almacena puede ser de Little </a:t>
            </a:r>
            <a:r>
              <a:rPr lang="es-ES" sz="2400" dirty="0" err="1"/>
              <a:t>Endian</a:t>
            </a:r>
            <a:r>
              <a:rPr lang="es-ES" sz="2400" dirty="0"/>
              <a:t> o Big </a:t>
            </a:r>
            <a:r>
              <a:rPr lang="es-ES" sz="2400" dirty="0" err="1"/>
              <a:t>Endian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7427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3AD29-D9C8-D255-4A6F-BDF9BE3E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662F2-2623-F665-F4FF-BB7E720C47FE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Representación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(RAM)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enteros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EA98017-4EE7-2D80-1B3C-C27F007E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061906"/>
            <a:ext cx="6980675" cy="49737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9A8A93-F067-4D4A-45C4-4E5EDF42A034}"/>
              </a:ext>
            </a:extLst>
          </p:cNvPr>
          <p:cNvSpPr txBox="1"/>
          <p:nvPr/>
        </p:nvSpPr>
        <p:spPr>
          <a:xfrm>
            <a:off x="717421" y="5582398"/>
            <a:ext cx="587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Montserrat" panose="00000500000000000000" pitchFamily="2" charset="0"/>
              </a:rPr>
              <a:t>Ex. Representar el numero decimal entero (</a:t>
            </a:r>
            <a:r>
              <a:rPr lang="es-ES" sz="2000" dirty="0" err="1">
                <a:latin typeface="Montserrat" panose="00000500000000000000" pitchFamily="2" charset="0"/>
              </a:rPr>
              <a:t>int</a:t>
            </a:r>
            <a:r>
              <a:rPr lang="es-ES" sz="2000" dirty="0">
                <a:latin typeface="Montserrat" panose="00000500000000000000" pitchFamily="2" charset="0"/>
              </a:rPr>
              <a:t>) : </a:t>
            </a:r>
            <a:r>
              <a:rPr lang="es-PE" sz="20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70960543</a:t>
            </a:r>
            <a:endParaRPr lang="es-PE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2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3AD29-D9C8-D255-4A6F-BDF9BE3E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662F2-2623-F665-F4FF-BB7E720C47FE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Representación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(RAM)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b="1" dirty="0">
                <a:solidFill>
                  <a:srgbClr val="FFFFFF"/>
                </a:solidFill>
              </a:rPr>
              <a:t>double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EA98017-4EE7-2D80-1B3C-C27F007E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061906"/>
            <a:ext cx="6980675" cy="49737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9A8A93-F067-4D4A-45C4-4E5EDF42A034}"/>
              </a:ext>
            </a:extLst>
          </p:cNvPr>
          <p:cNvSpPr txBox="1"/>
          <p:nvPr/>
        </p:nvSpPr>
        <p:spPr>
          <a:xfrm>
            <a:off x="717421" y="5582398"/>
            <a:ext cx="587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Montserrat" panose="00000500000000000000" pitchFamily="2" charset="0"/>
              </a:rPr>
              <a:t>Ex. Representar el numero decimal entero (</a:t>
            </a:r>
            <a:r>
              <a:rPr lang="es-ES" sz="20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double</a:t>
            </a:r>
            <a:r>
              <a:rPr lang="es-ES" sz="2000" dirty="0">
                <a:latin typeface="Montserrat" panose="00000500000000000000" pitchFamily="2" charset="0"/>
              </a:rPr>
              <a:t>) : </a:t>
            </a:r>
            <a:r>
              <a:rPr lang="es-PE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1.6  x 10 ^-19</a:t>
            </a:r>
            <a:endParaRPr lang="es-PE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5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27B3A-9E97-F046-2BEF-0170063C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D19DDF-AA11-EC9F-05E1-ACCD8AABA02E}"/>
              </a:ext>
            </a:extLst>
          </p:cNvPr>
          <p:cNvSpPr txBox="1">
            <a:spLocks/>
          </p:cNvSpPr>
          <p:nvPr/>
        </p:nvSpPr>
        <p:spPr>
          <a:xfrm>
            <a:off x="541243" y="390133"/>
            <a:ext cx="4547592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Representación</a:t>
            </a:r>
            <a:r>
              <a:rPr lang="en-US" sz="40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 de </a:t>
            </a:r>
            <a:r>
              <a:rPr lang="en-US" sz="4000" b="1" kern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datos</a:t>
            </a:r>
            <a:r>
              <a:rPr lang="en-US" sz="40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 (RAM)</a:t>
            </a:r>
            <a:br>
              <a:rPr lang="en-US" sz="4000" b="1" kern="12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US" sz="4000" b="1" kern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10635F-DFF3-C8F8-5634-9443EAA0F714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Ex.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tipos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6891F277-3DD9-54A4-044F-38BB4CFE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36" y="979866"/>
            <a:ext cx="6457914" cy="4898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9931242-AF51-4295-9E80-A0C754148D24}"/>
              </a:ext>
            </a:extLst>
          </p:cNvPr>
          <p:cNvSpPr txBox="1"/>
          <p:nvPr/>
        </p:nvSpPr>
        <p:spPr>
          <a:xfrm>
            <a:off x="638882" y="5552661"/>
            <a:ext cx="621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highlight>
                  <a:srgbClr val="FFFF00"/>
                </a:highlight>
              </a:rPr>
              <a:t>DECLARANDO VARIABLES</a:t>
            </a:r>
            <a:endParaRPr lang="es-PE" sz="2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8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400B-9C32-1CE7-346E-B32F1504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4FD0736-744D-4BD1-E360-CA9A2939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Montserrat" panose="00000500000000000000" pitchFamily="2" charset="0"/>
              </a:rPr>
              <a:t>Tipos de datos  (Rangos)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1BEF5C-2258-3EDB-AD3E-975578A8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" y="1209536"/>
            <a:ext cx="10321786" cy="56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4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740B-67E7-BF0C-1F0C-3CE77CF5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C16FE8-523E-4167-FF74-5A8556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ES" sz="3700" b="1" dirty="0">
                <a:latin typeface="Montserrat" panose="00000500000000000000" pitchFamily="2" charset="0"/>
              </a:rPr>
              <a:t>Declaración de variables</a:t>
            </a:r>
            <a:endParaRPr lang="es-PE" sz="3700" b="1" dirty="0">
              <a:latin typeface="Montserrat" panose="00000500000000000000" pitchFamily="2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71C99-6E4A-810F-85AF-3F53C119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64" y="762331"/>
            <a:ext cx="7362114" cy="26666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200" dirty="0"/>
          </a:p>
          <a:p>
            <a:r>
              <a:rPr lang="es-ES" sz="2200" b="1" dirty="0">
                <a:highlight>
                  <a:srgbClr val="FFFF00"/>
                </a:highlight>
              </a:rPr>
              <a:t>&lt;</a:t>
            </a:r>
            <a:r>
              <a:rPr lang="es-ES" sz="2200" b="1" i="1" dirty="0">
                <a:highlight>
                  <a:srgbClr val="FFFF00"/>
                </a:highlight>
              </a:rPr>
              <a:t>Tipo dato variable</a:t>
            </a:r>
            <a:r>
              <a:rPr lang="es-ES" sz="2200" b="1" i="1" dirty="0"/>
              <a:t>&gt; </a:t>
            </a:r>
            <a:r>
              <a:rPr lang="es-ES" sz="2200" b="1" i="1" dirty="0" err="1"/>
              <a:t>nombre_variable</a:t>
            </a:r>
            <a:r>
              <a:rPr lang="es-ES" sz="2200" b="1" i="1" dirty="0"/>
              <a:t> ;  </a:t>
            </a:r>
            <a:r>
              <a:rPr lang="es-ES" sz="2200" i="1" dirty="0"/>
              <a:t>//”Comentario”</a:t>
            </a:r>
          </a:p>
          <a:p>
            <a:pPr marL="0" indent="0">
              <a:buNone/>
            </a:pPr>
            <a:endParaRPr lang="es-ES" sz="2200" i="1" dirty="0"/>
          </a:p>
          <a:p>
            <a:r>
              <a:rPr lang="es-ES" sz="2200" b="1" dirty="0"/>
              <a:t>&lt;</a:t>
            </a:r>
            <a:r>
              <a:rPr lang="es-ES" sz="2200" b="1" i="1" dirty="0"/>
              <a:t>Tipo dato retorno&gt; </a:t>
            </a:r>
            <a:r>
              <a:rPr lang="es-ES" sz="2200" b="1" i="1" dirty="0" err="1"/>
              <a:t>nombre_función</a:t>
            </a:r>
            <a:r>
              <a:rPr lang="es-ES" sz="2200" b="1" i="1" dirty="0"/>
              <a:t>(</a:t>
            </a:r>
            <a:r>
              <a:rPr lang="es-ES" sz="2200" b="1" dirty="0"/>
              <a:t>&lt;</a:t>
            </a:r>
            <a:r>
              <a:rPr lang="es-ES" sz="2200" b="1" i="1" dirty="0"/>
              <a:t>Tipo dato variable&gt; arg1, </a:t>
            </a:r>
            <a:r>
              <a:rPr lang="es-ES" sz="2200" b="1" dirty="0"/>
              <a:t>&lt;</a:t>
            </a:r>
            <a:r>
              <a:rPr lang="es-ES" sz="2200" b="1" i="1" dirty="0"/>
              <a:t>Tipo dato variable&gt;  arg2,…) ;  </a:t>
            </a:r>
            <a:r>
              <a:rPr lang="es-ES" sz="2200" i="1" dirty="0"/>
              <a:t>//”Comentario”</a:t>
            </a:r>
          </a:p>
          <a:p>
            <a:endParaRPr lang="es-ES" sz="2200" b="1" dirty="0"/>
          </a:p>
          <a:p>
            <a:endParaRPr lang="es-ES" sz="2200" b="1" dirty="0"/>
          </a:p>
          <a:p>
            <a:endParaRPr lang="es-ES" sz="2200" b="1" dirty="0"/>
          </a:p>
          <a:p>
            <a:pPr marL="0" indent="0">
              <a:buNone/>
            </a:pPr>
            <a:endParaRPr lang="es-PE" sz="2200" b="1" dirty="0"/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ED4816D5-5468-9513-8034-E149CE57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9" y="2774011"/>
            <a:ext cx="10442846" cy="30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814464-18F0-95C3-1C2F-FE5CAC37E2E3}"/>
              </a:ext>
            </a:extLst>
          </p:cNvPr>
          <p:cNvSpPr txBox="1"/>
          <p:nvPr/>
        </p:nvSpPr>
        <p:spPr>
          <a:xfrm>
            <a:off x="344971" y="733246"/>
            <a:ext cx="1150205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b="1" dirty="0">
                <a:solidFill>
                  <a:srgbClr val="40423F"/>
                </a:solidFill>
                <a:latin typeface="Montserrat" panose="00000500000000000000" pitchFamily="2" charset="0"/>
              </a:rPr>
              <a:t>HARDWARE</a:t>
            </a:r>
          </a:p>
          <a:p>
            <a:pPr algn="ctr"/>
            <a:endParaRPr lang="es-PE" sz="2800" b="1" i="0" dirty="0">
              <a:solidFill>
                <a:srgbClr val="40423F"/>
              </a:solidFill>
              <a:effectLst/>
              <a:latin typeface="Montserrat" panose="00000500000000000000" pitchFamily="2" charset="0"/>
            </a:endParaRPr>
          </a:p>
          <a:p>
            <a:pPr algn="just"/>
            <a:endParaRPr lang="es-PE" sz="28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Es aquello que da soporte a las operaciones lógico-matemáticas que se van a ejecutar(sin intervención humana).</a:t>
            </a:r>
          </a:p>
          <a:p>
            <a:pPr algn="just"/>
            <a:endParaRPr lang="es-PE" sz="28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333333"/>
                </a:solidFill>
                <a:latin typeface="Montserrat" panose="00000500000000000000" pitchFamily="2" charset="0"/>
              </a:rPr>
              <a:t>Suele llevar un </a:t>
            </a:r>
            <a:r>
              <a:rPr lang="es-PE" sz="2800" dirty="0">
                <a:solidFill>
                  <a:srgbClr val="333333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“software</a:t>
            </a:r>
            <a:r>
              <a:rPr lang="es-PE" sz="2800" dirty="0">
                <a:solidFill>
                  <a:srgbClr val="333333"/>
                </a:solidFill>
                <a:latin typeface="Montserrat" panose="00000500000000000000" pitchFamily="2" charset="0"/>
              </a:rPr>
              <a:t>” preconstruido llamado </a:t>
            </a:r>
            <a:r>
              <a:rPr lang="es-PE" sz="2800" dirty="0">
                <a:solidFill>
                  <a:srgbClr val="333333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firmware</a:t>
            </a:r>
            <a:r>
              <a:rPr lang="es-PE" sz="2800" dirty="0">
                <a:solidFill>
                  <a:srgbClr val="333333"/>
                </a:solidFill>
                <a:latin typeface="Montserrat" panose="00000500000000000000" pitchFamily="2" charset="0"/>
              </a:rPr>
              <a:t>, y este es almacenado en la memoria </a:t>
            </a:r>
            <a:r>
              <a:rPr lang="es-PE" sz="2800" b="1" dirty="0">
                <a:solidFill>
                  <a:srgbClr val="333333"/>
                </a:solidFill>
                <a:latin typeface="Montserrat" panose="00000500000000000000" pitchFamily="2" charset="0"/>
              </a:rPr>
              <a:t>ROM</a:t>
            </a:r>
            <a:r>
              <a:rPr lang="es-PE" sz="28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  <a:p>
            <a:pPr algn="just"/>
            <a:endParaRPr lang="es-PE" sz="28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Lo compone : CPU, </a:t>
            </a:r>
            <a:r>
              <a:rPr lang="es-PE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RAM</a:t>
            </a:r>
            <a:r>
              <a:rPr lang="es-PE" sz="2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, Periféricos (E/S), Bus del sistema			</a:t>
            </a:r>
          </a:p>
          <a:p>
            <a:pPr algn="just"/>
            <a:endParaRPr lang="es-PE" sz="28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algn="just"/>
            <a:endParaRPr lang="es-PE" sz="2800" dirty="0">
              <a:solidFill>
                <a:srgbClr val="333333"/>
              </a:solidFill>
              <a:highlight>
                <a:srgbClr val="FFFF00"/>
              </a:highlight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F175-BC35-A376-1B7D-412C7EF81EA6}"/>
              </a:ext>
            </a:extLst>
          </p:cNvPr>
          <p:cNvSpPr txBox="1">
            <a:spLocks/>
          </p:cNvSpPr>
          <p:nvPr/>
        </p:nvSpPr>
        <p:spPr>
          <a:xfrm>
            <a:off x="2486240" y="0"/>
            <a:ext cx="8672090" cy="14630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b="1" dirty="0">
                <a:latin typeface="Montserrat" panose="00000500000000000000" pitchFamily="2" charset="0"/>
              </a:rPr>
              <a:t>Operadores lógicos</a:t>
            </a:r>
            <a:endParaRPr lang="es-PE" sz="3700" b="1" dirty="0">
              <a:latin typeface="Montserrat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E447E0-A586-604A-7529-EB3628D3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70" y="1463040"/>
            <a:ext cx="8794060" cy="50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FF3D62-B74F-9774-8D64-C705D40D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95" y="0"/>
            <a:ext cx="6063905" cy="69813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B5330C0-3C03-FBE6-2A19-2D9E77E878B1}"/>
              </a:ext>
            </a:extLst>
          </p:cNvPr>
          <p:cNvSpPr txBox="1">
            <a:spLocks/>
          </p:cNvSpPr>
          <p:nvPr/>
        </p:nvSpPr>
        <p:spPr>
          <a:xfrm>
            <a:off x="352640" y="1232452"/>
            <a:ext cx="8672090" cy="146304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700" b="1" dirty="0">
                <a:latin typeface="Montserrat" panose="00000500000000000000" pitchFamily="2" charset="0"/>
              </a:rPr>
              <a:t>Código ejemplo– </a:t>
            </a:r>
          </a:p>
          <a:p>
            <a:endParaRPr lang="es-ES" sz="3700" b="1" dirty="0">
              <a:latin typeface="Montserrat" panose="00000500000000000000" pitchFamily="2" charset="0"/>
            </a:endParaRPr>
          </a:p>
          <a:p>
            <a:r>
              <a:rPr lang="es-ES" sz="3700" b="1" dirty="0">
                <a:latin typeface="Montserrat" panose="00000500000000000000" pitchFamily="2" charset="0"/>
              </a:rPr>
              <a:t>Operadores lógicos</a:t>
            </a:r>
            <a:endParaRPr lang="es-PE" sz="37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2ED016-7B3E-EB59-685A-FF8F292BF8E5}"/>
              </a:ext>
            </a:extLst>
          </p:cNvPr>
          <p:cNvSpPr txBox="1"/>
          <p:nvPr/>
        </p:nvSpPr>
        <p:spPr>
          <a:xfrm>
            <a:off x="344971" y="487025"/>
            <a:ext cx="1150205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i="0" dirty="0">
                <a:effectLst/>
                <a:latin typeface="Montserrat" panose="00000500000000000000" pitchFamily="2" charset="0"/>
              </a:rPr>
              <a:t>TRATAMIENTO DE LA INFORMACION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algn="just"/>
            <a:r>
              <a:rPr lang="es-PE" sz="2400" dirty="0">
                <a:latin typeface="Montserrat" panose="00000500000000000000" pitchFamily="2" charset="0"/>
              </a:rPr>
              <a:t>El tratamiento de la información que pueden realizar los ordenadores(actuales) y/o microcomputadores consiste :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>
                <a:latin typeface="Montserrat" panose="00000500000000000000" pitchFamily="2" charset="0"/>
              </a:rPr>
              <a:t>Entrada de datos(del exterior, medio físico</a:t>
            </a:r>
            <a:r>
              <a:rPr lang="es-PE" sz="2400" b="1" dirty="0">
                <a:highlight>
                  <a:srgbClr val="FFFF00"/>
                </a:highlight>
                <a:latin typeface="Montserrat" panose="00000500000000000000" pitchFamily="2" charset="0"/>
              </a:rPr>
              <a:t>(sensores</a:t>
            </a:r>
            <a:r>
              <a:rPr lang="es-PE" sz="2400" dirty="0">
                <a:latin typeface="Montserrat" panose="00000500000000000000" pitchFamily="2" charset="0"/>
              </a:rPr>
              <a:t>) o ingresado por el usuario)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>
                <a:highlight>
                  <a:srgbClr val="FFFF00"/>
                </a:highlight>
                <a:latin typeface="Montserrat" panose="00000500000000000000" pitchFamily="2" charset="0"/>
              </a:rPr>
              <a:t>Almacenamiento</a:t>
            </a:r>
            <a:r>
              <a:rPr lang="es-PE" sz="2400" dirty="0">
                <a:latin typeface="Montserrat" panose="00000500000000000000" pitchFamily="2" charset="0"/>
              </a:rPr>
              <a:t> de los </a:t>
            </a:r>
            <a:r>
              <a:rPr lang="es-PE" sz="2400" dirty="0">
                <a:highlight>
                  <a:srgbClr val="FFFF00"/>
                </a:highlight>
                <a:latin typeface="Montserrat" panose="00000500000000000000" pitchFamily="2" charset="0"/>
              </a:rPr>
              <a:t>datos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>
                <a:highlight>
                  <a:srgbClr val="FFFF00"/>
                </a:highlight>
                <a:latin typeface="Montserrat" panose="00000500000000000000" pitchFamily="2" charset="0"/>
              </a:rPr>
              <a:t>Procesamiento</a:t>
            </a:r>
            <a:r>
              <a:rPr lang="es-PE" sz="2400" dirty="0">
                <a:latin typeface="Montserrat" panose="00000500000000000000" pitchFamily="2" charset="0"/>
              </a:rPr>
              <a:t> Aritmético/lógico de los datos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>
                <a:latin typeface="Montserrat" panose="00000500000000000000" pitchFamily="2" charset="0"/>
              </a:rPr>
              <a:t>Almacenamiento de </a:t>
            </a:r>
            <a:r>
              <a:rPr lang="es-PE" sz="2400" b="1" dirty="0">
                <a:highlight>
                  <a:srgbClr val="FFFF00"/>
                </a:highlight>
                <a:latin typeface="Montserrat" panose="00000500000000000000" pitchFamily="2" charset="0"/>
              </a:rPr>
              <a:t>resultados</a:t>
            </a:r>
            <a:r>
              <a:rPr lang="es-PE" sz="2400" dirty="0">
                <a:latin typeface="Montserrat" panose="00000500000000000000" pitchFamily="2" charset="0"/>
              </a:rPr>
              <a:t>(entregables)</a:t>
            </a:r>
          </a:p>
          <a:p>
            <a:pPr algn="just"/>
            <a:endParaRPr lang="es-PE" sz="2400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b="1" dirty="0">
                <a:highlight>
                  <a:srgbClr val="FFFF00"/>
                </a:highlight>
                <a:latin typeface="Montserrat" panose="00000500000000000000" pitchFamily="2" charset="0"/>
              </a:rPr>
              <a:t>Salida</a:t>
            </a:r>
            <a:r>
              <a:rPr lang="es-PE" sz="2400" dirty="0">
                <a:latin typeface="Montserrat" panose="00000500000000000000" pitchFamily="2" charset="0"/>
              </a:rPr>
              <a:t> de datos(hacia el exterior, medio físico(ex. Actuadores, pantallas, Red, consola)</a:t>
            </a:r>
          </a:p>
        </p:txBody>
      </p:sp>
    </p:spTree>
    <p:extLst>
      <p:ext uri="{BB962C8B-B14F-4D97-AF65-F5344CB8AC3E}">
        <p14:creationId xmlns:p14="http://schemas.microsoft.com/office/powerpoint/2010/main" val="27735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0FFEF-9CDE-BB86-A4AC-C289C072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1292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latin typeface="Montserrat" panose="00000500000000000000" pitchFamily="2" charset="0"/>
              </a:rPr>
              <a:t>MEMORIA RAM (</a:t>
            </a:r>
            <a:r>
              <a:rPr lang="es-ES" sz="2800" b="1" dirty="0" err="1">
                <a:latin typeface="Montserrat" panose="00000500000000000000" pitchFamily="2" charset="0"/>
              </a:rPr>
              <a:t>Random</a:t>
            </a:r>
            <a:r>
              <a:rPr lang="es-ES" sz="2800" b="1" dirty="0">
                <a:latin typeface="Montserrat" panose="00000500000000000000" pitchFamily="2" charset="0"/>
              </a:rPr>
              <a:t> Access </a:t>
            </a:r>
            <a:r>
              <a:rPr lang="es-ES" sz="2800" b="1" dirty="0" err="1">
                <a:latin typeface="Montserrat" panose="00000500000000000000" pitchFamily="2" charset="0"/>
              </a:rPr>
              <a:t>Memoery</a:t>
            </a:r>
            <a:r>
              <a:rPr lang="es-ES" sz="2800" b="1" dirty="0">
                <a:latin typeface="Montserrat" panose="00000500000000000000" pitchFamily="2" charset="0"/>
              </a:rPr>
              <a:t>)</a:t>
            </a:r>
            <a:endParaRPr lang="es-PE" sz="2800" b="1" dirty="0">
              <a:latin typeface="Montserrat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8E400-BA39-6477-0397-0659426D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1607516"/>
            <a:ext cx="11237845" cy="470383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 donde se cargan los datos variables(o constantes) en el tiempo y las instrucciones que se van a ejecutar.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Es volátil, su contenido se pierde en cada RESET o al ser apagado.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compone de celdas consecutivas o posiciones idénticas numeradas por una </a:t>
            </a:r>
            <a:r>
              <a:rPr lang="es-ES" b="1" dirty="0">
                <a:highlight>
                  <a:srgbClr val="FFFF00"/>
                </a:highlight>
              </a:rPr>
              <a:t>dirección de memoria @</a:t>
            </a:r>
            <a:r>
              <a:rPr lang="es-ES" b="1" i="1" dirty="0">
                <a:highlight>
                  <a:srgbClr val="FFFF00"/>
                </a:highlight>
              </a:rPr>
              <a:t>Address </a:t>
            </a:r>
            <a:r>
              <a:rPr lang="es-ES" dirty="0"/>
              <a:t>, mediante la que se accede </a:t>
            </a:r>
            <a:r>
              <a:rPr lang="es-PE" dirty="0"/>
              <a:t>contenido o valor de cada celda.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La </a:t>
            </a:r>
            <a:r>
              <a:rPr lang="es-PE" b="1" dirty="0">
                <a:highlight>
                  <a:srgbClr val="FFFF00"/>
                </a:highlight>
              </a:rPr>
              <a:t>longitud de la palabra </a:t>
            </a:r>
            <a:r>
              <a:rPr lang="es-PE" dirty="0"/>
              <a:t>de dirección puede ser de 8 bit, 16 bit, 32 bits, 64 bits; dependiendo de la arquitectura de la CPU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47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ABD59-8013-6983-6996-85FDF5EF5BA0}"/>
              </a:ext>
            </a:extLst>
          </p:cNvPr>
          <p:cNvSpPr txBox="1">
            <a:spLocks/>
          </p:cNvSpPr>
          <p:nvPr/>
        </p:nvSpPr>
        <p:spPr>
          <a:xfrm>
            <a:off x="351551" y="177562"/>
            <a:ext cx="4620584" cy="2099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Montserrat" panose="00000500000000000000" pitchFamily="2" charset="0"/>
              </a:rPr>
              <a:t>MEMORIA RAM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27EBC8-C633-34DA-10A9-937CA787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685" y="177562"/>
            <a:ext cx="7070300" cy="63438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51DFF9-D0BA-6A37-9AC8-FC33342D27FD}"/>
              </a:ext>
            </a:extLst>
          </p:cNvPr>
          <p:cNvSpPr txBox="1"/>
          <p:nvPr/>
        </p:nvSpPr>
        <p:spPr>
          <a:xfrm>
            <a:off x="2850151" y="5855733"/>
            <a:ext cx="494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Ejemplo Memoria 1kB x 8bit</a:t>
            </a:r>
          </a:p>
          <a:p>
            <a:r>
              <a:rPr lang="es-ES" sz="2000" b="1" i="1" dirty="0">
                <a:highlight>
                  <a:srgbClr val="FFFF00"/>
                </a:highlight>
              </a:rPr>
              <a:t>1kB, 1Mb</a:t>
            </a:r>
            <a:r>
              <a:rPr lang="es-ES" sz="2000" b="1" i="1" dirty="0"/>
              <a:t>, 1Gb  x 8 bit</a:t>
            </a:r>
            <a:endParaRPr lang="es-PE" sz="2000" b="1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571219-78CD-E134-77DF-E04C57292661}"/>
              </a:ext>
            </a:extLst>
          </p:cNvPr>
          <p:cNvSpPr txBox="1"/>
          <p:nvPr/>
        </p:nvSpPr>
        <p:spPr>
          <a:xfrm>
            <a:off x="323231" y="2921168"/>
            <a:ext cx="6495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Montserrat" panose="00000500000000000000" pitchFamily="2" charset="0"/>
              </a:rPr>
              <a:t>El contenido de una </a:t>
            </a:r>
            <a:r>
              <a:rPr lang="es-ES" sz="2000" dirty="0" err="1">
                <a:latin typeface="Montserrat" panose="00000500000000000000" pitchFamily="2" charset="0"/>
              </a:rPr>
              <a:t>RAM,en</a:t>
            </a:r>
            <a:r>
              <a:rPr lang="es-ES" sz="2000" dirty="0">
                <a:latin typeface="Montserrat" panose="00000500000000000000" pitchFamily="2" charset="0"/>
              </a:rPr>
              <a:t> cada celda </a:t>
            </a:r>
          </a:p>
          <a:p>
            <a:r>
              <a:rPr lang="es-ES" sz="2000" dirty="0">
                <a:latin typeface="Montserrat" panose="00000500000000000000" pitchFamily="2" charset="0"/>
              </a:rPr>
              <a:t> puede ser </a:t>
            </a:r>
            <a:r>
              <a:rPr lang="es-ES" sz="2000" dirty="0" err="1">
                <a:latin typeface="Montserrat" panose="00000500000000000000" pitchFamily="2" charset="0"/>
              </a:rPr>
              <a:t>accesado</a:t>
            </a:r>
            <a:r>
              <a:rPr lang="es-ES" sz="2000" dirty="0">
                <a:latin typeface="Montserrat" panose="00000500000000000000" pitchFamily="2" charset="0"/>
              </a:rPr>
              <a:t>(</a:t>
            </a:r>
            <a:r>
              <a:rPr lang="es-ES" sz="2000" b="1" dirty="0">
                <a:latin typeface="Montserrat" panose="00000500000000000000" pitchFamily="2" charset="0"/>
              </a:rPr>
              <a:t>leído R</a:t>
            </a:r>
            <a:r>
              <a:rPr lang="es-ES" sz="2000" dirty="0">
                <a:latin typeface="Montserrat" panose="00000500000000000000" pitchFamily="2" charset="0"/>
              </a:rPr>
              <a:t>) o </a:t>
            </a:r>
          </a:p>
          <a:p>
            <a:r>
              <a:rPr lang="es-ES" sz="2000" b="1" dirty="0">
                <a:latin typeface="Montserrat" panose="00000500000000000000" pitchFamily="2" charset="0"/>
              </a:rPr>
              <a:t>Escrito W</a:t>
            </a:r>
          </a:p>
        </p:txBody>
      </p:sp>
    </p:spTree>
    <p:extLst>
      <p:ext uri="{BB962C8B-B14F-4D97-AF65-F5344CB8AC3E}">
        <p14:creationId xmlns:p14="http://schemas.microsoft.com/office/powerpoint/2010/main" val="270831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2AE43-BE43-0238-2B58-93EED91C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Montserrat" panose="00000500000000000000" pitchFamily="2" charset="0"/>
              </a:rPr>
              <a:t>MEMORIA RAM</a:t>
            </a:r>
            <a:endParaRPr lang="es-PE" sz="3600" b="1" dirty="0">
              <a:latin typeface="Montserrat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76BD3-7252-8C01-02BF-8165C4ED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algn="just"/>
            <a:r>
              <a:rPr lang="es-ES" dirty="0"/>
              <a:t>La unidad de tamaño se suele expresar como </a:t>
            </a:r>
            <a:r>
              <a:rPr lang="es-ES" b="1" dirty="0">
                <a:highlight>
                  <a:srgbClr val="FFFF00"/>
                </a:highlight>
              </a:rPr>
              <a:t>1 byte </a:t>
            </a:r>
            <a:r>
              <a:rPr lang="es-ES" b="1" dirty="0"/>
              <a:t>(8 bits), </a:t>
            </a:r>
            <a:r>
              <a:rPr lang="es-ES" dirty="0"/>
              <a:t>pero para expresar se suele usar los múltiplos en potencias de 2, por decir 2^10 bytes equivale a 1024 bytes y esto se conoce como 1kB de RAM</a:t>
            </a:r>
            <a:endParaRPr lang="es-PE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7E8E54-3639-CD1D-13AC-52F23E46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96" y="3563937"/>
            <a:ext cx="8046564" cy="24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752D360-8AC3-CCB1-F379-8EC7B303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64" y="437545"/>
            <a:ext cx="10172052" cy="64204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04A344-87EF-4895-B944-35C2D91B6F38}"/>
              </a:ext>
            </a:extLst>
          </p:cNvPr>
          <p:cNvSpPr txBox="1"/>
          <p:nvPr/>
        </p:nvSpPr>
        <p:spPr>
          <a:xfrm>
            <a:off x="4246817" y="3244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“n” bit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887FB0-80ED-204A-416C-85C70106E435}"/>
              </a:ext>
            </a:extLst>
          </p:cNvPr>
          <p:cNvSpPr txBox="1"/>
          <p:nvPr/>
        </p:nvSpPr>
        <p:spPr>
          <a:xfrm>
            <a:off x="1451760" y="3647772"/>
            <a:ext cx="3687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Nótese que: </a:t>
            </a:r>
          </a:p>
          <a:p>
            <a:endParaRPr lang="es-ES" sz="2800" dirty="0"/>
          </a:p>
          <a:p>
            <a:r>
              <a:rPr lang="es-ES" sz="2800" dirty="0"/>
              <a:t>T = 2^n</a:t>
            </a:r>
          </a:p>
          <a:p>
            <a:endParaRPr lang="es-ES" sz="2800" dirty="0"/>
          </a:p>
          <a:p>
            <a:r>
              <a:rPr lang="es-ES" sz="2800" dirty="0"/>
              <a:t>Donde “n” es el tamaño en bits del bus de direcciones</a:t>
            </a:r>
            <a:endParaRPr lang="es-PE" sz="2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FD1F0C6-6979-3642-9507-A8C2850D6C52}"/>
              </a:ext>
            </a:extLst>
          </p:cNvPr>
          <p:cNvSpPr txBox="1">
            <a:spLocks/>
          </p:cNvSpPr>
          <p:nvPr/>
        </p:nvSpPr>
        <p:spPr>
          <a:xfrm>
            <a:off x="-1490869" y="28794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Montserrat" panose="00000500000000000000" pitchFamily="2" charset="0"/>
              </a:rPr>
              <a:t>CPU vs MEMORIA RAM (32 bit)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1A0D82-CE11-00CF-7C11-6D8B45EF10FD}"/>
              </a:ext>
            </a:extLst>
          </p:cNvPr>
          <p:cNvSpPr txBox="1"/>
          <p:nvPr/>
        </p:nvSpPr>
        <p:spPr>
          <a:xfrm>
            <a:off x="5706576" y="3261387"/>
            <a:ext cx="157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</a:t>
            </a:r>
            <a:r>
              <a:rPr lang="es-ES" dirty="0" err="1"/>
              <a:t>Addr</a:t>
            </a:r>
            <a:r>
              <a:rPr lang="es-ES" dirty="0"/>
              <a:t>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68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66B01-7322-98EA-CEA2-7A381F14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F4787A-0CDF-B7FC-BD54-12AA7CBCF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16FCD9-EBA0-1795-00E0-4E157AF31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2C5E8337-605E-6544-FCAF-8B3149A1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18" y="420491"/>
            <a:ext cx="10172052" cy="64204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9A659A-8F3D-EA8C-FD8D-0239E360D126}"/>
              </a:ext>
            </a:extLst>
          </p:cNvPr>
          <p:cNvSpPr txBox="1"/>
          <p:nvPr/>
        </p:nvSpPr>
        <p:spPr>
          <a:xfrm>
            <a:off x="4246817" y="3244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“n” bit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35D565-4C3C-FC9D-92BE-6C80575BC2E0}"/>
              </a:ext>
            </a:extLst>
          </p:cNvPr>
          <p:cNvSpPr txBox="1"/>
          <p:nvPr/>
        </p:nvSpPr>
        <p:spPr>
          <a:xfrm>
            <a:off x="1468234" y="4051210"/>
            <a:ext cx="5557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Los buses de direcciones comerciales actuales rondan los 32- 64 bits,</a:t>
            </a:r>
          </a:p>
          <a:p>
            <a:pPr algn="just"/>
            <a:r>
              <a:rPr lang="es-ES" sz="2800" dirty="0"/>
              <a:t>Dando en el primer caso </a:t>
            </a:r>
          </a:p>
          <a:p>
            <a:pPr algn="just"/>
            <a:r>
              <a:rPr lang="es-ES" sz="2800" dirty="0"/>
              <a:t>4Gbyte de memoria </a:t>
            </a:r>
            <a:r>
              <a:rPr lang="es-ES" sz="2800" b="1" dirty="0" err="1"/>
              <a:t>voltatil</a:t>
            </a:r>
            <a:r>
              <a:rPr lang="es-ES" sz="2800" b="1" dirty="0"/>
              <a:t>(no permanente)</a:t>
            </a:r>
            <a:endParaRPr lang="es-ES" sz="2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DED6689-BB05-E2B6-1C83-1766926E59B5}"/>
              </a:ext>
            </a:extLst>
          </p:cNvPr>
          <p:cNvSpPr txBox="1">
            <a:spLocks/>
          </p:cNvSpPr>
          <p:nvPr/>
        </p:nvSpPr>
        <p:spPr>
          <a:xfrm>
            <a:off x="-1490869" y="28794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Montserrat" panose="00000500000000000000" pitchFamily="2" charset="0"/>
              </a:rPr>
              <a:t>CPU vs MEMORIA RAM</a:t>
            </a:r>
            <a:endParaRPr lang="es-PE" sz="3200" b="1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21E1F5-3B61-57E3-28A9-6693DD376FE7}"/>
              </a:ext>
            </a:extLst>
          </p:cNvPr>
          <p:cNvSpPr txBox="1"/>
          <p:nvPr/>
        </p:nvSpPr>
        <p:spPr>
          <a:xfrm>
            <a:off x="5706576" y="3261387"/>
            <a:ext cx="157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</a:t>
            </a:r>
            <a:r>
              <a:rPr lang="es-ES" dirty="0" err="1"/>
              <a:t>Addr</a:t>
            </a:r>
            <a:r>
              <a:rPr lang="es-ES" dirty="0"/>
              <a:t>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7127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1134</Words>
  <Application>Microsoft Office PowerPoint</Application>
  <PresentationFormat>Panorámica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Montserrat</vt:lpstr>
      <vt:lpstr>Wingdings</vt:lpstr>
      <vt:lpstr>Tema de Office</vt:lpstr>
      <vt:lpstr>ARQUITECTURA CPU E INTRODUCCION  ANSI C</vt:lpstr>
      <vt:lpstr>Presentación de PowerPoint</vt:lpstr>
      <vt:lpstr>Presentación de PowerPoint</vt:lpstr>
      <vt:lpstr>Presentación de PowerPoint</vt:lpstr>
      <vt:lpstr>MEMORIA RAM (Random Access Memoery)</vt:lpstr>
      <vt:lpstr>Presentación de PowerPoint</vt:lpstr>
      <vt:lpstr>MEMORIA RAM</vt:lpstr>
      <vt:lpstr>Presentación de PowerPoint</vt:lpstr>
      <vt:lpstr>Presentación de PowerPoint</vt:lpstr>
      <vt:lpstr>Presentación de PowerPoint</vt:lpstr>
      <vt:lpstr>Presentación de PowerPoint</vt:lpstr>
      <vt:lpstr>SOFTWARE</vt:lpstr>
      <vt:lpstr>SOFTWARE</vt:lpstr>
      <vt:lpstr>SOFTWARE (Flujo)</vt:lpstr>
      <vt:lpstr>FASES DE CREACION DE UN  SOFTWARE</vt:lpstr>
      <vt:lpstr>Para crear un programa/software….</vt:lpstr>
      <vt:lpstr>Para crear un programa/software….</vt:lpstr>
      <vt:lpstr>TIPOS Y REPRESENTACION DE DATOS ANSI C99</vt:lpstr>
      <vt:lpstr>Tipos de datos</vt:lpstr>
      <vt:lpstr>Tipos de datos(derivados)</vt:lpstr>
      <vt:lpstr>Tipos de datos  (Tamaño)</vt:lpstr>
      <vt:lpstr>Representación de datos (RAM) de bytes o letras</vt:lpstr>
      <vt:lpstr>Presentación de PowerPoint</vt:lpstr>
      <vt:lpstr>Representación de datos (RAM) de numéricos o enteros</vt:lpstr>
      <vt:lpstr>Presentación de PowerPoint</vt:lpstr>
      <vt:lpstr>Presentación de PowerPoint</vt:lpstr>
      <vt:lpstr>Presentación de PowerPoint</vt:lpstr>
      <vt:lpstr>Tipos de datos  (Rangos)</vt:lpstr>
      <vt:lpstr>Declaración de variables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User_SERGIO</dc:creator>
  <cp:lastModifiedBy>User_SERGIO</cp:lastModifiedBy>
  <cp:revision>96</cp:revision>
  <dcterms:created xsi:type="dcterms:W3CDTF">2025-04-26T01:58:40Z</dcterms:created>
  <dcterms:modified xsi:type="dcterms:W3CDTF">2025-04-29T01:25:31Z</dcterms:modified>
</cp:coreProperties>
</file>