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70" r:id="rId11"/>
    <p:sldId id="269" r:id="rId12"/>
    <p:sldId id="260" r:id="rId13"/>
    <p:sldId id="261" r:id="rId14"/>
    <p:sldId id="268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DAD"/>
    <a:srgbClr val="4061AA"/>
    <a:srgbClr val="386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751F3-3A68-4F8C-882A-D8AD94CCF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00FD9-D4BE-42AE-95C4-776DC720F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276FD-297D-4DBB-A47F-593A59ED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5D2F-DD04-44CA-9A37-07CFC4C4097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33788-D40F-4398-AC3C-C8B52A24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A3528-5408-40CB-9BBA-BA492050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735E-3657-47D4-A3C4-FB0272AB0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F058E-A9D5-4921-AA98-306D9237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1DCEB-8DC1-476B-AE0C-AF35CDAE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8B6FC-C713-40A8-A784-F93D7F0F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5D2F-DD04-44CA-9A37-07CFC4C4097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63539-0D9A-4E68-BDB2-4E1867FB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1AD87-EEA9-4BCE-955A-15A8A6C7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735E-3657-47D4-A3C4-FB0272AB0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EA7090-BF23-430D-B781-FCFE77CA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E61612-32F5-4F15-9ACD-38C8C4F5B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59FC8-779A-4C45-9F99-CF84C66E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5D2F-DD04-44CA-9A37-07CFC4C4097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009F0-1FEE-4563-80A0-64607F54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BE99B-BA94-4CF9-9052-8A94C62A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735E-3657-47D4-A3C4-FB0272AB0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82ABD-1C08-4C90-AAA4-48B471B7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151E2-34A0-4AD7-AE20-3F82798C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76BF1-7CE2-4BA6-9EC1-82B3E819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5D2F-DD04-44CA-9A37-07CFC4C4097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E86CA-7BBC-459D-9CA3-623DFCE8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69988-57B1-4FBF-A0DA-18ABBC47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735E-3657-47D4-A3C4-FB0272AB0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3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6492E-57A0-4B84-849F-9DCDAFF0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9D88D-09ED-455D-B292-FB7348C3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D2BBB-DA0C-4961-80E0-DC99EC67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5D2F-DD04-44CA-9A37-07CFC4C4097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8A939-39D9-4664-BB9B-DE456B6A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31A0B-8194-44C5-A67F-090762D8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735E-3657-47D4-A3C4-FB0272AB0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2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EB196-BD5D-4F26-A97C-FB2F5267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42897-58FB-4ECA-81F0-C82A351BB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58AEC-082F-4027-BC03-EC28B0AD7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94060-4FE7-4510-B1F4-72F37949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5D2F-DD04-44CA-9A37-07CFC4C4097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1D3A8-53C4-4046-B3FE-1D58EBFD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C9FED-F4F7-4F97-999E-A192DEF4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735E-3657-47D4-A3C4-FB0272AB0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3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259F5-B65B-42A3-B255-0286015E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12B42-0E67-481B-B866-FD58AAC7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5C5D0-387B-472D-8B2B-4F4E5877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0370D8-7CB2-46FC-8C0F-D8E0D6128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160B41-D70C-46C3-AAE2-EED544E48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E28611-0A88-4F29-83EE-8D8E18F2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5D2F-DD04-44CA-9A37-07CFC4C4097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CC509F-5F70-4693-9D78-923CF7E6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C51B51-E277-47CD-89C0-9B0FF95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735E-3657-47D4-A3C4-FB0272AB0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1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FD7B0-EB34-4ABC-AFB2-87F9F520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1BFE8-47D6-49FD-B8B3-C1EF33B6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5D2F-DD04-44CA-9A37-07CFC4C4097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0B1DD-F66E-4EEA-98D6-C94D4646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F41584-BA82-4A63-879C-11F0EDDC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735E-3657-47D4-A3C4-FB0272AB0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9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C367C2-AB70-40E9-855A-8E6D5000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5D2F-DD04-44CA-9A37-07CFC4C4097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6A2864-8C25-4489-96AA-B74B81A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456260-6C6E-4F3A-92E9-6BBC7149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735E-3657-47D4-A3C4-FB0272AB0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7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14DFA-8630-4AAB-8399-1BE36BFA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0DB3B-1CEE-4B42-899A-BB598E3D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61C04-75D2-4117-8CB2-B7B2CBD97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5761C9-1D94-43A2-81BF-FF3CB578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5D2F-DD04-44CA-9A37-07CFC4C4097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A041F-D2AF-439F-B1D0-2FA0416C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72C76-2073-4EC0-ADB9-82FE4C82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735E-3657-47D4-A3C4-FB0272AB0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72D61-CBE0-4933-BC9F-863E5509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889BB2-17A4-49DE-ACFC-1F182E8F7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6F54B4-3470-49A9-B5CB-BC9671DC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FECD96-42EC-4E73-96E9-F18ED8C1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5D2F-DD04-44CA-9A37-07CFC4C4097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882D0-9C94-4910-B9A4-13EB9F25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6F7B97-DC4E-4EA1-A9A7-529DA66F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735E-3657-47D4-A3C4-FB0272AB0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CF2944-CFE4-480F-B3E4-DD319E7D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D7B11-E297-4619-AC50-85A4AC8FB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56726-938A-4239-A197-AD2380946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5D2F-DD04-44CA-9A37-07CFC4C4097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8850C-5EAD-4E71-99DE-77671EFF5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D4772-EEB2-48A3-8A53-80E4EDFEE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A735E-3657-47D4-A3C4-FB0272AB0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breaksoftware/article/details/789387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pang3510726681/article/details/12573407" TargetMode="External"/><Relationship Id="rId2" Type="http://schemas.openxmlformats.org/officeDocument/2006/relationships/hyperlink" Target="https://blog.csdn.net/dangfei123/article/details/7916341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pianogirl123/article/details/53871397" TargetMode="External"/><Relationship Id="rId2" Type="http://schemas.openxmlformats.org/officeDocument/2006/relationships/hyperlink" Target="https://blog.csdn.net/qq_35038153/article/details/7805408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breaksoftware/article/details/7893871" TargetMode="External"/><Relationship Id="rId4" Type="http://schemas.openxmlformats.org/officeDocument/2006/relationships/hyperlink" Target="https://bbs.pediy.com/thread-184679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xblog.com/" TargetMode="External"/><Relationship Id="rId2" Type="http://schemas.openxmlformats.org/officeDocument/2006/relationships/hyperlink" Target="http://www.ollydbg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nu.org/software/gdb/" TargetMode="External"/><Relationship Id="rId5" Type="http://schemas.openxmlformats.org/officeDocument/2006/relationships/hyperlink" Target="https://baike.baidu.com/item/DEBUG" TargetMode="External"/><Relationship Id="rId4" Type="http://schemas.openxmlformats.org/officeDocument/2006/relationships/hyperlink" Target="https://github.com/radare/radare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yxysuanfa/p/714693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breaksoftware/article/details/789342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D5E54-10BE-4DF1-B3F0-64E2D45F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1681"/>
            <a:ext cx="9144000" cy="119538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反汇编与防反汇编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BF85E7-B282-4DFB-BF28-F28EE37F5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3013"/>
            <a:ext cx="9144000" cy="48418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2019.09.15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664D18CB-E34F-47B0-AD9B-232B34DB903B}"/>
              </a:ext>
            </a:extLst>
          </p:cNvPr>
          <p:cNvSpPr txBox="1">
            <a:spLocks/>
          </p:cNvSpPr>
          <p:nvPr/>
        </p:nvSpPr>
        <p:spPr>
          <a:xfrm>
            <a:off x="6296025" y="5430838"/>
            <a:ext cx="9144000" cy="1189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马雨晴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沈冠霖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0DCBC98-5A07-4ACC-B661-4C8F7DA49746}"/>
              </a:ext>
            </a:extLst>
          </p:cNvPr>
          <p:cNvCxnSpPr/>
          <p:nvPr/>
        </p:nvCxnSpPr>
        <p:spPr>
          <a:xfrm>
            <a:off x="3019425" y="3429000"/>
            <a:ext cx="6115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9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E74E-1175-4459-BB1E-C3B4E81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675" y="152005"/>
            <a:ext cx="3629025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防反汇编技术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59C3-FC12-42CA-861D-D3CA8717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733" y="1433906"/>
            <a:ext cx="10465587" cy="52720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递归下降（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recursive descent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）算法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思路：模拟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（动态运行）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函数调用指令：类似有条件跳转指令。优先汇编跳转地址分支，延迟汇编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的下一条指令。（由于会把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指令后的代码当作指令去反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汇编，可以利用这一点</a:t>
            </a:r>
            <a:r>
              <a:rPr lang="zh-CN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制造该算法的漏洞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缺点：不一定能覆盖全部代码。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应用此算法的工具：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IDA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05A25F-3945-4DCB-AC72-A4FAC45986C1}"/>
              </a:ext>
            </a:extLst>
          </p:cNvPr>
          <p:cNvCxnSpPr>
            <a:cxnSpLocks/>
          </p:cNvCxnSpPr>
          <p:nvPr/>
        </p:nvCxnSpPr>
        <p:spPr>
          <a:xfrm>
            <a:off x="1362075" y="1238250"/>
            <a:ext cx="10382250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4000">
                  <a:srgbClr val="3D5DAD"/>
                </a:gs>
                <a:gs pos="100000">
                  <a:srgbClr val="3D5DAD"/>
                </a:gs>
              </a:gsLst>
              <a:lin ang="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57413-9D84-4F3A-8789-85E5DCD98242}"/>
              </a:ext>
            </a:extLst>
          </p:cNvPr>
          <p:cNvCxnSpPr>
            <a:cxnSpLocks/>
          </p:cNvCxnSpPr>
          <p:nvPr/>
        </p:nvCxnSpPr>
        <p:spPr>
          <a:xfrm>
            <a:off x="1028700" y="1571625"/>
            <a:ext cx="0" cy="511492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93000">
                  <a:srgbClr val="3D5DAD"/>
                </a:gs>
                <a:gs pos="100000">
                  <a:srgbClr val="3D5D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DB1930-F9F4-4AC7-BE7A-E8D655F7657B}"/>
              </a:ext>
            </a:extLst>
          </p:cNvPr>
          <p:cNvCxnSpPr>
            <a:cxnSpLocks/>
          </p:cNvCxnSpPr>
          <p:nvPr/>
        </p:nvCxnSpPr>
        <p:spPr>
          <a:xfrm flipH="1">
            <a:off x="778668" y="1042191"/>
            <a:ext cx="783432" cy="7834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2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E74E-1175-4459-BB1E-C3B4E81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675" y="152005"/>
            <a:ext cx="3629025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防反汇编技术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59C3-FC12-42CA-861D-D3CA8717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015042"/>
            <a:ext cx="979169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了解反汇编算法，通过其漏洞来制造反汇编的错误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线性扫描算法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递归下降算法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防逆向技术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代码混淆：在保持代码功能相同的情况下，使程序难以反编译或反编译后晦涩难懂，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应用于安卓应用程序开发的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ProGuard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DexGuard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app </a:t>
            </a:r>
            <a:r>
              <a:rPr lang="en-US" altLang="zh-CN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dex</a:t>
            </a:r>
            <a:r>
              <a:rPr lang="zh-CN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加密原理</a:t>
            </a:r>
            <a:endParaRPr lang="en-US" altLang="zh-CN" sz="16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签名比对技术 、</a:t>
            </a:r>
            <a:r>
              <a:rPr lang="en-US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NDK </a:t>
            </a:r>
            <a:r>
              <a:rPr lang="zh-CN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</a:t>
            </a:r>
            <a:r>
              <a:rPr lang="en-US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.so </a:t>
            </a:r>
            <a:r>
              <a:rPr lang="zh-CN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动态库技术 、动态加载技术</a:t>
            </a:r>
            <a:endParaRPr lang="en-US" altLang="zh-CN" sz="16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05A25F-3945-4DCB-AC72-A4FAC45986C1}"/>
              </a:ext>
            </a:extLst>
          </p:cNvPr>
          <p:cNvCxnSpPr>
            <a:cxnSpLocks/>
          </p:cNvCxnSpPr>
          <p:nvPr/>
        </p:nvCxnSpPr>
        <p:spPr>
          <a:xfrm>
            <a:off x="1362075" y="1238250"/>
            <a:ext cx="10382250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4000">
                  <a:srgbClr val="3D5DAD"/>
                </a:gs>
                <a:gs pos="100000">
                  <a:srgbClr val="3D5DAD"/>
                </a:gs>
              </a:gsLst>
              <a:lin ang="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57413-9D84-4F3A-8789-85E5DCD98242}"/>
              </a:ext>
            </a:extLst>
          </p:cNvPr>
          <p:cNvCxnSpPr>
            <a:cxnSpLocks/>
          </p:cNvCxnSpPr>
          <p:nvPr/>
        </p:nvCxnSpPr>
        <p:spPr>
          <a:xfrm>
            <a:off x="1028700" y="1571625"/>
            <a:ext cx="0" cy="511492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93000">
                  <a:srgbClr val="3D5DAD"/>
                </a:gs>
                <a:gs pos="100000">
                  <a:srgbClr val="3D5D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DB1930-F9F4-4AC7-BE7A-E8D655F7657B}"/>
              </a:ext>
            </a:extLst>
          </p:cNvPr>
          <p:cNvCxnSpPr>
            <a:cxnSpLocks/>
          </p:cNvCxnSpPr>
          <p:nvPr/>
        </p:nvCxnSpPr>
        <p:spPr>
          <a:xfrm flipH="1">
            <a:off x="778668" y="1042191"/>
            <a:ext cx="783432" cy="7834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835E3C2-DC97-450D-9750-53D76DEF74BF}"/>
              </a:ext>
            </a:extLst>
          </p:cNvPr>
          <p:cNvSpPr txBox="1"/>
          <p:nvPr/>
        </p:nvSpPr>
        <p:spPr>
          <a:xfrm>
            <a:off x="1671403" y="1571625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开发软件的人都知道这个世界上没有破解不了的软件，只有不值得破解的软件。</a:t>
            </a:r>
            <a:endParaRPr lang="zh-CN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1CE4D6-4920-4292-AEC4-8A95E7A4515A}"/>
              </a:ext>
            </a:extLst>
          </p:cNvPr>
          <p:cNvSpPr txBox="1"/>
          <p:nvPr/>
        </p:nvSpPr>
        <p:spPr>
          <a:xfrm>
            <a:off x="1424231" y="1312336"/>
            <a:ext cx="385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</a:t>
            </a:r>
            <a:endParaRPr lang="zh-CN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F67234-9CD7-4239-9C00-4C5F6C4043B8}"/>
              </a:ext>
            </a:extLst>
          </p:cNvPr>
          <p:cNvSpPr txBox="1"/>
          <p:nvPr/>
        </p:nvSpPr>
        <p:spPr>
          <a:xfrm>
            <a:off x="9550162" y="1323792"/>
            <a:ext cx="385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”</a:t>
            </a:r>
            <a:endParaRPr lang="zh-CN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6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E74E-1175-4459-BB1E-C3B4E81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206375"/>
            <a:ext cx="3629025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混淆技术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59C3-FC12-42CA-861D-D3CA8717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716885"/>
            <a:ext cx="979169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符号混淆：改变带有含义的变量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·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getKeyLength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method_001()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数据混淆：打乱程序使用的数据存储方式、改变数据访问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将一个两维数组转化为一个一维数组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4"/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5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05A25F-3945-4DCB-AC72-A4FAC45986C1}"/>
              </a:ext>
            </a:extLst>
          </p:cNvPr>
          <p:cNvCxnSpPr>
            <a:cxnSpLocks/>
          </p:cNvCxnSpPr>
          <p:nvPr/>
        </p:nvCxnSpPr>
        <p:spPr>
          <a:xfrm>
            <a:off x="1362075" y="1238250"/>
            <a:ext cx="10382250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4000">
                  <a:srgbClr val="3D5DAD"/>
                </a:gs>
                <a:gs pos="100000">
                  <a:srgbClr val="3D5DAD"/>
                </a:gs>
              </a:gsLst>
              <a:lin ang="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57413-9D84-4F3A-8789-85E5DCD98242}"/>
              </a:ext>
            </a:extLst>
          </p:cNvPr>
          <p:cNvCxnSpPr>
            <a:cxnSpLocks/>
          </p:cNvCxnSpPr>
          <p:nvPr/>
        </p:nvCxnSpPr>
        <p:spPr>
          <a:xfrm>
            <a:off x="1028700" y="1571625"/>
            <a:ext cx="0" cy="511492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93000">
                  <a:srgbClr val="3D5DAD"/>
                </a:gs>
                <a:gs pos="100000">
                  <a:srgbClr val="3D5D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DB1930-F9F4-4AC7-BE7A-E8D655F7657B}"/>
              </a:ext>
            </a:extLst>
          </p:cNvPr>
          <p:cNvCxnSpPr>
            <a:cxnSpLocks/>
          </p:cNvCxnSpPr>
          <p:nvPr/>
        </p:nvCxnSpPr>
        <p:spPr>
          <a:xfrm flipH="1">
            <a:off x="778668" y="1042191"/>
            <a:ext cx="783432" cy="7834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18018E7-CA83-432F-A44A-68768640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3967960"/>
            <a:ext cx="4219841" cy="18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E74E-1175-4459-BB1E-C3B4E81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206375"/>
            <a:ext cx="3629025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混淆技术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59C3-FC12-42CA-861D-D3CA8717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242222"/>
            <a:ext cx="9791697" cy="5114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控制混淆：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如增加一些额外的计算和控制流，在性能上会给程序带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来一定的负面影响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预防性混淆：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通常是针对一些专用的反编译器而设计，利用反编译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器的弱点或者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来设计混淆方案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5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有些反编译器对于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后面的指令不进行反编译，而有些混淆方案恰恰将代码放在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语句后面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5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05A25F-3945-4DCB-AC72-A4FAC45986C1}"/>
              </a:ext>
            </a:extLst>
          </p:cNvPr>
          <p:cNvCxnSpPr>
            <a:cxnSpLocks/>
          </p:cNvCxnSpPr>
          <p:nvPr/>
        </p:nvCxnSpPr>
        <p:spPr>
          <a:xfrm>
            <a:off x="1362075" y="1238250"/>
            <a:ext cx="10382250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4000">
                  <a:srgbClr val="3D5DAD"/>
                </a:gs>
                <a:gs pos="100000">
                  <a:srgbClr val="3D5DAD"/>
                </a:gs>
              </a:gsLst>
              <a:lin ang="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57413-9D84-4F3A-8789-85E5DCD98242}"/>
              </a:ext>
            </a:extLst>
          </p:cNvPr>
          <p:cNvCxnSpPr>
            <a:cxnSpLocks/>
          </p:cNvCxnSpPr>
          <p:nvPr/>
        </p:nvCxnSpPr>
        <p:spPr>
          <a:xfrm>
            <a:off x="1028700" y="1571625"/>
            <a:ext cx="0" cy="511492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93000">
                  <a:srgbClr val="3D5DAD"/>
                </a:gs>
                <a:gs pos="100000">
                  <a:srgbClr val="3D5D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DB1930-F9F4-4AC7-BE7A-E8D655F7657B}"/>
              </a:ext>
            </a:extLst>
          </p:cNvPr>
          <p:cNvCxnSpPr>
            <a:cxnSpLocks/>
          </p:cNvCxnSpPr>
          <p:nvPr/>
        </p:nvCxnSpPr>
        <p:spPr>
          <a:xfrm flipH="1">
            <a:off x="778668" y="1042191"/>
            <a:ext cx="783432" cy="7834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98C2662-62A9-4B1F-8D73-BC5AD8CE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959" y="2424112"/>
            <a:ext cx="6383991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7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B4C4D-9211-450B-9C47-D2271049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6305" cy="4712902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Thank you!</a:t>
            </a:r>
            <a:endParaRPr lang="zh-CN" alt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2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D3946-864F-4D7F-8941-EC971839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8FDE0-9166-4F0F-8DDC-09151CA7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一些防止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代码被反编译的方法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代码混淆／程序保护（对抗反汇编）原理与实践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使用</a:t>
            </a:r>
            <a:r>
              <a:rPr lang="en-US" altLang="zh-CN" dirty="0" err="1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OllyDbg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从零开始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Cracking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反汇编算法介绍和应用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——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递归下降算法分析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E74E-1175-4459-BB1E-C3B4E81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575468"/>
            <a:ext cx="3629025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什么是反汇编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Disassembly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59C3-FC12-42CA-861D-D3CA8717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716885"/>
            <a:ext cx="979169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含义：机器码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汇编语言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应用：软件破解（例如找到它是如何注册的，从而解出它的注册码或者编写注册机）、外挂技术、病毒分析、逆向工程、软件汉化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sv-SE" altLang="zh-CN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OD</a:t>
            </a:r>
            <a:r>
              <a:rPr lang="zh-CN" altLang="sv-S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、</a:t>
            </a:r>
            <a:r>
              <a:rPr lang="sv-SE" altLang="zh-CN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IDA Pro</a:t>
            </a:r>
            <a:r>
              <a:rPr lang="zh-CN" altLang="sv-S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、</a:t>
            </a:r>
            <a:r>
              <a:rPr lang="sv-SE" altLang="zh-CN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radare2</a:t>
            </a:r>
            <a:r>
              <a:rPr lang="zh-CN" altLang="sv-S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、</a:t>
            </a:r>
            <a:r>
              <a:rPr lang="sv-SE" altLang="zh-CN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DEBUG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gdb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05A25F-3945-4DCB-AC72-A4FAC45986C1}"/>
              </a:ext>
            </a:extLst>
          </p:cNvPr>
          <p:cNvCxnSpPr>
            <a:cxnSpLocks/>
          </p:cNvCxnSpPr>
          <p:nvPr/>
        </p:nvCxnSpPr>
        <p:spPr>
          <a:xfrm>
            <a:off x="1362075" y="1238250"/>
            <a:ext cx="10382250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4000">
                  <a:srgbClr val="3D5DAD"/>
                </a:gs>
                <a:gs pos="100000">
                  <a:srgbClr val="3D5DAD"/>
                </a:gs>
              </a:gsLst>
              <a:lin ang="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57413-9D84-4F3A-8789-85E5DCD98242}"/>
              </a:ext>
            </a:extLst>
          </p:cNvPr>
          <p:cNvCxnSpPr>
            <a:cxnSpLocks/>
          </p:cNvCxnSpPr>
          <p:nvPr/>
        </p:nvCxnSpPr>
        <p:spPr>
          <a:xfrm>
            <a:off x="1028700" y="1571625"/>
            <a:ext cx="0" cy="511492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93000">
                  <a:srgbClr val="3D5DAD"/>
                </a:gs>
                <a:gs pos="100000">
                  <a:srgbClr val="3D5D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DB1930-F9F4-4AC7-BE7A-E8D655F7657B}"/>
              </a:ext>
            </a:extLst>
          </p:cNvPr>
          <p:cNvCxnSpPr>
            <a:cxnSpLocks/>
          </p:cNvCxnSpPr>
          <p:nvPr/>
        </p:nvCxnSpPr>
        <p:spPr>
          <a:xfrm flipH="1">
            <a:off x="778668" y="1042191"/>
            <a:ext cx="783432" cy="7834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2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E74E-1175-4459-BB1E-C3B4E81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206375"/>
            <a:ext cx="3629025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反汇编尝试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59C3-FC12-42CA-861D-D3CA8717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716885"/>
            <a:ext cx="979169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破解软件的示例：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https://www.cnblogs.com/yxysuanfa/p/7146931.html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05A25F-3945-4DCB-AC72-A4FAC45986C1}"/>
              </a:ext>
            </a:extLst>
          </p:cNvPr>
          <p:cNvCxnSpPr>
            <a:cxnSpLocks/>
          </p:cNvCxnSpPr>
          <p:nvPr/>
        </p:nvCxnSpPr>
        <p:spPr>
          <a:xfrm>
            <a:off x="1362075" y="1238250"/>
            <a:ext cx="10382250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4000">
                  <a:srgbClr val="3D5DAD"/>
                </a:gs>
                <a:gs pos="100000">
                  <a:srgbClr val="3D5DAD"/>
                </a:gs>
              </a:gsLst>
              <a:lin ang="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57413-9D84-4F3A-8789-85E5DCD98242}"/>
              </a:ext>
            </a:extLst>
          </p:cNvPr>
          <p:cNvCxnSpPr>
            <a:cxnSpLocks/>
          </p:cNvCxnSpPr>
          <p:nvPr/>
        </p:nvCxnSpPr>
        <p:spPr>
          <a:xfrm>
            <a:off x="1028700" y="1571625"/>
            <a:ext cx="0" cy="511492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93000">
                  <a:srgbClr val="3D5DAD"/>
                </a:gs>
                <a:gs pos="100000">
                  <a:srgbClr val="3D5D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DB1930-F9F4-4AC7-BE7A-E8D655F7657B}"/>
              </a:ext>
            </a:extLst>
          </p:cNvPr>
          <p:cNvCxnSpPr>
            <a:cxnSpLocks/>
          </p:cNvCxnSpPr>
          <p:nvPr/>
        </p:nvCxnSpPr>
        <p:spPr>
          <a:xfrm flipH="1">
            <a:off x="778668" y="1042191"/>
            <a:ext cx="783432" cy="7834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6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E74E-1175-4459-BB1E-C3B4E81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675" y="152005"/>
            <a:ext cx="3629025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防反汇编技术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59C3-FC12-42CA-861D-D3CA8717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015042"/>
            <a:ext cx="979169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了解反汇编算法，通过其漏洞来制造反汇编的错误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线性扫描算法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递归下降算法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05A25F-3945-4DCB-AC72-A4FAC45986C1}"/>
              </a:ext>
            </a:extLst>
          </p:cNvPr>
          <p:cNvCxnSpPr>
            <a:cxnSpLocks/>
          </p:cNvCxnSpPr>
          <p:nvPr/>
        </p:nvCxnSpPr>
        <p:spPr>
          <a:xfrm>
            <a:off x="1362075" y="1238250"/>
            <a:ext cx="10382250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4000">
                  <a:srgbClr val="3D5DAD"/>
                </a:gs>
                <a:gs pos="100000">
                  <a:srgbClr val="3D5DAD"/>
                </a:gs>
              </a:gsLst>
              <a:lin ang="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57413-9D84-4F3A-8789-85E5DCD98242}"/>
              </a:ext>
            </a:extLst>
          </p:cNvPr>
          <p:cNvCxnSpPr>
            <a:cxnSpLocks/>
          </p:cNvCxnSpPr>
          <p:nvPr/>
        </p:nvCxnSpPr>
        <p:spPr>
          <a:xfrm>
            <a:off x="1028700" y="1571625"/>
            <a:ext cx="0" cy="511492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93000">
                  <a:srgbClr val="3D5DAD"/>
                </a:gs>
                <a:gs pos="100000">
                  <a:srgbClr val="3D5D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DB1930-F9F4-4AC7-BE7A-E8D655F7657B}"/>
              </a:ext>
            </a:extLst>
          </p:cNvPr>
          <p:cNvCxnSpPr>
            <a:cxnSpLocks/>
          </p:cNvCxnSpPr>
          <p:nvPr/>
        </p:nvCxnSpPr>
        <p:spPr>
          <a:xfrm flipH="1">
            <a:off x="778668" y="1042191"/>
            <a:ext cx="783432" cy="7834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835E3C2-DC97-450D-9750-53D76DEF74BF}"/>
              </a:ext>
            </a:extLst>
          </p:cNvPr>
          <p:cNvSpPr txBox="1"/>
          <p:nvPr/>
        </p:nvSpPr>
        <p:spPr>
          <a:xfrm>
            <a:off x="1671403" y="1571625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开发软件的人都知道这个世界上没有破解不了的软件，只有不值得破解的软件。</a:t>
            </a:r>
            <a:endParaRPr lang="zh-CN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1CE4D6-4920-4292-AEC4-8A95E7A4515A}"/>
              </a:ext>
            </a:extLst>
          </p:cNvPr>
          <p:cNvSpPr txBox="1"/>
          <p:nvPr/>
        </p:nvSpPr>
        <p:spPr>
          <a:xfrm>
            <a:off x="1424231" y="1312336"/>
            <a:ext cx="385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</a:t>
            </a:r>
            <a:endParaRPr lang="zh-CN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F67234-9CD7-4239-9C00-4C5F6C4043B8}"/>
              </a:ext>
            </a:extLst>
          </p:cNvPr>
          <p:cNvSpPr txBox="1"/>
          <p:nvPr/>
        </p:nvSpPr>
        <p:spPr>
          <a:xfrm>
            <a:off x="9550162" y="1323792"/>
            <a:ext cx="385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”</a:t>
            </a:r>
            <a:endParaRPr lang="zh-CN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0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E74E-1175-4459-BB1E-C3B4E81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675" y="152005"/>
            <a:ext cx="3629025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防反汇编技术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59C3-FC12-42CA-861D-D3CA8717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733" y="1433907"/>
            <a:ext cx="9791697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线性扫描算法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实现思路：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位置指针 </a:t>
            </a:r>
            <a:r>
              <a:rPr lang="en-US" altLang="zh-CN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lpStart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指向代码段开始处  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从 </a:t>
            </a:r>
            <a:r>
              <a:rPr lang="en-US" altLang="zh-CN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lpStart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位置开始尝试匹配指令，并得到指令长度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    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反汇编从 </a:t>
            </a:r>
            <a:r>
              <a:rPr lang="en-US" altLang="zh-CN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lpStart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之后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个数据 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位置指针 </a:t>
            </a:r>
            <a:r>
              <a:rPr lang="en-US" altLang="zh-CN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lpStart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赋值为 </a:t>
            </a:r>
            <a:r>
              <a:rPr lang="en-US" altLang="zh-CN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lpStart+n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 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判断 </a:t>
            </a:r>
            <a:r>
              <a:rPr lang="en-US" altLang="zh-CN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lpStart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是否超过了代码段结尾处，如果超出则结束。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“一般来说，在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windows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平台上，我们可以根据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PE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文件的可选头标准域中</a:t>
            </a:r>
            <a:r>
              <a:rPr lang="en-US" altLang="zh-CN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BaseOfCode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结合</a:t>
            </a:r>
            <a:r>
              <a:rPr lang="en-US" altLang="zh-CN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DataDirectory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中相关信息可以算出来代码开始位置，从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PE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文件可选头标准域中</a:t>
            </a:r>
            <a:r>
              <a:rPr lang="en-US" altLang="zh-CN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SizeOfCode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得到代码段总大小，从而确定结尾位置。”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优点：能够完全覆盖程序的所有代码段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缺点：无法知道整个程序的执行流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应用此算法的工具：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gdb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、微软的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WinDbg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05A25F-3945-4DCB-AC72-A4FAC45986C1}"/>
              </a:ext>
            </a:extLst>
          </p:cNvPr>
          <p:cNvCxnSpPr>
            <a:cxnSpLocks/>
          </p:cNvCxnSpPr>
          <p:nvPr/>
        </p:nvCxnSpPr>
        <p:spPr>
          <a:xfrm>
            <a:off x="1362075" y="1238250"/>
            <a:ext cx="10382250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4000">
                  <a:srgbClr val="3D5DAD"/>
                </a:gs>
                <a:gs pos="100000">
                  <a:srgbClr val="3D5DAD"/>
                </a:gs>
              </a:gsLst>
              <a:lin ang="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57413-9D84-4F3A-8789-85E5DCD98242}"/>
              </a:ext>
            </a:extLst>
          </p:cNvPr>
          <p:cNvCxnSpPr>
            <a:cxnSpLocks/>
          </p:cNvCxnSpPr>
          <p:nvPr/>
        </p:nvCxnSpPr>
        <p:spPr>
          <a:xfrm>
            <a:off x="1028700" y="1571625"/>
            <a:ext cx="0" cy="511492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93000">
                  <a:srgbClr val="3D5DAD"/>
                </a:gs>
                <a:gs pos="100000">
                  <a:srgbClr val="3D5D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DB1930-F9F4-4AC7-BE7A-E8D655F7657B}"/>
              </a:ext>
            </a:extLst>
          </p:cNvPr>
          <p:cNvCxnSpPr>
            <a:cxnSpLocks/>
          </p:cNvCxnSpPr>
          <p:nvPr/>
        </p:nvCxnSpPr>
        <p:spPr>
          <a:xfrm flipH="1">
            <a:off x="778668" y="1042191"/>
            <a:ext cx="783432" cy="7834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E74E-1175-4459-BB1E-C3B4E81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675" y="152005"/>
            <a:ext cx="3629025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防反汇编技术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59C3-FC12-42CA-861D-D3CA8717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733" y="1433907"/>
            <a:ext cx="9791697" cy="6933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在一条可以改变执行流的有效指令后插入无效信息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05A25F-3945-4DCB-AC72-A4FAC45986C1}"/>
              </a:ext>
            </a:extLst>
          </p:cNvPr>
          <p:cNvCxnSpPr>
            <a:cxnSpLocks/>
          </p:cNvCxnSpPr>
          <p:nvPr/>
        </p:nvCxnSpPr>
        <p:spPr>
          <a:xfrm>
            <a:off x="1362075" y="1238250"/>
            <a:ext cx="10382250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4000">
                  <a:srgbClr val="3D5DAD"/>
                </a:gs>
                <a:gs pos="100000">
                  <a:srgbClr val="3D5DAD"/>
                </a:gs>
              </a:gsLst>
              <a:lin ang="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57413-9D84-4F3A-8789-85E5DCD98242}"/>
              </a:ext>
            </a:extLst>
          </p:cNvPr>
          <p:cNvCxnSpPr>
            <a:cxnSpLocks/>
          </p:cNvCxnSpPr>
          <p:nvPr/>
        </p:nvCxnSpPr>
        <p:spPr>
          <a:xfrm>
            <a:off x="1028700" y="1571625"/>
            <a:ext cx="0" cy="511492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93000">
                  <a:srgbClr val="3D5DAD"/>
                </a:gs>
                <a:gs pos="100000">
                  <a:srgbClr val="3D5D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DB1930-F9F4-4AC7-BE7A-E8D655F7657B}"/>
              </a:ext>
            </a:extLst>
          </p:cNvPr>
          <p:cNvCxnSpPr>
            <a:cxnSpLocks/>
          </p:cNvCxnSpPr>
          <p:nvPr/>
        </p:nvCxnSpPr>
        <p:spPr>
          <a:xfrm flipH="1">
            <a:off x="778668" y="1042191"/>
            <a:ext cx="783432" cy="7834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A63C4635-F8BB-46AB-9E8E-51920A4E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22" y="2083509"/>
            <a:ext cx="3905250" cy="425767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F775FA-777B-4515-A5BD-DE9D54CC19EA}"/>
              </a:ext>
            </a:extLst>
          </p:cNvPr>
          <p:cNvSpPr txBox="1">
            <a:spLocks/>
          </p:cNvSpPr>
          <p:nvPr/>
        </p:nvSpPr>
        <p:spPr>
          <a:xfrm>
            <a:off x="5507291" y="2089642"/>
            <a:ext cx="5569744" cy="353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E8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对应汇编命令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，其后应跟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字节地址。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原程序：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E8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是无效信息，不影响程序功能。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03D727-A45B-4A9D-89EC-171864D9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095" y="3307969"/>
            <a:ext cx="44100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E74E-1175-4459-BB1E-C3B4E81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675" y="152005"/>
            <a:ext cx="3629025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防反汇编技术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59C3-FC12-42CA-861D-D3CA8717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733" y="1433907"/>
            <a:ext cx="9791697" cy="6933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在一条可以改变执行流的有效指令后插入无效信息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05A25F-3945-4DCB-AC72-A4FAC45986C1}"/>
              </a:ext>
            </a:extLst>
          </p:cNvPr>
          <p:cNvCxnSpPr>
            <a:cxnSpLocks/>
          </p:cNvCxnSpPr>
          <p:nvPr/>
        </p:nvCxnSpPr>
        <p:spPr>
          <a:xfrm>
            <a:off x="1362075" y="1238250"/>
            <a:ext cx="10382250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4000">
                  <a:srgbClr val="3D5DAD"/>
                </a:gs>
                <a:gs pos="100000">
                  <a:srgbClr val="3D5DAD"/>
                </a:gs>
              </a:gsLst>
              <a:lin ang="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57413-9D84-4F3A-8789-85E5DCD98242}"/>
              </a:ext>
            </a:extLst>
          </p:cNvPr>
          <p:cNvCxnSpPr>
            <a:cxnSpLocks/>
          </p:cNvCxnSpPr>
          <p:nvPr/>
        </p:nvCxnSpPr>
        <p:spPr>
          <a:xfrm>
            <a:off x="1028700" y="1571625"/>
            <a:ext cx="0" cy="511492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93000">
                  <a:srgbClr val="3D5DAD"/>
                </a:gs>
                <a:gs pos="100000">
                  <a:srgbClr val="3D5D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DB1930-F9F4-4AC7-BE7A-E8D655F7657B}"/>
              </a:ext>
            </a:extLst>
          </p:cNvPr>
          <p:cNvCxnSpPr>
            <a:cxnSpLocks/>
          </p:cNvCxnSpPr>
          <p:nvPr/>
        </p:nvCxnSpPr>
        <p:spPr>
          <a:xfrm flipH="1">
            <a:off x="778668" y="1042191"/>
            <a:ext cx="783432" cy="7834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F775FA-777B-4515-A5BD-DE9D54CC19EA}"/>
              </a:ext>
            </a:extLst>
          </p:cNvPr>
          <p:cNvSpPr txBox="1">
            <a:spLocks/>
          </p:cNvSpPr>
          <p:nvPr/>
        </p:nvSpPr>
        <p:spPr>
          <a:xfrm>
            <a:off x="1743157" y="2090440"/>
            <a:ext cx="9827327" cy="107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E8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对应汇编命令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，其后应跟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字节地址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JZ: Jump if Zero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0EC0A0-9402-4D41-86B9-6FBBB716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11" y="3105571"/>
            <a:ext cx="7688432" cy="27019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5EA62D-FC8C-495D-96C5-0DDB5B2A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54" y="2740111"/>
            <a:ext cx="58388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E74E-1175-4459-BB1E-C3B4E81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675" y="152005"/>
            <a:ext cx="3629025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防反汇编技术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59C3-FC12-42CA-861D-D3CA8717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733" y="1433907"/>
            <a:ext cx="9791697" cy="6933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创造永真条件的跳转指令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05A25F-3945-4DCB-AC72-A4FAC45986C1}"/>
              </a:ext>
            </a:extLst>
          </p:cNvPr>
          <p:cNvCxnSpPr>
            <a:cxnSpLocks/>
          </p:cNvCxnSpPr>
          <p:nvPr/>
        </p:nvCxnSpPr>
        <p:spPr>
          <a:xfrm>
            <a:off x="1362075" y="1238250"/>
            <a:ext cx="10382250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4000">
                  <a:srgbClr val="3D5DAD"/>
                </a:gs>
                <a:gs pos="100000">
                  <a:srgbClr val="3D5DAD"/>
                </a:gs>
              </a:gsLst>
              <a:lin ang="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57413-9D84-4F3A-8789-85E5DCD98242}"/>
              </a:ext>
            </a:extLst>
          </p:cNvPr>
          <p:cNvCxnSpPr>
            <a:cxnSpLocks/>
          </p:cNvCxnSpPr>
          <p:nvPr/>
        </p:nvCxnSpPr>
        <p:spPr>
          <a:xfrm>
            <a:off x="1028700" y="1571625"/>
            <a:ext cx="0" cy="511492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93000">
                  <a:srgbClr val="3D5DAD"/>
                </a:gs>
                <a:gs pos="100000">
                  <a:srgbClr val="3D5D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DB1930-F9F4-4AC7-BE7A-E8D655F7657B}"/>
              </a:ext>
            </a:extLst>
          </p:cNvPr>
          <p:cNvCxnSpPr>
            <a:cxnSpLocks/>
          </p:cNvCxnSpPr>
          <p:nvPr/>
        </p:nvCxnSpPr>
        <p:spPr>
          <a:xfrm flipH="1">
            <a:off x="778668" y="1042191"/>
            <a:ext cx="783432" cy="7834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F775FA-777B-4515-A5BD-DE9D54CC19EA}"/>
              </a:ext>
            </a:extLst>
          </p:cNvPr>
          <p:cNvSpPr txBox="1">
            <a:spLocks/>
          </p:cNvSpPr>
          <p:nvPr/>
        </p:nvSpPr>
        <p:spPr>
          <a:xfrm>
            <a:off x="1743157" y="2090440"/>
            <a:ext cx="9827327" cy="107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原程序：通过异或语句，使得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ZF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JZ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成立，跳转到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2C7AD0-7014-44F6-9B2A-FDAE3DE1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62" y="2672519"/>
            <a:ext cx="8022455" cy="2681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3EB060-C580-4004-AD2D-26F60C7F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17" y="4785663"/>
            <a:ext cx="4659383" cy="1668174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18BF603-335C-4E6F-A352-8617A8F26C1B}"/>
              </a:ext>
            </a:extLst>
          </p:cNvPr>
          <p:cNvSpPr txBox="1">
            <a:spLocks/>
          </p:cNvSpPr>
          <p:nvPr/>
        </p:nvSpPr>
        <p:spPr>
          <a:xfrm>
            <a:off x="1278733" y="5552958"/>
            <a:ext cx="9791697" cy="693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其他</a:t>
            </a:r>
            <a:endParaRPr lang="en-US" altLang="zh-CN" sz="24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19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E74E-1175-4459-BB1E-C3B4E81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675" y="152005"/>
            <a:ext cx="3629025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防反汇编技术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59C3-FC12-42CA-861D-D3CA8717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733" y="1433906"/>
            <a:ext cx="10465587" cy="52720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递归下降（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recursive descent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）算法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思路：模拟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（动态运行）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顺序指令：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等，类似线性扫描；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无条件跳转指令：从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到的地址开始分析下一条指令；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有条件跳转指令：分支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条件为真，分支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条件为假。先分析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后分析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B; (B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有隐患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05A25F-3945-4DCB-AC72-A4FAC45986C1}"/>
              </a:ext>
            </a:extLst>
          </p:cNvPr>
          <p:cNvCxnSpPr>
            <a:cxnSpLocks/>
          </p:cNvCxnSpPr>
          <p:nvPr/>
        </p:nvCxnSpPr>
        <p:spPr>
          <a:xfrm>
            <a:off x="1362075" y="1238250"/>
            <a:ext cx="10382250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4000">
                  <a:srgbClr val="3D5DAD"/>
                </a:gs>
                <a:gs pos="100000">
                  <a:srgbClr val="3D5DAD"/>
                </a:gs>
              </a:gsLst>
              <a:lin ang="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57413-9D84-4F3A-8789-85E5DCD98242}"/>
              </a:ext>
            </a:extLst>
          </p:cNvPr>
          <p:cNvCxnSpPr>
            <a:cxnSpLocks/>
          </p:cNvCxnSpPr>
          <p:nvPr/>
        </p:nvCxnSpPr>
        <p:spPr>
          <a:xfrm>
            <a:off x="1028700" y="1571625"/>
            <a:ext cx="0" cy="511492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93000">
                  <a:srgbClr val="3D5DAD"/>
                </a:gs>
                <a:gs pos="100000">
                  <a:srgbClr val="3D5D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DB1930-F9F4-4AC7-BE7A-E8D655F7657B}"/>
              </a:ext>
            </a:extLst>
          </p:cNvPr>
          <p:cNvCxnSpPr>
            <a:cxnSpLocks/>
          </p:cNvCxnSpPr>
          <p:nvPr/>
        </p:nvCxnSpPr>
        <p:spPr>
          <a:xfrm flipH="1">
            <a:off x="778668" y="1042191"/>
            <a:ext cx="783432" cy="7834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540</Words>
  <Application>Microsoft Office PowerPoint</Application>
  <PresentationFormat>宽屏</PresentationFormat>
  <Paragraphs>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Office 主题​​</vt:lpstr>
      <vt:lpstr>反汇编与防反汇编</vt:lpstr>
      <vt:lpstr>什么是反汇编Disassembly</vt:lpstr>
      <vt:lpstr>反汇编尝试</vt:lpstr>
      <vt:lpstr>防反汇编技术</vt:lpstr>
      <vt:lpstr>防反汇编技术</vt:lpstr>
      <vt:lpstr>防反汇编技术</vt:lpstr>
      <vt:lpstr>防反汇编技术</vt:lpstr>
      <vt:lpstr>防反汇编技术</vt:lpstr>
      <vt:lpstr>防反汇编技术</vt:lpstr>
      <vt:lpstr>防反汇编技术</vt:lpstr>
      <vt:lpstr>防反汇编技术</vt:lpstr>
      <vt:lpstr>混淆技术</vt:lpstr>
      <vt:lpstr>混淆技术</vt:lpstr>
      <vt:lpstr>Thank you!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反汇编与防反汇编</dc:title>
  <dc:creator>马 雨晴</dc:creator>
  <cp:lastModifiedBy>马 雨晴</cp:lastModifiedBy>
  <cp:revision>63</cp:revision>
  <dcterms:created xsi:type="dcterms:W3CDTF">2019-09-15T07:46:12Z</dcterms:created>
  <dcterms:modified xsi:type="dcterms:W3CDTF">2019-09-16T15:59:46Z</dcterms:modified>
</cp:coreProperties>
</file>