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81" r:id="rId5"/>
    <p:sldId id="278" r:id="rId6"/>
    <p:sldId id="265" r:id="rId7"/>
    <p:sldId id="279" r:id="rId8"/>
    <p:sldId id="273" r:id="rId9"/>
    <p:sldId id="280" r:id="rId10"/>
    <p:sldId id="282" r:id="rId11"/>
    <p:sldId id="283" r:id="rId12"/>
    <p:sldId id="286" r:id="rId13"/>
    <p:sldId id="284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5" b="40937"/>
          <a:stretch>
            <a:fillRect/>
          </a:stretch>
        </p:blipFill>
        <p:spPr>
          <a:xfrm>
            <a:off x="5399314" y="0"/>
            <a:ext cx="6792686" cy="33609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1" r="36873"/>
          <a:stretch>
            <a:fillRect/>
          </a:stretch>
        </p:blipFill>
        <p:spPr>
          <a:xfrm>
            <a:off x="0" y="3789134"/>
            <a:ext cx="6386286" cy="3068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5" b="40937"/>
          <a:stretch>
            <a:fillRect/>
          </a:stretch>
        </p:blipFill>
        <p:spPr>
          <a:xfrm>
            <a:off x="9085118" y="0"/>
            <a:ext cx="3106882" cy="1537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1" r="36873"/>
          <a:stretch>
            <a:fillRect/>
          </a:stretch>
        </p:blipFill>
        <p:spPr>
          <a:xfrm>
            <a:off x="0" y="5454342"/>
            <a:ext cx="2921000" cy="140365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DE89-0B1C-4E16-A105-6EAF0E82B7A6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90CF-46E7-4837-9A4F-1E8E0DB2F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/>
          <p:nvPr/>
        </p:nvSpPr>
        <p:spPr bwMode="auto">
          <a:xfrm>
            <a:off x="5540890" y="2248362"/>
            <a:ext cx="1106755" cy="555112"/>
          </a:xfrm>
          <a:custGeom>
            <a:avLst/>
            <a:gdLst>
              <a:gd name="T0" fmla="*/ 319 w 319"/>
              <a:gd name="T1" fmla="*/ 0 h 160"/>
              <a:gd name="T2" fmla="*/ 160 w 319"/>
              <a:gd name="T3" fmla="*/ 160 h 160"/>
              <a:gd name="T4" fmla="*/ 0 w 319"/>
              <a:gd name="T5" fmla="*/ 0 h 160"/>
              <a:gd name="T6" fmla="*/ 60 w 319"/>
              <a:gd name="T7" fmla="*/ 0 h 160"/>
              <a:gd name="T8" fmla="*/ 160 w 319"/>
              <a:gd name="T9" fmla="*/ 98 h 160"/>
              <a:gd name="T10" fmla="*/ 257 w 319"/>
              <a:gd name="T11" fmla="*/ 0 h 160"/>
              <a:gd name="T12" fmla="*/ 319 w 319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0">
                <a:moveTo>
                  <a:pt x="319" y="0"/>
                </a:moveTo>
                <a:lnTo>
                  <a:pt x="160" y="160"/>
                </a:lnTo>
                <a:lnTo>
                  <a:pt x="0" y="0"/>
                </a:lnTo>
                <a:lnTo>
                  <a:pt x="60" y="0"/>
                </a:lnTo>
                <a:lnTo>
                  <a:pt x="160" y="98"/>
                </a:lnTo>
                <a:lnTo>
                  <a:pt x="257" y="0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稻壳儿搜索【幻雨工作室】_2"/>
          <p:cNvSpPr/>
          <p:nvPr/>
        </p:nvSpPr>
        <p:spPr bwMode="auto">
          <a:xfrm>
            <a:off x="5079452" y="1346306"/>
            <a:ext cx="551643" cy="1110223"/>
          </a:xfrm>
          <a:custGeom>
            <a:avLst/>
            <a:gdLst>
              <a:gd name="T0" fmla="*/ 159 w 159"/>
              <a:gd name="T1" fmla="*/ 320 h 320"/>
              <a:gd name="T2" fmla="*/ 0 w 159"/>
              <a:gd name="T3" fmla="*/ 160 h 320"/>
              <a:gd name="T4" fmla="*/ 159 w 159"/>
              <a:gd name="T5" fmla="*/ 0 h 320"/>
              <a:gd name="T6" fmla="*/ 159 w 159"/>
              <a:gd name="T7" fmla="*/ 60 h 320"/>
              <a:gd name="T8" fmla="*/ 59 w 159"/>
              <a:gd name="T9" fmla="*/ 160 h 320"/>
              <a:gd name="T10" fmla="*/ 159 w 159"/>
              <a:gd name="T11" fmla="*/ 260 h 320"/>
              <a:gd name="T12" fmla="*/ 159 w 159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320">
                <a:moveTo>
                  <a:pt x="159" y="320"/>
                </a:moveTo>
                <a:lnTo>
                  <a:pt x="0" y="160"/>
                </a:lnTo>
                <a:lnTo>
                  <a:pt x="159" y="0"/>
                </a:lnTo>
                <a:lnTo>
                  <a:pt x="159" y="60"/>
                </a:lnTo>
                <a:lnTo>
                  <a:pt x="59" y="160"/>
                </a:lnTo>
                <a:lnTo>
                  <a:pt x="159" y="260"/>
                </a:lnTo>
                <a:lnTo>
                  <a:pt x="159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稻壳儿搜索【幻雨工作室】_3"/>
          <p:cNvSpPr/>
          <p:nvPr/>
        </p:nvSpPr>
        <p:spPr bwMode="auto">
          <a:xfrm>
            <a:off x="5631095" y="1554472"/>
            <a:ext cx="346945" cy="693890"/>
          </a:xfrm>
          <a:custGeom>
            <a:avLst/>
            <a:gdLst>
              <a:gd name="T0" fmla="*/ 0 w 100"/>
              <a:gd name="T1" fmla="*/ 0 h 200"/>
              <a:gd name="T2" fmla="*/ 100 w 100"/>
              <a:gd name="T3" fmla="*/ 100 h 200"/>
              <a:gd name="T4" fmla="*/ 0 w 100"/>
              <a:gd name="T5" fmla="*/ 200 h 200"/>
              <a:gd name="T6" fmla="*/ 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0" y="0"/>
                </a:moveTo>
                <a:lnTo>
                  <a:pt x="100" y="1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4"/>
          <p:cNvSpPr/>
          <p:nvPr/>
        </p:nvSpPr>
        <p:spPr bwMode="auto">
          <a:xfrm>
            <a:off x="5540890" y="995892"/>
            <a:ext cx="1106755" cy="558582"/>
          </a:xfrm>
          <a:custGeom>
            <a:avLst/>
            <a:gdLst>
              <a:gd name="T0" fmla="*/ 319 w 319"/>
              <a:gd name="T1" fmla="*/ 161 h 161"/>
              <a:gd name="T2" fmla="*/ 160 w 319"/>
              <a:gd name="T3" fmla="*/ 0 h 161"/>
              <a:gd name="T4" fmla="*/ 0 w 319"/>
              <a:gd name="T5" fmla="*/ 161 h 161"/>
              <a:gd name="T6" fmla="*/ 60 w 319"/>
              <a:gd name="T7" fmla="*/ 161 h 161"/>
              <a:gd name="T8" fmla="*/ 160 w 319"/>
              <a:gd name="T9" fmla="*/ 60 h 161"/>
              <a:gd name="T10" fmla="*/ 257 w 319"/>
              <a:gd name="T11" fmla="*/ 161 h 161"/>
              <a:gd name="T12" fmla="*/ 319 w 319"/>
              <a:gd name="T1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1">
                <a:moveTo>
                  <a:pt x="319" y="161"/>
                </a:moveTo>
                <a:lnTo>
                  <a:pt x="160" y="0"/>
                </a:lnTo>
                <a:lnTo>
                  <a:pt x="0" y="161"/>
                </a:lnTo>
                <a:lnTo>
                  <a:pt x="60" y="161"/>
                </a:lnTo>
                <a:lnTo>
                  <a:pt x="160" y="60"/>
                </a:lnTo>
                <a:lnTo>
                  <a:pt x="257" y="161"/>
                </a:lnTo>
                <a:lnTo>
                  <a:pt x="319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5"/>
          <p:cNvSpPr/>
          <p:nvPr/>
        </p:nvSpPr>
        <p:spPr bwMode="auto">
          <a:xfrm>
            <a:off x="6557437" y="1346306"/>
            <a:ext cx="555111" cy="1110223"/>
          </a:xfrm>
          <a:custGeom>
            <a:avLst/>
            <a:gdLst>
              <a:gd name="T0" fmla="*/ 0 w 160"/>
              <a:gd name="T1" fmla="*/ 320 h 320"/>
              <a:gd name="T2" fmla="*/ 160 w 160"/>
              <a:gd name="T3" fmla="*/ 160 h 320"/>
              <a:gd name="T4" fmla="*/ 0 w 160"/>
              <a:gd name="T5" fmla="*/ 0 h 320"/>
              <a:gd name="T6" fmla="*/ 0 w 160"/>
              <a:gd name="T7" fmla="*/ 60 h 320"/>
              <a:gd name="T8" fmla="*/ 100 w 160"/>
              <a:gd name="T9" fmla="*/ 160 h 320"/>
              <a:gd name="T10" fmla="*/ 0 w 160"/>
              <a:gd name="T11" fmla="*/ 260 h 320"/>
              <a:gd name="T12" fmla="*/ 0 w 160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320">
                <a:moveTo>
                  <a:pt x="0" y="320"/>
                </a:moveTo>
                <a:lnTo>
                  <a:pt x="160" y="160"/>
                </a:lnTo>
                <a:lnTo>
                  <a:pt x="0" y="0"/>
                </a:lnTo>
                <a:lnTo>
                  <a:pt x="0" y="60"/>
                </a:lnTo>
                <a:lnTo>
                  <a:pt x="100" y="160"/>
                </a:lnTo>
                <a:lnTo>
                  <a:pt x="0" y="260"/>
                </a:lnTo>
                <a:lnTo>
                  <a:pt x="0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6"/>
          <p:cNvSpPr/>
          <p:nvPr/>
        </p:nvSpPr>
        <p:spPr bwMode="auto">
          <a:xfrm>
            <a:off x="6210492" y="1554472"/>
            <a:ext cx="346945" cy="693890"/>
          </a:xfrm>
          <a:custGeom>
            <a:avLst/>
            <a:gdLst>
              <a:gd name="T0" fmla="*/ 100 w 100"/>
              <a:gd name="T1" fmla="*/ 0 h 200"/>
              <a:gd name="T2" fmla="*/ 0 w 100"/>
              <a:gd name="T3" fmla="*/ 100 h 200"/>
              <a:gd name="T4" fmla="*/ 100 w 100"/>
              <a:gd name="T5" fmla="*/ 200 h 200"/>
              <a:gd name="T6" fmla="*/ 10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100" y="0"/>
                </a:moveTo>
                <a:lnTo>
                  <a:pt x="0" y="100"/>
                </a:lnTo>
                <a:lnTo>
                  <a:pt x="100" y="200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7"/>
          <p:cNvSpPr txBox="1">
            <a:spLocks noChangeArrowheads="1"/>
          </p:cNvSpPr>
          <p:nvPr/>
        </p:nvSpPr>
        <p:spPr bwMode="auto">
          <a:xfrm>
            <a:off x="2511018" y="2875002"/>
            <a:ext cx="71699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机器学习展示</a:t>
            </a:r>
            <a:endParaRPr lang="zh-CN" altLang="zh-CN" dirty="0"/>
          </a:p>
        </p:txBody>
      </p:sp>
      <p:sp>
        <p:nvSpPr>
          <p:cNvPr id="14" name="稻壳儿搜索【幻雨工作室】_9"/>
          <p:cNvSpPr txBox="1"/>
          <p:nvPr/>
        </p:nvSpPr>
        <p:spPr>
          <a:xfrm>
            <a:off x="3314374" y="4872301"/>
            <a:ext cx="55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</a:rPr>
              <a:t>沈冠霖 段</a:t>
            </a:r>
            <a:r>
              <a:rPr lang="zh-CN" altLang="en-US" sz="2000" dirty="0" smtClean="0">
                <a:solidFill>
                  <a:schemeClr val="accent2"/>
                </a:solidFill>
              </a:rPr>
              <a:t>凡 杨天煜 符</a:t>
            </a:r>
            <a:r>
              <a:rPr lang="zh-CN" altLang="en-US" sz="2000" dirty="0">
                <a:solidFill>
                  <a:schemeClr val="accent2"/>
                </a:solidFill>
              </a:rPr>
              <a:t>景洲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25105"/>
              </p:ext>
            </p:extLst>
          </p:nvPr>
        </p:nvGraphicFramePr>
        <p:xfrm>
          <a:off x="1945758" y="130445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算法</a:t>
                      </a:r>
                      <a:r>
                        <a:rPr lang="en-US" altLang="zh-CN" b="1" dirty="0">
                          <a:effectLst/>
                        </a:rPr>
                        <a:t>\</a:t>
                      </a:r>
                      <a:r>
                        <a:rPr lang="zh-CN" altLang="en-US" b="1" dirty="0">
                          <a:effectLst/>
                        </a:rPr>
                        <a:t>指标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训练准确率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测试准确率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训练时间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逻辑回归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89.11%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0.002s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决策树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85.23%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85.14%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0.007s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0.001s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随机森林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91.16%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82.18%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1.503s</a:t>
                      </a:r>
                      <a:endParaRPr lang="en-US" altLang="zh-CN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0.009s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87.40%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93.07%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2.082s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5758" y="3537885"/>
            <a:ext cx="797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整体效果来看，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是最好的，</a:t>
            </a:r>
            <a:r>
              <a:rPr lang="zh-CN" altLang="en-US" dirty="0"/>
              <a:t>达到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93.07%</a:t>
            </a:r>
            <a:r>
              <a:rPr lang="zh-CN" altLang="en-US" dirty="0" smtClean="0"/>
              <a:t>的准确率，而且没有出现过拟合。随机森林出现了过拟合现象；逻辑回归和决策树都有一定欠拟合现象；</a:t>
            </a:r>
            <a:endParaRPr lang="en-US" altLang="zh-CN" dirty="0" smtClean="0"/>
          </a:p>
          <a:p>
            <a:r>
              <a:rPr lang="zh-CN" altLang="en-US" dirty="0"/>
              <a:t>速度</a:t>
            </a:r>
            <a:r>
              <a:rPr lang="zh-CN" altLang="en-US" dirty="0" smtClean="0"/>
              <a:t>上，四个算法训练测试都很快，其中决策树和逻辑回归尤其快。</a:t>
            </a:r>
            <a:endParaRPr lang="en-US" altLang="zh-CN" dirty="0" smtClean="0"/>
          </a:p>
          <a:p>
            <a:r>
              <a:rPr lang="zh-CN" altLang="en-US" dirty="0"/>
              <a:t>对于这个问题，选择</a:t>
            </a:r>
            <a:r>
              <a:rPr lang="en-US" altLang="zh-CN" dirty="0" err="1"/>
              <a:t>AdaBoost</a:t>
            </a:r>
            <a:r>
              <a:rPr lang="zh-CN" altLang="en-US" dirty="0"/>
              <a:t>效果最好。</a:t>
            </a:r>
            <a:endParaRPr lang="zh-CN" altLang="en-US" dirty="0"/>
          </a:p>
        </p:txBody>
      </p:sp>
      <p:sp>
        <p:nvSpPr>
          <p:cNvPr id="5" name="稻壳儿搜索【幻雨工作室】_10"/>
          <p:cNvSpPr txBox="1"/>
          <p:nvPr/>
        </p:nvSpPr>
        <p:spPr>
          <a:xfrm>
            <a:off x="4382028" y="436147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8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33" y="1020922"/>
            <a:ext cx="4343400" cy="1352550"/>
          </a:xfrm>
          <a:prstGeom prst="rect">
            <a:avLst/>
          </a:prstGeom>
        </p:spPr>
      </p:pic>
      <p:sp>
        <p:nvSpPr>
          <p:cNvPr id="5" name="稻壳儿搜索【幻雨工作室】_10"/>
          <p:cNvSpPr txBox="1"/>
          <p:nvPr/>
        </p:nvSpPr>
        <p:spPr>
          <a:xfrm>
            <a:off x="4382028" y="436147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02" y="2373472"/>
            <a:ext cx="4945991" cy="38784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92856" y="2658139"/>
            <a:ext cx="2488018" cy="262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截止提交时，我们的得分应该是第三。</a:t>
            </a:r>
            <a:endParaRPr lang="en-US" altLang="zh-CN" dirty="0" smtClean="0"/>
          </a:p>
          <a:p>
            <a:r>
              <a:rPr lang="zh-CN" altLang="en-US" dirty="0" smtClean="0"/>
              <a:t>（前面准确率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的很多，原因是这个比赛数据集有一定问题，有两个特征做并就能得到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，我们舍弃了这两个特征也能得到很好的结果）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4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搜索【幻雨工作室】_10"/>
          <p:cNvSpPr txBox="1"/>
          <p:nvPr/>
        </p:nvSpPr>
        <p:spPr>
          <a:xfrm>
            <a:off x="4382028" y="436147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8558" y="1711840"/>
            <a:ext cx="8070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这是一次很好的机器学习实战训练。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sklearn</a:t>
            </a:r>
            <a:r>
              <a:rPr lang="zh-CN" altLang="en-US" dirty="0" smtClean="0"/>
              <a:t>的存在，算法实现并不重要。重要的是：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</a:t>
            </a:r>
            <a:r>
              <a:rPr lang="zh-CN" altLang="en-US" dirty="0"/>
              <a:t>实际问题选择正确的算法：分类还是回归问题？数据性质如何？大数据还是小数据？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zh-CN" altLang="en-US" dirty="0"/>
              <a:t>数据进行有效的处理：归一化、连续</a:t>
            </a:r>
            <a:r>
              <a:rPr lang="en-US" altLang="zh-CN" dirty="0"/>
              <a:t>/</a:t>
            </a:r>
            <a:r>
              <a:rPr lang="zh-CN" altLang="en-US" dirty="0"/>
              <a:t>离散值、缺失值、特征选择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超</a:t>
            </a:r>
            <a:r>
              <a:rPr lang="zh-CN" altLang="en-US" dirty="0"/>
              <a:t>参数调优：统计学习的</a:t>
            </a:r>
            <a:r>
              <a:rPr lang="en-US" altLang="zh-CN" dirty="0"/>
              <a:t>grid search</a:t>
            </a:r>
            <a:r>
              <a:rPr lang="zh-CN" altLang="en-US" dirty="0"/>
              <a:t>，对于深度学习可能需要一些调参技巧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32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/>
          <p:nvPr/>
        </p:nvSpPr>
        <p:spPr bwMode="auto">
          <a:xfrm>
            <a:off x="5540890" y="2248362"/>
            <a:ext cx="1106755" cy="555112"/>
          </a:xfrm>
          <a:custGeom>
            <a:avLst/>
            <a:gdLst>
              <a:gd name="T0" fmla="*/ 319 w 319"/>
              <a:gd name="T1" fmla="*/ 0 h 160"/>
              <a:gd name="T2" fmla="*/ 160 w 319"/>
              <a:gd name="T3" fmla="*/ 160 h 160"/>
              <a:gd name="T4" fmla="*/ 0 w 319"/>
              <a:gd name="T5" fmla="*/ 0 h 160"/>
              <a:gd name="T6" fmla="*/ 60 w 319"/>
              <a:gd name="T7" fmla="*/ 0 h 160"/>
              <a:gd name="T8" fmla="*/ 160 w 319"/>
              <a:gd name="T9" fmla="*/ 98 h 160"/>
              <a:gd name="T10" fmla="*/ 257 w 319"/>
              <a:gd name="T11" fmla="*/ 0 h 160"/>
              <a:gd name="T12" fmla="*/ 319 w 319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0">
                <a:moveTo>
                  <a:pt x="319" y="0"/>
                </a:moveTo>
                <a:lnTo>
                  <a:pt x="160" y="160"/>
                </a:lnTo>
                <a:lnTo>
                  <a:pt x="0" y="0"/>
                </a:lnTo>
                <a:lnTo>
                  <a:pt x="60" y="0"/>
                </a:lnTo>
                <a:lnTo>
                  <a:pt x="160" y="98"/>
                </a:lnTo>
                <a:lnTo>
                  <a:pt x="257" y="0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稻壳儿搜索【幻雨工作室】_2"/>
          <p:cNvSpPr/>
          <p:nvPr/>
        </p:nvSpPr>
        <p:spPr bwMode="auto">
          <a:xfrm>
            <a:off x="5079452" y="1346306"/>
            <a:ext cx="551643" cy="1110223"/>
          </a:xfrm>
          <a:custGeom>
            <a:avLst/>
            <a:gdLst>
              <a:gd name="T0" fmla="*/ 159 w 159"/>
              <a:gd name="T1" fmla="*/ 320 h 320"/>
              <a:gd name="T2" fmla="*/ 0 w 159"/>
              <a:gd name="T3" fmla="*/ 160 h 320"/>
              <a:gd name="T4" fmla="*/ 159 w 159"/>
              <a:gd name="T5" fmla="*/ 0 h 320"/>
              <a:gd name="T6" fmla="*/ 159 w 159"/>
              <a:gd name="T7" fmla="*/ 60 h 320"/>
              <a:gd name="T8" fmla="*/ 59 w 159"/>
              <a:gd name="T9" fmla="*/ 160 h 320"/>
              <a:gd name="T10" fmla="*/ 159 w 159"/>
              <a:gd name="T11" fmla="*/ 260 h 320"/>
              <a:gd name="T12" fmla="*/ 159 w 159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320">
                <a:moveTo>
                  <a:pt x="159" y="320"/>
                </a:moveTo>
                <a:lnTo>
                  <a:pt x="0" y="160"/>
                </a:lnTo>
                <a:lnTo>
                  <a:pt x="159" y="0"/>
                </a:lnTo>
                <a:lnTo>
                  <a:pt x="159" y="60"/>
                </a:lnTo>
                <a:lnTo>
                  <a:pt x="59" y="160"/>
                </a:lnTo>
                <a:lnTo>
                  <a:pt x="159" y="260"/>
                </a:lnTo>
                <a:lnTo>
                  <a:pt x="159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稻壳儿搜索【幻雨工作室】_3"/>
          <p:cNvSpPr/>
          <p:nvPr/>
        </p:nvSpPr>
        <p:spPr bwMode="auto">
          <a:xfrm>
            <a:off x="5631095" y="1554472"/>
            <a:ext cx="346945" cy="693890"/>
          </a:xfrm>
          <a:custGeom>
            <a:avLst/>
            <a:gdLst>
              <a:gd name="T0" fmla="*/ 0 w 100"/>
              <a:gd name="T1" fmla="*/ 0 h 200"/>
              <a:gd name="T2" fmla="*/ 100 w 100"/>
              <a:gd name="T3" fmla="*/ 100 h 200"/>
              <a:gd name="T4" fmla="*/ 0 w 100"/>
              <a:gd name="T5" fmla="*/ 200 h 200"/>
              <a:gd name="T6" fmla="*/ 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0" y="0"/>
                </a:moveTo>
                <a:lnTo>
                  <a:pt x="100" y="1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4"/>
          <p:cNvSpPr/>
          <p:nvPr/>
        </p:nvSpPr>
        <p:spPr bwMode="auto">
          <a:xfrm>
            <a:off x="5540890" y="995892"/>
            <a:ext cx="1106755" cy="558582"/>
          </a:xfrm>
          <a:custGeom>
            <a:avLst/>
            <a:gdLst>
              <a:gd name="T0" fmla="*/ 319 w 319"/>
              <a:gd name="T1" fmla="*/ 161 h 161"/>
              <a:gd name="T2" fmla="*/ 160 w 319"/>
              <a:gd name="T3" fmla="*/ 0 h 161"/>
              <a:gd name="T4" fmla="*/ 0 w 319"/>
              <a:gd name="T5" fmla="*/ 161 h 161"/>
              <a:gd name="T6" fmla="*/ 60 w 319"/>
              <a:gd name="T7" fmla="*/ 161 h 161"/>
              <a:gd name="T8" fmla="*/ 160 w 319"/>
              <a:gd name="T9" fmla="*/ 60 h 161"/>
              <a:gd name="T10" fmla="*/ 257 w 319"/>
              <a:gd name="T11" fmla="*/ 161 h 161"/>
              <a:gd name="T12" fmla="*/ 319 w 319"/>
              <a:gd name="T1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1">
                <a:moveTo>
                  <a:pt x="319" y="161"/>
                </a:moveTo>
                <a:lnTo>
                  <a:pt x="160" y="0"/>
                </a:lnTo>
                <a:lnTo>
                  <a:pt x="0" y="161"/>
                </a:lnTo>
                <a:lnTo>
                  <a:pt x="60" y="161"/>
                </a:lnTo>
                <a:lnTo>
                  <a:pt x="160" y="60"/>
                </a:lnTo>
                <a:lnTo>
                  <a:pt x="257" y="161"/>
                </a:lnTo>
                <a:lnTo>
                  <a:pt x="319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5"/>
          <p:cNvSpPr/>
          <p:nvPr/>
        </p:nvSpPr>
        <p:spPr bwMode="auto">
          <a:xfrm>
            <a:off x="6557437" y="1346306"/>
            <a:ext cx="555111" cy="1110223"/>
          </a:xfrm>
          <a:custGeom>
            <a:avLst/>
            <a:gdLst>
              <a:gd name="T0" fmla="*/ 0 w 160"/>
              <a:gd name="T1" fmla="*/ 320 h 320"/>
              <a:gd name="T2" fmla="*/ 160 w 160"/>
              <a:gd name="T3" fmla="*/ 160 h 320"/>
              <a:gd name="T4" fmla="*/ 0 w 160"/>
              <a:gd name="T5" fmla="*/ 0 h 320"/>
              <a:gd name="T6" fmla="*/ 0 w 160"/>
              <a:gd name="T7" fmla="*/ 60 h 320"/>
              <a:gd name="T8" fmla="*/ 100 w 160"/>
              <a:gd name="T9" fmla="*/ 160 h 320"/>
              <a:gd name="T10" fmla="*/ 0 w 160"/>
              <a:gd name="T11" fmla="*/ 260 h 320"/>
              <a:gd name="T12" fmla="*/ 0 w 160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320">
                <a:moveTo>
                  <a:pt x="0" y="320"/>
                </a:moveTo>
                <a:lnTo>
                  <a:pt x="160" y="160"/>
                </a:lnTo>
                <a:lnTo>
                  <a:pt x="0" y="0"/>
                </a:lnTo>
                <a:lnTo>
                  <a:pt x="0" y="60"/>
                </a:lnTo>
                <a:lnTo>
                  <a:pt x="100" y="160"/>
                </a:lnTo>
                <a:lnTo>
                  <a:pt x="0" y="260"/>
                </a:lnTo>
                <a:lnTo>
                  <a:pt x="0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6"/>
          <p:cNvSpPr/>
          <p:nvPr/>
        </p:nvSpPr>
        <p:spPr bwMode="auto">
          <a:xfrm>
            <a:off x="6210492" y="1554472"/>
            <a:ext cx="346945" cy="693890"/>
          </a:xfrm>
          <a:custGeom>
            <a:avLst/>
            <a:gdLst>
              <a:gd name="T0" fmla="*/ 100 w 100"/>
              <a:gd name="T1" fmla="*/ 0 h 200"/>
              <a:gd name="T2" fmla="*/ 0 w 100"/>
              <a:gd name="T3" fmla="*/ 100 h 200"/>
              <a:gd name="T4" fmla="*/ 100 w 100"/>
              <a:gd name="T5" fmla="*/ 200 h 200"/>
              <a:gd name="T6" fmla="*/ 10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100" y="0"/>
                </a:moveTo>
                <a:lnTo>
                  <a:pt x="0" y="100"/>
                </a:lnTo>
                <a:lnTo>
                  <a:pt x="100" y="200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7"/>
          <p:cNvSpPr txBox="1">
            <a:spLocks noChangeArrowheads="1"/>
          </p:cNvSpPr>
          <p:nvPr/>
        </p:nvSpPr>
        <p:spPr bwMode="auto">
          <a:xfrm>
            <a:off x="2511018" y="2875002"/>
            <a:ext cx="71699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/>
              <a:t>Q/A</a:t>
            </a:r>
            <a:endParaRPr lang="zh-CN" altLang="zh-CN" dirty="0"/>
          </a:p>
        </p:txBody>
      </p:sp>
      <p:sp>
        <p:nvSpPr>
          <p:cNvPr id="14" name="稻壳儿搜索【幻雨工作室】_9"/>
          <p:cNvSpPr txBox="1"/>
          <p:nvPr/>
        </p:nvSpPr>
        <p:spPr>
          <a:xfrm>
            <a:off x="3314374" y="4872301"/>
            <a:ext cx="55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</a:rPr>
              <a:t>沈冠霖 段凡 杨天煜 符景洲</a:t>
            </a:r>
          </a:p>
        </p:txBody>
      </p:sp>
    </p:spTree>
    <p:extLst>
      <p:ext uri="{BB962C8B-B14F-4D97-AF65-F5344CB8AC3E}">
        <p14:creationId xmlns:p14="http://schemas.microsoft.com/office/powerpoint/2010/main" val="209807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/>
          <p:nvPr/>
        </p:nvSpPr>
        <p:spPr bwMode="auto">
          <a:xfrm>
            <a:off x="5540890" y="2248362"/>
            <a:ext cx="1106755" cy="555112"/>
          </a:xfrm>
          <a:custGeom>
            <a:avLst/>
            <a:gdLst>
              <a:gd name="T0" fmla="*/ 319 w 319"/>
              <a:gd name="T1" fmla="*/ 0 h 160"/>
              <a:gd name="T2" fmla="*/ 160 w 319"/>
              <a:gd name="T3" fmla="*/ 160 h 160"/>
              <a:gd name="T4" fmla="*/ 0 w 319"/>
              <a:gd name="T5" fmla="*/ 0 h 160"/>
              <a:gd name="T6" fmla="*/ 60 w 319"/>
              <a:gd name="T7" fmla="*/ 0 h 160"/>
              <a:gd name="T8" fmla="*/ 160 w 319"/>
              <a:gd name="T9" fmla="*/ 98 h 160"/>
              <a:gd name="T10" fmla="*/ 257 w 319"/>
              <a:gd name="T11" fmla="*/ 0 h 160"/>
              <a:gd name="T12" fmla="*/ 319 w 319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0">
                <a:moveTo>
                  <a:pt x="319" y="0"/>
                </a:moveTo>
                <a:lnTo>
                  <a:pt x="160" y="160"/>
                </a:lnTo>
                <a:lnTo>
                  <a:pt x="0" y="0"/>
                </a:lnTo>
                <a:lnTo>
                  <a:pt x="60" y="0"/>
                </a:lnTo>
                <a:lnTo>
                  <a:pt x="160" y="98"/>
                </a:lnTo>
                <a:lnTo>
                  <a:pt x="257" y="0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稻壳儿搜索【幻雨工作室】_2"/>
          <p:cNvSpPr/>
          <p:nvPr/>
        </p:nvSpPr>
        <p:spPr bwMode="auto">
          <a:xfrm>
            <a:off x="5079452" y="1346306"/>
            <a:ext cx="551643" cy="1110223"/>
          </a:xfrm>
          <a:custGeom>
            <a:avLst/>
            <a:gdLst>
              <a:gd name="T0" fmla="*/ 159 w 159"/>
              <a:gd name="T1" fmla="*/ 320 h 320"/>
              <a:gd name="T2" fmla="*/ 0 w 159"/>
              <a:gd name="T3" fmla="*/ 160 h 320"/>
              <a:gd name="T4" fmla="*/ 159 w 159"/>
              <a:gd name="T5" fmla="*/ 0 h 320"/>
              <a:gd name="T6" fmla="*/ 159 w 159"/>
              <a:gd name="T7" fmla="*/ 60 h 320"/>
              <a:gd name="T8" fmla="*/ 59 w 159"/>
              <a:gd name="T9" fmla="*/ 160 h 320"/>
              <a:gd name="T10" fmla="*/ 159 w 159"/>
              <a:gd name="T11" fmla="*/ 260 h 320"/>
              <a:gd name="T12" fmla="*/ 159 w 159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" h="320">
                <a:moveTo>
                  <a:pt x="159" y="320"/>
                </a:moveTo>
                <a:lnTo>
                  <a:pt x="0" y="160"/>
                </a:lnTo>
                <a:lnTo>
                  <a:pt x="159" y="0"/>
                </a:lnTo>
                <a:lnTo>
                  <a:pt x="159" y="60"/>
                </a:lnTo>
                <a:lnTo>
                  <a:pt x="59" y="160"/>
                </a:lnTo>
                <a:lnTo>
                  <a:pt x="159" y="260"/>
                </a:lnTo>
                <a:lnTo>
                  <a:pt x="159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稻壳儿搜索【幻雨工作室】_3"/>
          <p:cNvSpPr/>
          <p:nvPr/>
        </p:nvSpPr>
        <p:spPr bwMode="auto">
          <a:xfrm>
            <a:off x="5631095" y="1554472"/>
            <a:ext cx="346945" cy="693890"/>
          </a:xfrm>
          <a:custGeom>
            <a:avLst/>
            <a:gdLst>
              <a:gd name="T0" fmla="*/ 0 w 100"/>
              <a:gd name="T1" fmla="*/ 0 h 200"/>
              <a:gd name="T2" fmla="*/ 100 w 100"/>
              <a:gd name="T3" fmla="*/ 100 h 200"/>
              <a:gd name="T4" fmla="*/ 0 w 100"/>
              <a:gd name="T5" fmla="*/ 200 h 200"/>
              <a:gd name="T6" fmla="*/ 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0" y="0"/>
                </a:moveTo>
                <a:lnTo>
                  <a:pt x="100" y="1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4"/>
          <p:cNvSpPr/>
          <p:nvPr/>
        </p:nvSpPr>
        <p:spPr bwMode="auto">
          <a:xfrm>
            <a:off x="5540890" y="995892"/>
            <a:ext cx="1106755" cy="558582"/>
          </a:xfrm>
          <a:custGeom>
            <a:avLst/>
            <a:gdLst>
              <a:gd name="T0" fmla="*/ 319 w 319"/>
              <a:gd name="T1" fmla="*/ 161 h 161"/>
              <a:gd name="T2" fmla="*/ 160 w 319"/>
              <a:gd name="T3" fmla="*/ 0 h 161"/>
              <a:gd name="T4" fmla="*/ 0 w 319"/>
              <a:gd name="T5" fmla="*/ 161 h 161"/>
              <a:gd name="T6" fmla="*/ 60 w 319"/>
              <a:gd name="T7" fmla="*/ 161 h 161"/>
              <a:gd name="T8" fmla="*/ 160 w 319"/>
              <a:gd name="T9" fmla="*/ 60 h 161"/>
              <a:gd name="T10" fmla="*/ 257 w 319"/>
              <a:gd name="T11" fmla="*/ 161 h 161"/>
              <a:gd name="T12" fmla="*/ 319 w 319"/>
              <a:gd name="T1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61">
                <a:moveTo>
                  <a:pt x="319" y="161"/>
                </a:moveTo>
                <a:lnTo>
                  <a:pt x="160" y="0"/>
                </a:lnTo>
                <a:lnTo>
                  <a:pt x="0" y="161"/>
                </a:lnTo>
                <a:lnTo>
                  <a:pt x="60" y="161"/>
                </a:lnTo>
                <a:lnTo>
                  <a:pt x="160" y="60"/>
                </a:lnTo>
                <a:lnTo>
                  <a:pt x="257" y="161"/>
                </a:lnTo>
                <a:lnTo>
                  <a:pt x="319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5"/>
          <p:cNvSpPr/>
          <p:nvPr/>
        </p:nvSpPr>
        <p:spPr bwMode="auto">
          <a:xfrm>
            <a:off x="6557437" y="1346306"/>
            <a:ext cx="555111" cy="1110223"/>
          </a:xfrm>
          <a:custGeom>
            <a:avLst/>
            <a:gdLst>
              <a:gd name="T0" fmla="*/ 0 w 160"/>
              <a:gd name="T1" fmla="*/ 320 h 320"/>
              <a:gd name="T2" fmla="*/ 160 w 160"/>
              <a:gd name="T3" fmla="*/ 160 h 320"/>
              <a:gd name="T4" fmla="*/ 0 w 160"/>
              <a:gd name="T5" fmla="*/ 0 h 320"/>
              <a:gd name="T6" fmla="*/ 0 w 160"/>
              <a:gd name="T7" fmla="*/ 60 h 320"/>
              <a:gd name="T8" fmla="*/ 100 w 160"/>
              <a:gd name="T9" fmla="*/ 160 h 320"/>
              <a:gd name="T10" fmla="*/ 0 w 160"/>
              <a:gd name="T11" fmla="*/ 260 h 320"/>
              <a:gd name="T12" fmla="*/ 0 w 160"/>
              <a:gd name="T13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320">
                <a:moveTo>
                  <a:pt x="0" y="320"/>
                </a:moveTo>
                <a:lnTo>
                  <a:pt x="160" y="160"/>
                </a:lnTo>
                <a:lnTo>
                  <a:pt x="0" y="0"/>
                </a:lnTo>
                <a:lnTo>
                  <a:pt x="0" y="60"/>
                </a:lnTo>
                <a:lnTo>
                  <a:pt x="100" y="160"/>
                </a:lnTo>
                <a:lnTo>
                  <a:pt x="0" y="260"/>
                </a:lnTo>
                <a:lnTo>
                  <a:pt x="0" y="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6"/>
          <p:cNvSpPr/>
          <p:nvPr/>
        </p:nvSpPr>
        <p:spPr bwMode="auto">
          <a:xfrm>
            <a:off x="6210492" y="1554472"/>
            <a:ext cx="346945" cy="693890"/>
          </a:xfrm>
          <a:custGeom>
            <a:avLst/>
            <a:gdLst>
              <a:gd name="T0" fmla="*/ 100 w 100"/>
              <a:gd name="T1" fmla="*/ 0 h 200"/>
              <a:gd name="T2" fmla="*/ 0 w 100"/>
              <a:gd name="T3" fmla="*/ 100 h 200"/>
              <a:gd name="T4" fmla="*/ 100 w 100"/>
              <a:gd name="T5" fmla="*/ 200 h 200"/>
              <a:gd name="T6" fmla="*/ 100 w 100"/>
              <a:gd name="T7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200">
                <a:moveTo>
                  <a:pt x="100" y="0"/>
                </a:moveTo>
                <a:lnTo>
                  <a:pt x="0" y="100"/>
                </a:lnTo>
                <a:lnTo>
                  <a:pt x="100" y="200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7"/>
          <p:cNvSpPr txBox="1">
            <a:spLocks noChangeArrowheads="1"/>
          </p:cNvSpPr>
          <p:nvPr/>
        </p:nvSpPr>
        <p:spPr bwMode="auto">
          <a:xfrm>
            <a:off x="2511018" y="2875002"/>
            <a:ext cx="71699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感谢</a:t>
            </a:r>
            <a:r>
              <a:rPr lang="zh-CN" altLang="en-US" dirty="0" smtClean="0"/>
              <a:t>大家观看</a:t>
            </a:r>
            <a:endParaRPr lang="zh-CN" altLang="zh-CN" dirty="0"/>
          </a:p>
        </p:txBody>
      </p:sp>
      <p:sp>
        <p:nvSpPr>
          <p:cNvPr id="14" name="稻壳儿搜索【幻雨工作室】_9"/>
          <p:cNvSpPr txBox="1"/>
          <p:nvPr/>
        </p:nvSpPr>
        <p:spPr>
          <a:xfrm>
            <a:off x="3314374" y="4872301"/>
            <a:ext cx="55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2"/>
                </a:solidFill>
              </a:rPr>
              <a:t>沈冠霖 段凡 杨天煜 符景洲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搜索【幻雨工作室】_1"/>
          <p:cNvSpPr/>
          <p:nvPr/>
        </p:nvSpPr>
        <p:spPr>
          <a:xfrm>
            <a:off x="3888371" y="920166"/>
            <a:ext cx="3833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2"/>
          <p:cNvSpPr/>
          <p:nvPr/>
        </p:nvSpPr>
        <p:spPr>
          <a:xfrm>
            <a:off x="2242456" y="2818663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稻壳儿搜索【幻雨工作室】_3"/>
          <p:cNvSpPr txBox="1">
            <a:spLocks noChangeArrowheads="1"/>
          </p:cNvSpPr>
          <p:nvPr/>
        </p:nvSpPr>
        <p:spPr bwMode="auto">
          <a:xfrm>
            <a:off x="3046768" y="2937939"/>
            <a:ext cx="275728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题目选择</a:t>
            </a:r>
            <a:endParaRPr lang="en-US" altLang="zh-CN" dirty="0"/>
          </a:p>
        </p:txBody>
      </p:sp>
      <p:sp>
        <p:nvSpPr>
          <p:cNvPr id="9" name="稻壳儿搜索【幻雨工作室】_4"/>
          <p:cNvSpPr/>
          <p:nvPr/>
        </p:nvSpPr>
        <p:spPr>
          <a:xfrm>
            <a:off x="6272680" y="2818663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搜索【幻雨工作室】_5"/>
          <p:cNvSpPr txBox="1">
            <a:spLocks noChangeArrowheads="1"/>
          </p:cNvSpPr>
          <p:nvPr/>
        </p:nvSpPr>
        <p:spPr bwMode="auto">
          <a:xfrm>
            <a:off x="7081766" y="2937939"/>
            <a:ext cx="275728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算法选择</a:t>
            </a:r>
            <a:endParaRPr lang="en-US" altLang="zh-CN" dirty="0"/>
          </a:p>
        </p:txBody>
      </p:sp>
      <p:sp>
        <p:nvSpPr>
          <p:cNvPr id="11" name="稻壳儿搜索【幻雨工作室】_6"/>
          <p:cNvSpPr/>
          <p:nvPr/>
        </p:nvSpPr>
        <p:spPr>
          <a:xfrm>
            <a:off x="2242456" y="4215855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搜索【幻雨工作室】_7"/>
          <p:cNvSpPr txBox="1">
            <a:spLocks noChangeArrowheads="1"/>
          </p:cNvSpPr>
          <p:nvPr/>
        </p:nvSpPr>
        <p:spPr bwMode="auto">
          <a:xfrm>
            <a:off x="3046768" y="4335131"/>
            <a:ext cx="275728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结果调优</a:t>
            </a:r>
            <a:endParaRPr lang="en-US" altLang="zh-CN" dirty="0"/>
          </a:p>
        </p:txBody>
      </p:sp>
      <p:sp>
        <p:nvSpPr>
          <p:cNvPr id="17" name="稻壳儿搜索【幻雨工作室】_8"/>
          <p:cNvSpPr/>
          <p:nvPr/>
        </p:nvSpPr>
        <p:spPr>
          <a:xfrm>
            <a:off x="6272680" y="4215855"/>
            <a:ext cx="761773" cy="7617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搜索【幻雨工作室】_9"/>
          <p:cNvSpPr txBox="1">
            <a:spLocks noChangeArrowheads="1"/>
          </p:cNvSpPr>
          <p:nvPr/>
        </p:nvSpPr>
        <p:spPr bwMode="auto">
          <a:xfrm>
            <a:off x="7081766" y="4335131"/>
            <a:ext cx="286777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/>
              <a:t>分析总结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、题目选择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3" y="560289"/>
            <a:ext cx="11629128" cy="1562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1840" y="2506852"/>
            <a:ext cx="117895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原链接：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https://tianchi.aliyun.com/competition/entrance/531825/introduction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次一见钟情学习赛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，是用机器学习算法，分析一个线下约会实验的问卷结果数据集。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集的内容包括实验志愿者的性别、年龄、人种、专业、地区、收入等特征，以及志愿者对配偶是否来自同一地区、同一信仰等观点的预期。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选手需要训练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一个机器学习模型，去预测实验人身上一个或多个特性对其相亲成功与否的影响。也就是利用其它特征信息，预测数据集中的“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字段的结果，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/>
              <a:t>					</a:t>
            </a:r>
            <a:r>
              <a:rPr lang="zh-CN" altLang="en-US" sz="2400" b="1" dirty="0" smtClean="0"/>
              <a:t>一个二分类问题</a:t>
            </a:r>
            <a:endParaRPr lang="zh-CN" altLang="en-US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41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、算法选择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97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稻壳儿搜索【幻雨工作室】_1"/>
          <p:cNvGrpSpPr/>
          <p:nvPr/>
        </p:nvGrpSpPr>
        <p:grpSpPr>
          <a:xfrm>
            <a:off x="4245556" y="2140682"/>
            <a:ext cx="1720817" cy="1720816"/>
            <a:chOff x="4245556" y="2248259"/>
            <a:chExt cx="1720817" cy="1720816"/>
          </a:xfrm>
        </p:grpSpPr>
        <p:sp>
          <p:nvSpPr>
            <p:cNvPr id="5" name="Freeform 5"/>
            <p:cNvSpPr/>
            <p:nvPr/>
          </p:nvSpPr>
          <p:spPr bwMode="auto">
            <a:xfrm>
              <a:off x="4508133" y="2510836"/>
              <a:ext cx="1458240" cy="1458239"/>
            </a:xfrm>
            <a:custGeom>
              <a:avLst/>
              <a:gdLst>
                <a:gd name="T0" fmla="*/ 48 w 338"/>
                <a:gd name="T1" fmla="*/ 338 h 338"/>
                <a:gd name="T2" fmla="*/ 338 w 338"/>
                <a:gd name="T3" fmla="*/ 48 h 338"/>
                <a:gd name="T4" fmla="*/ 338 w 338"/>
                <a:gd name="T5" fmla="*/ 0 h 338"/>
                <a:gd name="T6" fmla="*/ 0 w 338"/>
                <a:gd name="T7" fmla="*/ 338 h 338"/>
                <a:gd name="T8" fmla="*/ 48 w 338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38">
                  <a:moveTo>
                    <a:pt x="48" y="338"/>
                  </a:moveTo>
                  <a:cubicBezTo>
                    <a:pt x="61" y="182"/>
                    <a:pt x="182" y="61"/>
                    <a:pt x="338" y="48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152" y="14"/>
                    <a:pt x="14" y="152"/>
                    <a:pt x="0" y="338"/>
                  </a:cubicBezTo>
                  <a:lnTo>
                    <a:pt x="48" y="3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245556" y="2248259"/>
              <a:ext cx="1720817" cy="1720816"/>
            </a:xfrm>
            <a:custGeom>
              <a:avLst/>
              <a:gdLst>
                <a:gd name="T0" fmla="*/ 61 w 399"/>
                <a:gd name="T1" fmla="*/ 399 h 399"/>
                <a:gd name="T2" fmla="*/ 399 w 399"/>
                <a:gd name="T3" fmla="*/ 61 h 399"/>
                <a:gd name="T4" fmla="*/ 399 w 399"/>
                <a:gd name="T5" fmla="*/ 0 h 399"/>
                <a:gd name="T6" fmla="*/ 0 w 399"/>
                <a:gd name="T7" fmla="*/ 399 h 399"/>
                <a:gd name="T8" fmla="*/ 61 w 399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61" y="399"/>
                  </a:moveTo>
                  <a:cubicBezTo>
                    <a:pt x="76" y="219"/>
                    <a:pt x="219" y="76"/>
                    <a:pt x="399" y="61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186" y="15"/>
                    <a:pt x="15" y="186"/>
                    <a:pt x="0" y="399"/>
                  </a:cubicBezTo>
                  <a:lnTo>
                    <a:pt x="61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" name="稻壳儿搜索【幻雨工作室】_2"/>
          <p:cNvGrpSpPr/>
          <p:nvPr/>
        </p:nvGrpSpPr>
        <p:grpSpPr>
          <a:xfrm>
            <a:off x="6238327" y="2140682"/>
            <a:ext cx="1720817" cy="1720816"/>
            <a:chOff x="6238327" y="2248259"/>
            <a:chExt cx="1720817" cy="1720816"/>
          </a:xfrm>
        </p:grpSpPr>
        <p:sp>
          <p:nvSpPr>
            <p:cNvPr id="8" name="Freeform 7"/>
            <p:cNvSpPr/>
            <p:nvPr/>
          </p:nvSpPr>
          <p:spPr bwMode="auto">
            <a:xfrm>
              <a:off x="6238327" y="2489736"/>
              <a:ext cx="1482857" cy="1479339"/>
            </a:xfrm>
            <a:custGeom>
              <a:avLst/>
              <a:gdLst>
                <a:gd name="T0" fmla="*/ 3 w 344"/>
                <a:gd name="T1" fmla="*/ 53 h 343"/>
                <a:gd name="T2" fmla="*/ 290 w 344"/>
                <a:gd name="T3" fmla="*/ 343 h 343"/>
                <a:gd name="T4" fmla="*/ 344 w 344"/>
                <a:gd name="T5" fmla="*/ 343 h 343"/>
                <a:gd name="T6" fmla="*/ 0 w 344"/>
                <a:gd name="T7" fmla="*/ 0 h 343"/>
                <a:gd name="T8" fmla="*/ 3 w 344"/>
                <a:gd name="T9" fmla="*/ 5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" y="53"/>
                  </a:moveTo>
                  <a:cubicBezTo>
                    <a:pt x="159" y="67"/>
                    <a:pt x="277" y="187"/>
                    <a:pt x="290" y="343"/>
                  </a:cubicBezTo>
                  <a:cubicBezTo>
                    <a:pt x="344" y="343"/>
                    <a:pt x="344" y="343"/>
                    <a:pt x="344" y="343"/>
                  </a:cubicBezTo>
                  <a:cubicBezTo>
                    <a:pt x="330" y="157"/>
                    <a:pt x="186" y="13"/>
                    <a:pt x="0" y="0"/>
                  </a:cubicBezTo>
                  <a:lnTo>
                    <a:pt x="3" y="5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6238327" y="2248259"/>
              <a:ext cx="1720817" cy="1720816"/>
            </a:xfrm>
            <a:custGeom>
              <a:avLst/>
              <a:gdLst>
                <a:gd name="T0" fmla="*/ 0 w 399"/>
                <a:gd name="T1" fmla="*/ 61 h 399"/>
                <a:gd name="T2" fmla="*/ 338 w 399"/>
                <a:gd name="T3" fmla="*/ 399 h 399"/>
                <a:gd name="T4" fmla="*/ 399 w 399"/>
                <a:gd name="T5" fmla="*/ 399 h 399"/>
                <a:gd name="T6" fmla="*/ 0 w 399"/>
                <a:gd name="T7" fmla="*/ 0 h 399"/>
                <a:gd name="T8" fmla="*/ 0 w 399"/>
                <a:gd name="T9" fmla="*/ 6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0" y="61"/>
                  </a:moveTo>
                  <a:cubicBezTo>
                    <a:pt x="180" y="76"/>
                    <a:pt x="323" y="219"/>
                    <a:pt x="338" y="399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384" y="186"/>
                    <a:pt x="213" y="15"/>
                    <a:pt x="0" y="0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0" name="稻壳儿搜索【幻雨工作室】_3"/>
          <p:cNvGrpSpPr/>
          <p:nvPr/>
        </p:nvGrpSpPr>
        <p:grpSpPr>
          <a:xfrm>
            <a:off x="4245556" y="4132281"/>
            <a:ext cx="1720817" cy="1721989"/>
            <a:chOff x="4245556" y="4239858"/>
            <a:chExt cx="1720817" cy="1721989"/>
          </a:xfrm>
        </p:grpSpPr>
        <p:sp>
          <p:nvSpPr>
            <p:cNvPr id="11" name="Freeform 9"/>
            <p:cNvSpPr/>
            <p:nvPr/>
          </p:nvSpPr>
          <p:spPr bwMode="auto">
            <a:xfrm>
              <a:off x="4508133" y="4239858"/>
              <a:ext cx="1458240" cy="1458239"/>
            </a:xfrm>
            <a:custGeom>
              <a:avLst/>
              <a:gdLst>
                <a:gd name="T0" fmla="*/ 338 w 338"/>
                <a:gd name="T1" fmla="*/ 283 h 338"/>
                <a:gd name="T2" fmla="*/ 55 w 338"/>
                <a:gd name="T3" fmla="*/ 0 h 338"/>
                <a:gd name="T4" fmla="*/ 0 w 338"/>
                <a:gd name="T5" fmla="*/ 0 h 338"/>
                <a:gd name="T6" fmla="*/ 338 w 338"/>
                <a:gd name="T7" fmla="*/ 338 h 338"/>
                <a:gd name="T8" fmla="*/ 338 w 338"/>
                <a:gd name="T9" fmla="*/ 28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38">
                  <a:moveTo>
                    <a:pt x="338" y="283"/>
                  </a:moveTo>
                  <a:cubicBezTo>
                    <a:pt x="185" y="270"/>
                    <a:pt x="68" y="153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82"/>
                    <a:pt x="156" y="325"/>
                    <a:pt x="338" y="338"/>
                  </a:cubicBezTo>
                  <a:lnTo>
                    <a:pt x="338" y="28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4245556" y="4239858"/>
              <a:ext cx="1720817" cy="1721989"/>
            </a:xfrm>
            <a:custGeom>
              <a:avLst/>
              <a:gdLst>
                <a:gd name="T0" fmla="*/ 399 w 399"/>
                <a:gd name="T1" fmla="*/ 338 h 399"/>
                <a:gd name="T2" fmla="*/ 61 w 399"/>
                <a:gd name="T3" fmla="*/ 0 h 399"/>
                <a:gd name="T4" fmla="*/ 0 w 399"/>
                <a:gd name="T5" fmla="*/ 0 h 399"/>
                <a:gd name="T6" fmla="*/ 399 w 399"/>
                <a:gd name="T7" fmla="*/ 399 h 399"/>
                <a:gd name="T8" fmla="*/ 399 w 399"/>
                <a:gd name="T9" fmla="*/ 33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399" y="338"/>
                  </a:moveTo>
                  <a:cubicBezTo>
                    <a:pt x="219" y="323"/>
                    <a:pt x="76" y="180"/>
                    <a:pt x="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213"/>
                    <a:pt x="186" y="384"/>
                    <a:pt x="399" y="399"/>
                  </a:cubicBezTo>
                  <a:lnTo>
                    <a:pt x="399" y="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" name="稻壳儿搜索【幻雨工作室】_4"/>
          <p:cNvGrpSpPr/>
          <p:nvPr/>
        </p:nvGrpSpPr>
        <p:grpSpPr>
          <a:xfrm>
            <a:off x="6238327" y="4132281"/>
            <a:ext cx="1720817" cy="1721989"/>
            <a:chOff x="6238327" y="4239858"/>
            <a:chExt cx="1720817" cy="1721989"/>
          </a:xfrm>
        </p:grpSpPr>
        <p:sp>
          <p:nvSpPr>
            <p:cNvPr id="16" name="Freeform 11"/>
            <p:cNvSpPr/>
            <p:nvPr/>
          </p:nvSpPr>
          <p:spPr bwMode="auto">
            <a:xfrm>
              <a:off x="6238327" y="4239858"/>
              <a:ext cx="1457068" cy="1458239"/>
            </a:xfrm>
            <a:custGeom>
              <a:avLst/>
              <a:gdLst>
                <a:gd name="T0" fmla="*/ 287 w 338"/>
                <a:gd name="T1" fmla="*/ 0 h 338"/>
                <a:gd name="T2" fmla="*/ 0 w 338"/>
                <a:gd name="T3" fmla="*/ 286 h 338"/>
                <a:gd name="T4" fmla="*/ 0 w 338"/>
                <a:gd name="T5" fmla="*/ 338 h 338"/>
                <a:gd name="T6" fmla="*/ 338 w 338"/>
                <a:gd name="T7" fmla="*/ 0 h 338"/>
                <a:gd name="T8" fmla="*/ 287 w 338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38">
                  <a:moveTo>
                    <a:pt x="287" y="0"/>
                  </a:moveTo>
                  <a:cubicBezTo>
                    <a:pt x="273" y="157"/>
                    <a:pt x="157" y="273"/>
                    <a:pt x="0" y="286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186" y="324"/>
                    <a:pt x="324" y="186"/>
                    <a:pt x="338" y="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6238327" y="4239858"/>
              <a:ext cx="1720817" cy="1721989"/>
            </a:xfrm>
            <a:custGeom>
              <a:avLst/>
              <a:gdLst>
                <a:gd name="T0" fmla="*/ 338 w 399"/>
                <a:gd name="T1" fmla="*/ 0 h 399"/>
                <a:gd name="T2" fmla="*/ 0 w 399"/>
                <a:gd name="T3" fmla="*/ 338 h 399"/>
                <a:gd name="T4" fmla="*/ 0 w 399"/>
                <a:gd name="T5" fmla="*/ 399 h 399"/>
                <a:gd name="T6" fmla="*/ 399 w 399"/>
                <a:gd name="T7" fmla="*/ 0 h 399"/>
                <a:gd name="T8" fmla="*/ 338 w 399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399">
                  <a:moveTo>
                    <a:pt x="338" y="0"/>
                  </a:moveTo>
                  <a:cubicBezTo>
                    <a:pt x="323" y="180"/>
                    <a:pt x="180" y="323"/>
                    <a:pt x="0" y="33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13" y="384"/>
                    <a:pt x="384" y="213"/>
                    <a:pt x="399" y="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稻壳儿搜索【幻雨工作室】_5"/>
          <p:cNvSpPr/>
          <p:nvPr/>
        </p:nvSpPr>
        <p:spPr>
          <a:xfrm>
            <a:off x="794543" y="1722404"/>
            <a:ext cx="3230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、逻辑回归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比较容易处理较为连续的数据，比如收入等。而且双方心仪程度是一个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0-10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的数值，也可以用逻辑回归。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稻壳儿搜索【幻雨工作室】_6"/>
          <p:cNvSpPr/>
          <p:nvPr/>
        </p:nvSpPr>
        <p:spPr>
          <a:xfrm>
            <a:off x="794543" y="4350193"/>
            <a:ext cx="3230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、随机森林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决策树进行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bagging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，能够提升其效果。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稻壳儿搜索【幻雨工作室】_7"/>
          <p:cNvSpPr/>
          <p:nvPr/>
        </p:nvSpPr>
        <p:spPr>
          <a:xfrm>
            <a:off x="8231098" y="1907070"/>
            <a:ext cx="3230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、决策树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决策树很适合处理分类问题，可解释性很强，速度很快。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稻壳儿搜索【幻雨工作室】_8"/>
          <p:cNvSpPr/>
          <p:nvPr/>
        </p:nvSpPr>
        <p:spPr>
          <a:xfrm>
            <a:off x="8297110" y="4350193"/>
            <a:ext cx="32300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AdaBoost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boosting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提升决策树效果，而且不会过拟合。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稻壳儿搜索【幻雨工作室】_10"/>
          <p:cNvSpPr txBox="1"/>
          <p:nvPr/>
        </p:nvSpPr>
        <p:spPr>
          <a:xfrm>
            <a:off x="4545062" y="340454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算法选择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、结果调优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8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稻壳儿搜索【幻雨工作室】_1"/>
          <p:cNvSpPr txBox="1"/>
          <p:nvPr/>
        </p:nvSpPr>
        <p:spPr>
          <a:xfrm>
            <a:off x="4545062" y="340454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l"/>
              <a:defRPr/>
            </a:pPr>
            <a:r>
              <a:rPr lang="zh-CN" altLang="en-US" sz="32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结果调优</a:t>
            </a:r>
            <a:endParaRPr lang="en-US" altLang="zh-CN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稻壳儿搜索【幻雨工作室】_3"/>
          <p:cNvCxnSpPr/>
          <p:nvPr/>
        </p:nvCxnSpPr>
        <p:spPr>
          <a:xfrm flipH="1" flipV="1">
            <a:off x="2053731" y="1932317"/>
            <a:ext cx="1502" cy="1427906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稻壳儿搜索【幻雨工作室】_4"/>
          <p:cNvSpPr txBox="1"/>
          <p:nvPr/>
        </p:nvSpPr>
        <p:spPr>
          <a:xfrm>
            <a:off x="1834761" y="1356171"/>
            <a:ext cx="43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稻壳儿搜索【幻雨工作室】_5"/>
          <p:cNvCxnSpPr>
            <a:endCxn id="10" idx="2"/>
          </p:cNvCxnSpPr>
          <p:nvPr/>
        </p:nvCxnSpPr>
        <p:spPr>
          <a:xfrm flipV="1">
            <a:off x="7189168" y="1948170"/>
            <a:ext cx="1" cy="1412053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稻壳儿搜索【幻雨工作室】_6"/>
          <p:cNvSpPr txBox="1"/>
          <p:nvPr/>
        </p:nvSpPr>
        <p:spPr>
          <a:xfrm>
            <a:off x="6970198" y="1363395"/>
            <a:ext cx="43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稻壳儿搜索【幻雨工作室】_7"/>
          <p:cNvCxnSpPr/>
          <p:nvPr/>
        </p:nvCxnSpPr>
        <p:spPr>
          <a:xfrm>
            <a:off x="4523000" y="4534716"/>
            <a:ext cx="0" cy="99076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稻壳儿搜索【幻雨工作室】_8"/>
          <p:cNvSpPr txBox="1"/>
          <p:nvPr/>
        </p:nvSpPr>
        <p:spPr>
          <a:xfrm>
            <a:off x="4302528" y="5506478"/>
            <a:ext cx="43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11"/>
          <p:cNvSpPr/>
          <p:nvPr/>
        </p:nvSpPr>
        <p:spPr>
          <a:xfrm>
            <a:off x="6992269" y="3521380"/>
            <a:ext cx="2101102" cy="85094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12"/>
          <p:cNvSpPr/>
          <p:nvPr/>
        </p:nvSpPr>
        <p:spPr>
          <a:xfrm>
            <a:off x="4523000" y="3521380"/>
            <a:ext cx="2101102" cy="85094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稻壳儿搜索【幻雨工作室】_13"/>
          <p:cNvSpPr/>
          <p:nvPr/>
        </p:nvSpPr>
        <p:spPr>
          <a:xfrm>
            <a:off x="2053731" y="3521380"/>
            <a:ext cx="2101102" cy="85094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搜索【幻雨工作室】_14"/>
          <p:cNvSpPr/>
          <p:nvPr/>
        </p:nvSpPr>
        <p:spPr>
          <a:xfrm>
            <a:off x="2243534" y="1030443"/>
            <a:ext cx="399850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特征选择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剔除语义上无意义的特征，比如编号等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剔除缺失较多的特征，防止过拟合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利用协相关系数辅助选择特征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利用特征的语义信息选择特征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最终选择特征：历次约会的相互评价指标为主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搜索【幻雨工作室】_15"/>
          <p:cNvSpPr/>
          <p:nvPr/>
        </p:nvSpPr>
        <p:spPr>
          <a:xfrm>
            <a:off x="7408139" y="1281173"/>
            <a:ext cx="4642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参数调优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选择模型不同的超参数，还有不同可能的特征组合，进行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grid search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，取结果最高的组合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稻壳儿搜索【幻雨工作室】_16"/>
          <p:cNvSpPr/>
          <p:nvPr/>
        </p:nvSpPr>
        <p:spPr>
          <a:xfrm>
            <a:off x="4740468" y="4605419"/>
            <a:ext cx="41706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数据处理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决策树和其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bagging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boosting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不需要归一化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决策树可以同时处理离散、连续数据，不需要额外处理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使用众数替代缺失值</a:t>
            </a:r>
            <a:endParaRPr lang="id-ID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稻壳儿搜索【幻雨工作室】_1"/>
          <p:cNvSpPr txBox="1"/>
          <p:nvPr/>
        </p:nvSpPr>
        <p:spPr>
          <a:xfrm>
            <a:off x="3015768" y="2690336"/>
            <a:ext cx="61604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zh-CN" altLang="en-US" sz="4800" spc="3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、分析总结</a:t>
            </a:r>
            <a:endParaRPr lang="en-US" altLang="zh-CN" sz="48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4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527E"/>
      </a:accent1>
      <a:accent2>
        <a:srgbClr val="42527E"/>
      </a:accent2>
      <a:accent3>
        <a:srgbClr val="42527E"/>
      </a:accent3>
      <a:accent4>
        <a:srgbClr val="42527E"/>
      </a:accent4>
      <a:accent5>
        <a:srgbClr val="42527E"/>
      </a:accent5>
      <a:accent6>
        <a:srgbClr val="42527E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625</Words>
  <Application>Microsoft Office PowerPoint</Application>
  <PresentationFormat>宽屏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Lenovo</cp:lastModifiedBy>
  <cp:revision>31</cp:revision>
  <dcterms:created xsi:type="dcterms:W3CDTF">2019-06-11T05:57:00Z</dcterms:created>
  <dcterms:modified xsi:type="dcterms:W3CDTF">2021-01-02T17:38:10Z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