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56" r:id="rId2"/>
    <p:sldId id="330" r:id="rId3"/>
    <p:sldId id="348" r:id="rId4"/>
    <p:sldId id="333" r:id="rId5"/>
    <p:sldId id="347" r:id="rId6"/>
    <p:sldId id="336" r:id="rId7"/>
    <p:sldId id="349" r:id="rId8"/>
    <p:sldId id="344" r:id="rId9"/>
    <p:sldId id="341" r:id="rId10"/>
    <p:sldId id="343" r:id="rId11"/>
    <p:sldId id="338" r:id="rId12"/>
    <p:sldId id="346" r:id="rId13"/>
    <p:sldId id="327" r:id="rId14"/>
    <p:sldId id="350" r:id="rId15"/>
    <p:sldId id="322" r:id="rId16"/>
    <p:sldId id="296" r:id="rId17"/>
  </p:sldIdLst>
  <p:sldSz cx="10367963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F7E"/>
    <a:srgbClr val="0000FF"/>
    <a:srgbClr val="003366"/>
    <a:srgbClr val="DAE3F3"/>
    <a:srgbClr val="B4C7E7"/>
    <a:srgbClr val="FFA7A7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6027" autoAdjust="0"/>
  </p:normalViewPr>
  <p:slideViewPr>
    <p:cSldViewPr snapToGrid="0">
      <p:cViewPr varScale="1">
        <p:scale>
          <a:sx n="73" d="100"/>
          <a:sy n="73" d="100"/>
        </p:scale>
        <p:origin x="16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50A04-78D4-4918-ADED-B1F323B98ECF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1143000"/>
            <a:ext cx="4464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D40D-E22B-454D-9DAE-7AE3FDBB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7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40D-E22B-454D-9DAE-7AE3FDBB4C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59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94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850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405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37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944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11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33260275" y="0"/>
            <a:ext cx="240979325" cy="166520813"/>
          </a:xfrm>
          <a:ln/>
        </p:spPr>
      </p:sp>
      <p:sp>
        <p:nvSpPr>
          <p:cNvPr id="2867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42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9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15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80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55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19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6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844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4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597" y="1172506"/>
            <a:ext cx="8812769" cy="2494268"/>
          </a:xfrm>
        </p:spPr>
        <p:txBody>
          <a:bodyPr anchor="b"/>
          <a:lstStyle>
            <a:lvl1pPr algn="ctr">
              <a:defRPr sz="6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996" y="3762963"/>
            <a:ext cx="7775972" cy="1729735"/>
          </a:xfrm>
        </p:spPr>
        <p:txBody>
          <a:bodyPr/>
          <a:lstStyle>
            <a:lvl1pPr marL="0" indent="0" algn="ctr">
              <a:buNone/>
              <a:defRPr sz="2507"/>
            </a:lvl1pPr>
            <a:lvl2pPr marL="477637" indent="0" algn="ctr">
              <a:buNone/>
              <a:defRPr sz="2089"/>
            </a:lvl2pPr>
            <a:lvl3pPr marL="955274" indent="0" algn="ctr">
              <a:buNone/>
              <a:defRPr sz="1880"/>
            </a:lvl3pPr>
            <a:lvl4pPr marL="1432911" indent="0" algn="ctr">
              <a:buNone/>
              <a:defRPr sz="1672"/>
            </a:lvl4pPr>
            <a:lvl5pPr marL="1910547" indent="0" algn="ctr">
              <a:buNone/>
              <a:defRPr sz="1672"/>
            </a:lvl5pPr>
            <a:lvl6pPr marL="2388184" indent="0" algn="ctr">
              <a:buNone/>
              <a:defRPr sz="1672"/>
            </a:lvl6pPr>
            <a:lvl7pPr marL="2865821" indent="0" algn="ctr">
              <a:buNone/>
              <a:defRPr sz="1672"/>
            </a:lvl7pPr>
            <a:lvl8pPr marL="3343458" indent="0" algn="ctr">
              <a:buNone/>
              <a:defRPr sz="1672"/>
            </a:lvl8pPr>
            <a:lvl9pPr marL="3821095" indent="0" algn="ctr">
              <a:buNone/>
              <a:defRPr sz="1672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2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9574" y="381437"/>
            <a:ext cx="2235592" cy="60714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98" y="381437"/>
            <a:ext cx="6577177" cy="60714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0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2598" y="197361"/>
            <a:ext cx="8002771" cy="7512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8398" y="6527553"/>
            <a:ext cx="2419191" cy="477626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42388" y="6527553"/>
            <a:ext cx="3283188" cy="477626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30374" y="6527553"/>
            <a:ext cx="2419191" cy="477626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2041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98" y="1786124"/>
            <a:ext cx="8942368" cy="2980186"/>
          </a:xfrm>
        </p:spPr>
        <p:txBody>
          <a:bodyPr anchor="b"/>
          <a:lstStyle>
            <a:lvl1pPr>
              <a:defRPr sz="6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398" y="4794504"/>
            <a:ext cx="8942368" cy="1567209"/>
          </a:xfrm>
        </p:spPr>
        <p:txBody>
          <a:bodyPr/>
          <a:lstStyle>
            <a:lvl1pPr marL="0" indent="0">
              <a:buNone/>
              <a:defRPr sz="2507">
                <a:solidFill>
                  <a:schemeClr val="tx1"/>
                </a:solidFill>
              </a:defRPr>
            </a:lvl1pPr>
            <a:lvl2pPr marL="477637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2pPr>
            <a:lvl3pPr marL="955274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3pPr>
            <a:lvl4pPr marL="1432911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4pPr>
            <a:lvl5pPr marL="1910547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5pPr>
            <a:lvl6pPr marL="2388184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6pPr>
            <a:lvl7pPr marL="2865821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7pPr>
            <a:lvl8pPr marL="3343458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8pPr>
            <a:lvl9pPr marL="3821095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798" y="1907187"/>
            <a:ext cx="4406384" cy="45457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781" y="1907187"/>
            <a:ext cx="4406384" cy="45457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48" y="381439"/>
            <a:ext cx="8942368" cy="13847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149" y="1756271"/>
            <a:ext cx="4386134" cy="860721"/>
          </a:xfrm>
        </p:spPr>
        <p:txBody>
          <a:bodyPr anchor="b"/>
          <a:lstStyle>
            <a:lvl1pPr marL="0" indent="0">
              <a:buNone/>
              <a:defRPr sz="2507" b="1"/>
            </a:lvl1pPr>
            <a:lvl2pPr marL="477637" indent="0">
              <a:buNone/>
              <a:defRPr sz="2089" b="1"/>
            </a:lvl2pPr>
            <a:lvl3pPr marL="955274" indent="0">
              <a:buNone/>
              <a:defRPr sz="1880" b="1"/>
            </a:lvl3pPr>
            <a:lvl4pPr marL="1432911" indent="0">
              <a:buNone/>
              <a:defRPr sz="1672" b="1"/>
            </a:lvl4pPr>
            <a:lvl5pPr marL="1910547" indent="0">
              <a:buNone/>
              <a:defRPr sz="1672" b="1"/>
            </a:lvl5pPr>
            <a:lvl6pPr marL="2388184" indent="0">
              <a:buNone/>
              <a:defRPr sz="1672" b="1"/>
            </a:lvl6pPr>
            <a:lvl7pPr marL="2865821" indent="0">
              <a:buNone/>
              <a:defRPr sz="1672" b="1"/>
            </a:lvl7pPr>
            <a:lvl8pPr marL="3343458" indent="0">
              <a:buNone/>
              <a:defRPr sz="1672" b="1"/>
            </a:lvl8pPr>
            <a:lvl9pPr marL="3821095" indent="0">
              <a:buNone/>
              <a:defRPr sz="1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149" y="2616992"/>
            <a:ext cx="4386134" cy="38492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8782" y="1756271"/>
            <a:ext cx="4407735" cy="860721"/>
          </a:xfrm>
        </p:spPr>
        <p:txBody>
          <a:bodyPr anchor="b"/>
          <a:lstStyle>
            <a:lvl1pPr marL="0" indent="0">
              <a:buNone/>
              <a:defRPr sz="2507" b="1"/>
            </a:lvl1pPr>
            <a:lvl2pPr marL="477637" indent="0">
              <a:buNone/>
              <a:defRPr sz="2089" b="1"/>
            </a:lvl2pPr>
            <a:lvl3pPr marL="955274" indent="0">
              <a:buNone/>
              <a:defRPr sz="1880" b="1"/>
            </a:lvl3pPr>
            <a:lvl4pPr marL="1432911" indent="0">
              <a:buNone/>
              <a:defRPr sz="1672" b="1"/>
            </a:lvl4pPr>
            <a:lvl5pPr marL="1910547" indent="0">
              <a:buNone/>
              <a:defRPr sz="1672" b="1"/>
            </a:lvl5pPr>
            <a:lvl6pPr marL="2388184" indent="0">
              <a:buNone/>
              <a:defRPr sz="1672" b="1"/>
            </a:lvl6pPr>
            <a:lvl7pPr marL="2865821" indent="0">
              <a:buNone/>
              <a:defRPr sz="1672" b="1"/>
            </a:lvl7pPr>
            <a:lvl8pPr marL="3343458" indent="0">
              <a:buNone/>
              <a:defRPr sz="1672" b="1"/>
            </a:lvl8pPr>
            <a:lvl9pPr marL="3821095" indent="0">
              <a:buNone/>
              <a:defRPr sz="1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8782" y="2616992"/>
            <a:ext cx="4407735" cy="38492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48" y="477626"/>
            <a:ext cx="3343938" cy="1671691"/>
          </a:xfrm>
        </p:spPr>
        <p:txBody>
          <a:bodyPr anchor="b"/>
          <a:lstStyle>
            <a:lvl1pPr>
              <a:defRPr sz="33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735" y="1031541"/>
            <a:ext cx="5248781" cy="5091359"/>
          </a:xfrm>
        </p:spPr>
        <p:txBody>
          <a:bodyPr/>
          <a:lstStyle>
            <a:lvl1pPr>
              <a:defRPr sz="3343"/>
            </a:lvl1pPr>
            <a:lvl2pPr>
              <a:defRPr sz="2925"/>
            </a:lvl2pPr>
            <a:lvl3pPr>
              <a:defRPr sz="2507"/>
            </a:lvl3pPr>
            <a:lvl4pPr>
              <a:defRPr sz="2089"/>
            </a:lvl4pPr>
            <a:lvl5pPr>
              <a:defRPr sz="2089"/>
            </a:lvl5pPr>
            <a:lvl6pPr>
              <a:defRPr sz="2089"/>
            </a:lvl6pPr>
            <a:lvl7pPr>
              <a:defRPr sz="2089"/>
            </a:lvl7pPr>
            <a:lvl8pPr>
              <a:defRPr sz="2089"/>
            </a:lvl8pPr>
            <a:lvl9pPr>
              <a:defRPr sz="208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148" y="2149316"/>
            <a:ext cx="3343938" cy="3981875"/>
          </a:xfrm>
        </p:spPr>
        <p:txBody>
          <a:bodyPr/>
          <a:lstStyle>
            <a:lvl1pPr marL="0" indent="0">
              <a:buNone/>
              <a:defRPr sz="1672"/>
            </a:lvl1pPr>
            <a:lvl2pPr marL="477637" indent="0">
              <a:buNone/>
              <a:defRPr sz="1463"/>
            </a:lvl2pPr>
            <a:lvl3pPr marL="955274" indent="0">
              <a:buNone/>
              <a:defRPr sz="1254"/>
            </a:lvl3pPr>
            <a:lvl4pPr marL="1432911" indent="0">
              <a:buNone/>
              <a:defRPr sz="1045"/>
            </a:lvl4pPr>
            <a:lvl5pPr marL="1910547" indent="0">
              <a:buNone/>
              <a:defRPr sz="1045"/>
            </a:lvl5pPr>
            <a:lvl6pPr marL="2388184" indent="0">
              <a:buNone/>
              <a:defRPr sz="1045"/>
            </a:lvl6pPr>
            <a:lvl7pPr marL="2865821" indent="0">
              <a:buNone/>
              <a:defRPr sz="1045"/>
            </a:lvl7pPr>
            <a:lvl8pPr marL="3343458" indent="0">
              <a:buNone/>
              <a:defRPr sz="1045"/>
            </a:lvl8pPr>
            <a:lvl9pPr marL="3821095" indent="0">
              <a:buNone/>
              <a:defRPr sz="10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48" y="477626"/>
            <a:ext cx="3343938" cy="1671691"/>
          </a:xfrm>
        </p:spPr>
        <p:txBody>
          <a:bodyPr anchor="b"/>
          <a:lstStyle>
            <a:lvl1pPr>
              <a:defRPr sz="33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7735" y="1031541"/>
            <a:ext cx="5248781" cy="5091359"/>
          </a:xfrm>
        </p:spPr>
        <p:txBody>
          <a:bodyPr anchor="t"/>
          <a:lstStyle>
            <a:lvl1pPr marL="0" indent="0">
              <a:buNone/>
              <a:defRPr sz="3343"/>
            </a:lvl1pPr>
            <a:lvl2pPr marL="477637" indent="0">
              <a:buNone/>
              <a:defRPr sz="2925"/>
            </a:lvl2pPr>
            <a:lvl3pPr marL="955274" indent="0">
              <a:buNone/>
              <a:defRPr sz="2507"/>
            </a:lvl3pPr>
            <a:lvl4pPr marL="1432911" indent="0">
              <a:buNone/>
              <a:defRPr sz="2089"/>
            </a:lvl4pPr>
            <a:lvl5pPr marL="1910547" indent="0">
              <a:buNone/>
              <a:defRPr sz="2089"/>
            </a:lvl5pPr>
            <a:lvl6pPr marL="2388184" indent="0">
              <a:buNone/>
              <a:defRPr sz="2089"/>
            </a:lvl6pPr>
            <a:lvl7pPr marL="2865821" indent="0">
              <a:buNone/>
              <a:defRPr sz="2089"/>
            </a:lvl7pPr>
            <a:lvl8pPr marL="3343458" indent="0">
              <a:buNone/>
              <a:defRPr sz="2089"/>
            </a:lvl8pPr>
            <a:lvl9pPr marL="3821095" indent="0">
              <a:buNone/>
              <a:defRPr sz="20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148" y="2149316"/>
            <a:ext cx="3343938" cy="3981875"/>
          </a:xfrm>
        </p:spPr>
        <p:txBody>
          <a:bodyPr/>
          <a:lstStyle>
            <a:lvl1pPr marL="0" indent="0">
              <a:buNone/>
              <a:defRPr sz="1672"/>
            </a:lvl1pPr>
            <a:lvl2pPr marL="477637" indent="0">
              <a:buNone/>
              <a:defRPr sz="1463"/>
            </a:lvl2pPr>
            <a:lvl3pPr marL="955274" indent="0">
              <a:buNone/>
              <a:defRPr sz="1254"/>
            </a:lvl3pPr>
            <a:lvl4pPr marL="1432911" indent="0">
              <a:buNone/>
              <a:defRPr sz="1045"/>
            </a:lvl4pPr>
            <a:lvl5pPr marL="1910547" indent="0">
              <a:buNone/>
              <a:defRPr sz="1045"/>
            </a:lvl5pPr>
            <a:lvl6pPr marL="2388184" indent="0">
              <a:buNone/>
              <a:defRPr sz="1045"/>
            </a:lvl6pPr>
            <a:lvl7pPr marL="2865821" indent="0">
              <a:buNone/>
              <a:defRPr sz="1045"/>
            </a:lvl7pPr>
            <a:lvl8pPr marL="3343458" indent="0">
              <a:buNone/>
              <a:defRPr sz="1045"/>
            </a:lvl8pPr>
            <a:lvl9pPr marL="3821095" indent="0">
              <a:buNone/>
              <a:defRPr sz="10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6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98" y="381439"/>
            <a:ext cx="8942368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98" y="1907187"/>
            <a:ext cx="8942368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797" y="6640328"/>
            <a:ext cx="2332792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5EE2-2D97-4B2A-8EA4-3FE2860B14A3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4388" y="6640328"/>
            <a:ext cx="3499188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2374" y="6640328"/>
            <a:ext cx="2332792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55274" rtl="0" eaLnBrk="1" latinLnBrk="0" hangingPunct="1">
        <a:lnSpc>
          <a:spcPct val="90000"/>
        </a:lnSpc>
        <a:spcBef>
          <a:spcPct val="0"/>
        </a:spcBef>
        <a:buNone/>
        <a:defRPr sz="4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818" indent="-238818" algn="l" defTabSz="955274" rtl="0" eaLnBrk="1" latinLnBrk="0" hangingPunct="1">
        <a:lnSpc>
          <a:spcPct val="90000"/>
        </a:lnSpc>
        <a:spcBef>
          <a:spcPts val="1045"/>
        </a:spcBef>
        <a:buFont typeface="Arial" panose="020B0604020202020204" pitchFamily="34" charset="0"/>
        <a:buChar char="•"/>
        <a:defRPr sz="2925" kern="1200">
          <a:solidFill>
            <a:schemeClr val="tx1"/>
          </a:solidFill>
          <a:latin typeface="+mn-lt"/>
          <a:ea typeface="+mn-ea"/>
          <a:cs typeface="+mn-cs"/>
        </a:defRPr>
      </a:lvl1pPr>
      <a:lvl2pPr marL="716455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2pPr>
      <a:lvl3pPr marL="1194092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2089" kern="1200">
          <a:solidFill>
            <a:schemeClr val="tx1"/>
          </a:solidFill>
          <a:latin typeface="+mn-lt"/>
          <a:ea typeface="+mn-ea"/>
          <a:cs typeface="+mn-cs"/>
        </a:defRPr>
      </a:lvl3pPr>
      <a:lvl4pPr marL="1671729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4pPr>
      <a:lvl5pPr marL="2149366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5pPr>
      <a:lvl6pPr marL="2627003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6pPr>
      <a:lvl7pPr marL="3104639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7pPr>
      <a:lvl8pPr marL="3582276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8pPr>
      <a:lvl9pPr marL="4059913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1pPr>
      <a:lvl2pPr marL="477637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2pPr>
      <a:lvl3pPr marL="955274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3pPr>
      <a:lvl4pPr marL="1432911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4pPr>
      <a:lvl5pPr marL="1910547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5pPr>
      <a:lvl6pPr marL="2388184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6pPr>
      <a:lvl7pPr marL="2865821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7pPr>
      <a:lvl8pPr marL="3343458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8pPr>
      <a:lvl9pPr marL="3821095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礼堂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974" y="5471146"/>
            <a:ext cx="5918379" cy="168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6" name="Picture 9" descr="二校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8351"/>
            <a:ext cx="2453392" cy="293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-1966046" y="1421847"/>
            <a:ext cx="14380830" cy="1523981"/>
          </a:xfrm>
        </p:spPr>
        <p:txBody>
          <a:bodyPr>
            <a:no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eorgia" charset="0"/>
              </a:rPr>
              <a:t>三维点云模型补全算法设计与实践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eorgia" charset="0"/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" y="113271"/>
            <a:ext cx="1999793" cy="83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9" name="Picture 7" descr="Line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6" y="3193291"/>
            <a:ext cx="10367963" cy="25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2272" y="3778368"/>
            <a:ext cx="424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：沈冠霖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2017013569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指导老师：刘玉身 副教授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57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量化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结果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60715"/>
              </p:ext>
            </p:extLst>
          </p:nvPr>
        </p:nvGraphicFramePr>
        <p:xfrm>
          <a:off x="2491743" y="2045970"/>
          <a:ext cx="5166357" cy="3505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0"/>
                <a:gridCol w="4120417"/>
              </a:tblGrid>
              <a:tr h="6322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Chamfer Distance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35.66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Triplet </a:t>
                      </a:r>
                    </a:p>
                    <a:p>
                      <a:r>
                        <a:rPr lang="en-US" altLang="zh-CN" dirty="0" smtClean="0"/>
                        <a:t>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36.74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Cosine</a:t>
                      </a:r>
                      <a:r>
                        <a:rPr lang="en-US" altLang="zh-CN" baseline="0" dirty="0" smtClean="0"/>
                        <a:t>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35.96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正则化</a:t>
                      </a:r>
                      <a:r>
                        <a:rPr lang="en-US" altLang="zh-CN" dirty="0" smtClean="0"/>
                        <a:t>Cosine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35.94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648" y="1175799"/>
            <a:ext cx="540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ShapeNet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Completion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数据集下（仅用椅子训练）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4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可视化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结果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3" y="1142545"/>
            <a:ext cx="2042299" cy="20422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96" y="4046717"/>
            <a:ext cx="2042476" cy="2042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21" y="4026854"/>
            <a:ext cx="2062339" cy="2062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51" y="1107374"/>
            <a:ext cx="2050909" cy="20509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54724" y="3223236"/>
            <a:ext cx="78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artial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40495" y="3223236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Ground truth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2124" y="61734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29767" y="6173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我的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3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可视化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结果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85" y="1547529"/>
            <a:ext cx="2343915" cy="1588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03" y="4307782"/>
            <a:ext cx="3095479" cy="1648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44" y="4307782"/>
            <a:ext cx="2795366" cy="16929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77" y="1547529"/>
            <a:ext cx="2663333" cy="15914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54724" y="3223236"/>
            <a:ext cx="78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artial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40495" y="3223236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Ground truth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2124" y="61734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29767" y="6173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我的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2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3" y="156273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分析</a:t>
            </a:r>
            <a:endParaRPr lang="zh-CN" altLang="en-US" sz="1814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3" y="1154623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48857" y="29929"/>
            <a:ext cx="915297" cy="859464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856792" y="1287516"/>
            <a:ext cx="85386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虽然结果上来看，加入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triplet loss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能够减少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，但是其实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triplet loss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反而破坏了补全效果，降低了鲁棒性。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的减少是某种程度的“过拟合”，点都聚集到“不容易犯错”的地方。虽然这种方法能够融合无标数据，但是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可能破坏有标数据本身的训练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，不是很好。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从理论上分析，单纯的加入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triplet loss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也仅仅是在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encoder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阶段让无标数据参与训练。我们还需要更好的方法让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无标数据在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decoder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阶段参与训练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，才能真的改进无标数据的训练效果。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3" y="156273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下一步工作</a:t>
            </a:r>
            <a:endParaRPr lang="zh-CN" altLang="en-US" sz="1814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3" y="1154623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48857" y="29929"/>
            <a:ext cx="915297" cy="859464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856792" y="1287516"/>
            <a:ext cx="8538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Encoder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部分，深入分析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triplet loss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失败的原因，更改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triplet loss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的采样方法，或者尝试分类标签等其他任务。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参考其他重建，分割等类型的任务，找到一种方法让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无标数据在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decoder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阶段参与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如果我们的设计能改进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ShapeNet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的补全效果，那么就引入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ScanNet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，尝试适配网络以真的改进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ScanNet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的补全效果。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4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62" y="93369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036838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参考文献</a:t>
            </a:r>
            <a:endParaRPr lang="zh-CN" altLang="en-US" sz="1814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46072" y="1167986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75304" y="93369"/>
            <a:ext cx="915297" cy="859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A79D2C-3EEB-7F49-A4AC-6F230E868293}"/>
              </a:ext>
            </a:extLst>
          </p:cNvPr>
          <p:cNvSpPr txBox="1"/>
          <p:nvPr/>
        </p:nvSpPr>
        <p:spPr>
          <a:xfrm>
            <a:off x="804541" y="1729947"/>
            <a:ext cx="8758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Yuan, W.,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Khot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T., Held, D., Mertz, C., Hebert, M.: PCN: point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completion network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In: 3DV 2018. (2018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Bokun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Wang, Yang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Yang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Xing Xu, Alan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Hanjalic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Tao Shen. 2017. Adversarial Cross-Modal Retrieval. In Proceedings of the 25th ACM international conference on Multimedia (MM '17). Association for Computing Machinery, New York, NY, USA, 154–162.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DOI:https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://doi.org/10.1145/3123266.3123326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7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礼堂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84" y="5391188"/>
            <a:ext cx="5918379" cy="168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0" name="Picture 9" descr="二校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38393"/>
            <a:ext cx="2453392" cy="293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4515"/>
            <a:ext cx="1999793" cy="83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796027" y="2727138"/>
            <a:ext cx="7257574" cy="8981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03680" tIns="51840" rIns="103680" bIns="5184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黑体" pitchFamily="49" charset="-122"/>
              </a:rPr>
              <a:t>感谢聆听！</a:t>
            </a:r>
            <a:endParaRPr lang="en-US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任务背景介绍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5162" y="12754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：残缺点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8906" y="129697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输出：完整点云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A6ECA1-4EED-9D45-A02B-7274AA19AABC}"/>
              </a:ext>
            </a:extLst>
          </p:cNvPr>
          <p:cNvSpPr txBox="1"/>
          <p:nvPr/>
        </p:nvSpPr>
        <p:spPr>
          <a:xfrm>
            <a:off x="320602" y="6307089"/>
            <a:ext cx="7893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Yuan, W.,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Khot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T., Held, D., Mertz, C., Hebert, M.: PCN: point completion network. In: 3DV 2018. (2018)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Bokun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Wang, Yang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Yang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Xing Xu, Alan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Hanjalic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Tao Shen. 2017. Adversarial Cross-Modal Retrieval. In Proceedings of the 25th ACM international conference on Multimedia (MM '17). Association for Computing Machinery, New York, NY, USA, 154–162.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DOI:https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://doi.org/10.1145/3123266.3123326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50" y="1737112"/>
            <a:ext cx="1457325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107" y="1697973"/>
            <a:ext cx="1790700" cy="2171700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6397606" y="1296978"/>
            <a:ext cx="3463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实际点云常常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不完整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，需要用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残缺点云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预测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完整点云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99600" y="3877639"/>
            <a:ext cx="72090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训练数据：少量完整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不完整点云对（有标数据）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大量不完整点云（无标数据）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用有标点云辅助无标点云的补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</a:t>
            </a:r>
            <a:endParaRPr lang="en-US" altLang="zh-CN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思路：以成熟的有监督补全方法作为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backbone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，同时尝试将有标，无标数据映射到同一个特征空间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9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深度神经网络设计</a:t>
            </a:r>
            <a:r>
              <a:rPr lang="en-US" altLang="zh-CN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——</a:t>
            </a: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整体架构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2241A0-961D-3246-B098-02C0DF2EA143}"/>
              </a:ext>
            </a:extLst>
          </p:cNvPr>
          <p:cNvSpPr txBox="1"/>
          <p:nvPr/>
        </p:nvSpPr>
        <p:spPr>
          <a:xfrm>
            <a:off x="856792" y="6322040"/>
            <a:ext cx="789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Bokun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Wang, Yang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Yang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Xing Xu, Alan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Hanjalic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Tao Shen. 2017. Adversarial Cross-Modal Retrieval. In Proceedings of the 25th ACM international conference on Multimedia (MM '17). Association for Computing Machinery, New York, NY, USA, 154–162.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DOI:https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://doi.org/10.1145/3123266.3123326</a:t>
            </a: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14" y="1242466"/>
            <a:ext cx="9277323" cy="4967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37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深度神经网络设计</a:t>
            </a:r>
            <a:r>
              <a:rPr lang="en-US" altLang="zh-CN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——encoder</a:t>
            </a: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部分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2241A0-961D-3246-B098-02C0DF2EA143}"/>
              </a:ext>
            </a:extLst>
          </p:cNvPr>
          <p:cNvSpPr txBox="1"/>
          <p:nvPr/>
        </p:nvSpPr>
        <p:spPr>
          <a:xfrm>
            <a:off x="315004" y="6542757"/>
            <a:ext cx="789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Yuan, W.,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Khot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T., Held, D., Mertz, C., Hebert, M.: PCN: point completion network. In: 3DV 2018. (2018)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63" y="1478649"/>
            <a:ext cx="9344025" cy="4438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82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深度神经网络设计</a:t>
            </a:r>
            <a:r>
              <a:rPr lang="en-US" altLang="zh-CN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——decoder</a:t>
            </a: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部分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2241A0-961D-3246-B098-02C0DF2EA143}"/>
              </a:ext>
            </a:extLst>
          </p:cNvPr>
          <p:cNvSpPr txBox="1"/>
          <p:nvPr/>
        </p:nvSpPr>
        <p:spPr>
          <a:xfrm>
            <a:off x="315004" y="6542757"/>
            <a:ext cx="7893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Yuan, W.,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Khot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T., Held, D., Mertz, C., Hebert, M.: PCN: point completion network. In: 3DV 2018. (2018)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9" y="1175799"/>
            <a:ext cx="9395012" cy="53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77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深度神经网络设计</a:t>
            </a:r>
            <a:r>
              <a:rPr lang="en-US" altLang="zh-CN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——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损失函数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3554" y="1089254"/>
            <a:ext cx="88862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重建损失函数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Chamfer Distance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是两个点云的最近点距离之和，用于度量两个点云的相似性，是点云补全的常用损失函数。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18" y="2812789"/>
            <a:ext cx="4113516" cy="1349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1253" y="4502560"/>
            <a:ext cx="5905920" cy="1866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23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深度神经网络设计</a:t>
            </a:r>
            <a:r>
              <a:rPr lang="en-US" altLang="zh-CN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——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损失函数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3554" y="1089254"/>
            <a:ext cx="88862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Triplet Loss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这个损失函数能够保证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anchor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（同类的特征向量）接近，和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（不同类的特征向量）疏远，两者至少差一个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margin 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。可以用于有标和无标数据的特征向量的融合。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距离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度量有欧氏距离（经典）和余弦距离两种，我们都进行了尝试。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910" y="3450698"/>
            <a:ext cx="4960883" cy="7399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8410" y="4190695"/>
            <a:ext cx="6237442" cy="17696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71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数据集介绍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6792" y="1287516"/>
            <a:ext cx="2095445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ShapeNet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856791" y="2937246"/>
            <a:ext cx="391164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ShapeNet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Completion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56791" y="4586976"/>
            <a:ext cx="181652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Scannet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5324" y="2079463"/>
            <a:ext cx="912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学术界常用的有标</a:t>
            </a:r>
            <a:r>
              <a:rPr lang="en-US" altLang="zh-CN" dirty="0" smtClean="0"/>
              <a:t>3D</a:t>
            </a:r>
            <a:r>
              <a:rPr lang="zh-CN" altLang="en-US" dirty="0" smtClean="0"/>
              <a:t>数据集，常用于补全、分割等多种任务的训练和评测。</a:t>
            </a:r>
            <a:endParaRPr lang="en-US" altLang="zh-CN" dirty="0" smtClean="0"/>
          </a:p>
          <a:p>
            <a:r>
              <a:rPr lang="zh-CN" altLang="en-US" dirty="0" smtClean="0"/>
              <a:t>我们使用的是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类物体的点云版本，有部分点云和完整点云（</a:t>
            </a:r>
            <a:r>
              <a:rPr lang="en-US" altLang="zh-CN" dirty="0" smtClean="0"/>
              <a:t>ground truth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45324" y="3640249"/>
            <a:ext cx="870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经过处理的</a:t>
            </a:r>
            <a:r>
              <a:rPr lang="en-US" altLang="zh-CN" dirty="0" err="1" smtClean="0"/>
              <a:t>ShapeNet</a:t>
            </a:r>
            <a:r>
              <a:rPr lang="zh-CN" altLang="en-US" dirty="0" smtClean="0"/>
              <a:t>版本，对每个完整点云，取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个不同视角进行裁剪，得到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个不同的部分点云。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45324" y="5386826"/>
            <a:ext cx="87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一个无标记的部分点云数据集，只有部分点云没有完整点云</a:t>
            </a:r>
            <a:r>
              <a:rPr lang="en-US" altLang="zh-CN" dirty="0" smtClean="0"/>
              <a:t>ground truth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470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xmlns="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量化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结果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xmlns="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99085"/>
              </p:ext>
            </p:extLst>
          </p:nvPr>
        </p:nvGraphicFramePr>
        <p:xfrm>
          <a:off x="3" y="1634490"/>
          <a:ext cx="10459400" cy="533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0"/>
                <a:gridCol w="1045940"/>
                <a:gridCol w="1045940"/>
                <a:gridCol w="1045940"/>
                <a:gridCol w="1045940"/>
                <a:gridCol w="1045940"/>
                <a:gridCol w="1045940"/>
                <a:gridCol w="1045940"/>
                <a:gridCol w="1045940"/>
                <a:gridCol w="1045940"/>
              </a:tblGrid>
              <a:tr h="6322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Airplane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Carbinet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Watercraft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18.22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PCN</a:t>
                      </a:r>
                      <a:r>
                        <a:rPr lang="zh-CN" altLang="en-US" dirty="0" smtClean="0"/>
                        <a:t>（我实现的）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19.22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GRNet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SOTA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10.64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Triplet </a:t>
                      </a:r>
                    </a:p>
                    <a:p>
                      <a:r>
                        <a:rPr lang="en-US" altLang="zh-CN" dirty="0" smtClean="0"/>
                        <a:t>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19.66</a:t>
                      </a:r>
                      <a:endParaRPr lang="zh-CN" altLang="en-US" dirty="0"/>
                    </a:p>
                  </a:txBody>
                  <a:tcPr/>
                </a:tc>
              </a:tr>
              <a:tr h="8505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Cosine</a:t>
                      </a:r>
                      <a:r>
                        <a:rPr lang="en-US" altLang="zh-CN" baseline="0" dirty="0" smtClean="0"/>
                        <a:t>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8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18.82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正则化</a:t>
                      </a:r>
                      <a:r>
                        <a:rPr lang="en-US" altLang="zh-CN" dirty="0" smtClean="0"/>
                        <a:t>Cosine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5.33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22.02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9.30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22.65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26.41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16.48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24.38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14.32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8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18.36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648" y="1175799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ShapeNet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4559</TotalTime>
  <Words>955</Words>
  <Application>Microsoft Office PowerPoint</Application>
  <PresentationFormat>自定义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等线</vt:lpstr>
      <vt:lpstr>等线</vt:lpstr>
      <vt:lpstr>等线 Light</vt:lpstr>
      <vt:lpstr>黑体</vt:lpstr>
      <vt:lpstr>华文行楷</vt:lpstr>
      <vt:lpstr>微软雅黑</vt:lpstr>
      <vt:lpstr>微软雅黑</vt:lpstr>
      <vt:lpstr>Arial</vt:lpstr>
      <vt:lpstr>Calibri</vt:lpstr>
      <vt:lpstr>Calibri Light</vt:lpstr>
      <vt:lpstr>Georgia</vt:lpstr>
      <vt:lpstr>Times New Roman</vt:lpstr>
      <vt:lpstr>Office 主题​​</vt:lpstr>
      <vt:lpstr>三维点云模型补全算法设计与实践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Lenovo</cp:lastModifiedBy>
  <cp:revision>505</cp:revision>
  <dcterms:created xsi:type="dcterms:W3CDTF">2018-01-04T04:53:57Z</dcterms:created>
  <dcterms:modified xsi:type="dcterms:W3CDTF">2020-09-19T03:38:44Z</dcterms:modified>
</cp:coreProperties>
</file>