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57" r:id="rId5"/>
    <p:sldId id="269" r:id="rId6"/>
    <p:sldId id="258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/>
    <p:restoredTop sz="87893"/>
  </p:normalViewPr>
  <p:slideViewPr>
    <p:cSldViewPr snapToGrid="0" snapToObjects="1">
      <p:cViewPr varScale="1">
        <p:scale>
          <a:sx n="96" d="100"/>
          <a:sy n="96" d="100"/>
        </p:scale>
        <p:origin x="13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0CC73-3230-F846-9672-7265514BC9FA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C671B-1F77-664B-A951-BF6911BF4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1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paper link: http://</a:t>
            </a:r>
            <a:r>
              <a:rPr kumimoji="1" lang="en-US" altLang="zh-CN" dirty="0" err="1"/>
              <a:t>www.vldb.org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pvldb</a:t>
            </a:r>
            <a:r>
              <a:rPr kumimoji="1" lang="en-US" altLang="zh-CN" dirty="0"/>
              <a:t>/vol13/p3072-huang.pdf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671B-1F77-664B-A951-BF6911BF472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88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Paper link: https://</a:t>
            </a:r>
            <a:r>
              <a:rPr kumimoji="1" lang="en-US" altLang="zh-CN" dirty="0" err="1"/>
              <a:t>ieeexplore.ieee.org</a:t>
            </a:r>
            <a:r>
              <a:rPr kumimoji="1" lang="en-US" altLang="zh-CN" dirty="0"/>
              <a:t>/document/1353004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671B-1F77-664B-A951-BF6911BF472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8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371" y="6356351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6320" y="6356351"/>
            <a:ext cx="2743200" cy="365125"/>
          </a:xfrm>
        </p:spPr>
        <p:txBody>
          <a:bodyPr/>
          <a:lstStyle/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9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7233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4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7632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4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7632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97603" y="1584634"/>
            <a:ext cx="53848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2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7233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5483" y="2174875"/>
            <a:ext cx="5386917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7233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0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7233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65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7233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2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7233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19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4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7233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0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41704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EE81-69D7-554C-A4EF-6764FF4E8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6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lab/iotdb-benchmark" TargetMode="External"/><Relationship Id="rId2" Type="http://schemas.openxmlformats.org/officeDocument/2006/relationships/hyperlink" Target="https://chaos-mesh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otdb.apache.org/UserGuide/Master/Get%20Started/QuickStart.html" TargetMode="External"/><Relationship Id="rId2" Type="http://schemas.openxmlformats.org/officeDocument/2006/relationships/hyperlink" Target="https://iotdb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hyperlink" Target="mailto:kyy19@mails.tsinghua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86D1-7801-BB4A-BC79-D7DEDAF26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大数据系统软件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4F188-90E5-BE4A-892B-C309A925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分布式数据库大作业</a:t>
            </a:r>
          </a:p>
        </p:txBody>
      </p:sp>
    </p:spTree>
    <p:extLst>
      <p:ext uri="{BB962C8B-B14F-4D97-AF65-F5344CB8AC3E}">
        <p14:creationId xmlns:p14="http://schemas.microsoft.com/office/powerpoint/2010/main" val="3832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F1B2-8DE9-2345-B23A-B530308C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补充材料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6EBCC2B-3F90-A843-92DA-2AFC39A3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30725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如果在大作业的进行过程中需要云资源，可以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向助教申请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08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F1B2-8DE9-2345-B23A-B530308C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170" y="2958675"/>
            <a:ext cx="1436485" cy="771353"/>
          </a:xfrm>
        </p:spPr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F1B2-8DE9-2345-B23A-B530308C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0BAF3-8031-714F-B252-0D6A83FBF659}"/>
              </a:ext>
            </a:extLst>
          </p:cNvPr>
          <p:cNvSpPr txBox="1"/>
          <p:nvPr/>
        </p:nvSpPr>
        <p:spPr>
          <a:xfrm>
            <a:off x="1390142" y="3035803"/>
            <a:ext cx="960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 在四个分布式数据库系统相关选题中选择一个进行完成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分组：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人一组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60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571CE-05A3-6444-A392-AE9A8F77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基于查找表的数据分区实现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71DC3-817C-6C4E-8BBB-C0E1F10B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背景介绍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常见数据分区方法有基于一致性哈希（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Cassandra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）与查找表（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IoTDB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目前使用基于槽哈希的一致性哈希方法进行数据分区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增加查找表分区方式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对写入和查询流程进行适配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实现增加节点时，手动指定如何迁移数据槽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对比与一致性哈希的性能差异</a:t>
            </a:r>
          </a:p>
        </p:txBody>
      </p:sp>
    </p:spTree>
    <p:extLst>
      <p:ext uri="{BB962C8B-B14F-4D97-AF65-F5344CB8AC3E}">
        <p14:creationId xmlns:p14="http://schemas.microsoft.com/office/powerpoint/2010/main" val="30976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0688-7CA5-7D46-A261-62EED9EC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学习者机制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C0BE1-F362-0C44-9685-36C5D7E1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07" y="1417639"/>
            <a:ext cx="869287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学习者是指在集群中没有投票权、仅被动接受其他节点的更新推送的节点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学习者不接受客户端的写入请求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学习者扩大了集群的副本数，但（相比于增加一个普通节点而言）尽可能地减小集群维护的代价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学习者可以用来支持更多的查询负载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协议不存在学习者这一角色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协议添加学习者这一角色，并在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IoTDB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中实现（允许一定程度上的数据滞后）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Paxos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的改进：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TiDB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VLDB2020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（与本题目定义的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稍有不同）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3B515-79B1-5140-BEAF-D572A463919F}"/>
              </a:ext>
            </a:extLst>
          </p:cNvPr>
          <p:cNvSpPr/>
          <p:nvPr/>
        </p:nvSpPr>
        <p:spPr>
          <a:xfrm>
            <a:off x="514135" y="6488668"/>
            <a:ext cx="11395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Dongxu Huang</a:t>
            </a:r>
            <a:r>
              <a:rPr lang="en-US" altLang="zh-CN" sz="1800" dirty="0"/>
              <a:t> et al</a:t>
            </a:r>
            <a:r>
              <a:rPr lang="zh-CN" altLang="en-US" sz="1800" dirty="0"/>
              <a:t>:</a:t>
            </a:r>
            <a:r>
              <a:rPr lang="en-US" altLang="zh-CN" sz="1800" dirty="0"/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TiDB: A Raft-based HTAP Database</a:t>
            </a:r>
            <a:r>
              <a:rPr lang="zh-CN" altLang="en-US" sz="1800" dirty="0"/>
              <a:t>. Proc. VLDB Endow. 13(12): 3072-3084 (2020)</a:t>
            </a:r>
          </a:p>
        </p:txBody>
      </p:sp>
    </p:spTree>
    <p:extLst>
      <p:ext uri="{BB962C8B-B14F-4D97-AF65-F5344CB8AC3E}">
        <p14:creationId xmlns:p14="http://schemas.microsoft.com/office/powerpoint/2010/main" val="426918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840B-70C4-3844-97D3-D24635C8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基于概率的心跳检测算法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5DF89-EDD8-614F-B5AE-D5F95138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8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 The </a:t>
            </a:r>
            <a:r>
              <a:rPr kumimoji="1" lang="el-GR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Accrual Failure Detector》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IoTDB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中进行实现并替代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心跳中简单的节点失联逻辑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确保不影响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的正确性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分析并尽可能减小对系统性能的影响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C2FB1E-A0BC-A147-A8D3-92DD952A8094}"/>
              </a:ext>
            </a:extLst>
          </p:cNvPr>
          <p:cNvSpPr/>
          <p:nvPr/>
        </p:nvSpPr>
        <p:spPr>
          <a:xfrm>
            <a:off x="518192" y="6295159"/>
            <a:ext cx="10108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Naohiro Hayashibara</a:t>
            </a:r>
            <a:r>
              <a:rPr lang="en-US" altLang="zh-CN" sz="1800" dirty="0"/>
              <a:t> et al.</a:t>
            </a:r>
            <a:r>
              <a:rPr lang="zh-CN" altLang="en-US" sz="1800" dirty="0"/>
              <a:t>:</a:t>
            </a:r>
            <a:r>
              <a:rPr lang="en-US" altLang="zh-CN" sz="1800" dirty="0"/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The Φ Accrual Failure Detector</a:t>
            </a:r>
            <a:r>
              <a:rPr lang="zh-CN" altLang="en-US" sz="1800" dirty="0"/>
              <a:t>. SRDS 2004: 66-78</a:t>
            </a:r>
          </a:p>
        </p:txBody>
      </p:sp>
    </p:spTree>
    <p:extLst>
      <p:ext uri="{BB962C8B-B14F-4D97-AF65-F5344CB8AC3E}">
        <p14:creationId xmlns:p14="http://schemas.microsoft.com/office/powerpoint/2010/main" val="388263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BC796-2E4B-AC4C-81A5-32A869AF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分布式系统的正确性验证测试框架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CD71B-5338-EA4D-9B98-91BAB7E1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定义集群的启动、关闭脚本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定义集群的一系列故障模拟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网络隔离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网络丢包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节点崩溃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节点响应缓慢（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Full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定义一系列操作及操作的期望结果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实现测试框架并用于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IoTDB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的正确性验证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https://chaos-mesh.org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（可基于该测试工具来做适配）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https://github.com/thulab/iotdb-benchmark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iotdb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-benchmark</a:t>
            </a:r>
          </a:p>
          <a:p>
            <a:pPr lvl="1">
              <a:lnSpc>
                <a:spcPct val="120000"/>
              </a:lnSpc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3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F1B2-8DE9-2345-B23A-B530308C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课题交付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D12B89-7C70-EE41-933F-85F3EFF417F9}"/>
              </a:ext>
            </a:extLst>
          </p:cNvPr>
          <p:cNvSpPr txBox="1"/>
          <p:nvPr/>
        </p:nvSpPr>
        <p:spPr>
          <a:xfrm>
            <a:off x="609600" y="1417639"/>
            <a:ext cx="1183798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latin typeface="+mn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latin typeface="+mn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rgbClr val="CC9900"/>
              </a:buClr>
              <a:buSzPct val="75000"/>
              <a:buFont typeface="Wingdings" pitchFamily="-108" charset="2"/>
              <a:defRPr sz="16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也可以通过</a:t>
            </a:r>
            <a:r>
              <a:rPr lang="en-US" altLang="zh-CN" dirty="0" err="1"/>
              <a:t>Github</a:t>
            </a:r>
            <a:r>
              <a:rPr lang="zh-CN" altLang="en-US" dirty="0"/>
              <a:t>链接提交</a:t>
            </a:r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ppt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14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F1B2-8DE9-2345-B23A-B530308C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时间节点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D12B89-7C70-EE41-933F-85F3EFF417F9}"/>
              </a:ext>
            </a:extLst>
          </p:cNvPr>
          <p:cNvSpPr txBox="1"/>
          <p:nvPr/>
        </p:nvSpPr>
        <p:spPr>
          <a:xfrm>
            <a:off x="609600" y="1417639"/>
            <a:ext cx="1183798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latin typeface="+mn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latin typeface="+mn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rgbClr val="CC9900"/>
              </a:buClr>
              <a:buSzPct val="75000"/>
              <a:buFont typeface="Wingdings" pitchFamily="-108" charset="2"/>
              <a:defRPr sz="16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分组</a:t>
            </a:r>
            <a:endParaRPr lang="en-US" altLang="zh-CN" dirty="0"/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人一组，请组长在网络学堂讨论帖中回复分组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截止日期为周日（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10.18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），截止后仍未分组的同学将会被自动分组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报告与展示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开题报告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10.30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（提交到网络学堂）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中期展示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(5min) :11.27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期末展示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(10min) :12.18</a:t>
            </a: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*具体展示要求会另作通知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11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F1B2-8DE9-2345-B23A-B530308C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补充材料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6EBCC2B-3F90-A843-92DA-2AFC39A3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30725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IoTDB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https://iotdb.apache.org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IoTDB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目前位于 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cluster_new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分支、未来可能被合入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使用手册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http://iotdb.apache.org/UserGuide/Master/Get%20Started/QuickStart.html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设计文档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iotdb.apache.org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SystemDesign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/Architecture/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Architecture.html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联系人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江天：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jt2594838@163.com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康愈圆：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kyy19@mails.tsinghua.edu.cn</a:t>
            </a:r>
            <a:endParaRPr kumimoji="1" lang="e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公众号：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875B0-1172-804C-9BC8-A4E83A2E7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498" y="4770382"/>
            <a:ext cx="1339958" cy="133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0255"/>
      </p:ext>
    </p:extLst>
  </p:cSld>
  <p:clrMapOvr>
    <a:masterClrMapping/>
  </p:clrMapOvr>
</p:sld>
</file>

<file path=ppt/theme/theme1.xml><?xml version="1.0" encoding="utf-8"?>
<a:theme xmlns:a="http://schemas.openxmlformats.org/drawingml/2006/main" name="1-Introduction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主题​​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about-A</Template>
  <TotalTime>153</TotalTime>
  <Words>646</Words>
  <Application>Microsoft Macintosh PowerPoint</Application>
  <PresentationFormat>宽屏</PresentationFormat>
  <Paragraphs>81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Microsoft YaHei</vt:lpstr>
      <vt:lpstr>Arial</vt:lpstr>
      <vt:lpstr>Wingdings</vt:lpstr>
      <vt:lpstr>1-Introduction</vt:lpstr>
      <vt:lpstr>大数据系统软件</vt:lpstr>
      <vt:lpstr>课题任务</vt:lpstr>
      <vt:lpstr>基于查找表的数据分区实现</vt:lpstr>
      <vt:lpstr>Raft学习者机制</vt:lpstr>
      <vt:lpstr>基于概率的心跳检测算法</vt:lpstr>
      <vt:lpstr>分布式系统的正确性验证测试框架</vt:lpstr>
      <vt:lpstr>课题交付</vt:lpstr>
      <vt:lpstr>时间节点</vt:lpstr>
      <vt:lpstr>补充材料</vt:lpstr>
      <vt:lpstr>补充材料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个人行为时序数据全生命周期管理分析系统 </dc:title>
  <dc:creator>huang xd</dc:creator>
  <cp:lastModifiedBy>Ytg0448</cp:lastModifiedBy>
  <cp:revision>29</cp:revision>
  <dcterms:created xsi:type="dcterms:W3CDTF">2020-09-16T01:55:41Z</dcterms:created>
  <dcterms:modified xsi:type="dcterms:W3CDTF">2020-10-16T02:47:55Z</dcterms:modified>
</cp:coreProperties>
</file>