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6" r:id="rId4"/>
    <p:sldId id="297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F91275AE-6359-4432-9ECC-B5AD569A143A}"/>
    <pc:docChg chg="undo custSel modSld">
      <pc:chgData name="Famiglia Frasca" userId="bb3c054bf86d7ba1" providerId="LiveId" clId="{F91275AE-6359-4432-9ECC-B5AD569A143A}" dt="2023-01-14T16:11:58.206" v="127" actId="20577"/>
      <pc:docMkLst>
        <pc:docMk/>
      </pc:docMkLst>
      <pc:sldChg chg="modSp mod">
        <pc:chgData name="Famiglia Frasca" userId="bb3c054bf86d7ba1" providerId="LiveId" clId="{F91275AE-6359-4432-9ECC-B5AD569A143A}" dt="2023-01-14T16:11:01.134" v="121" actId="20577"/>
        <pc:sldMkLst>
          <pc:docMk/>
          <pc:sldMk cId="1208019288" sldId="256"/>
        </pc:sldMkLst>
        <pc:spChg chg="mod">
          <ac:chgData name="Famiglia Frasca" userId="bb3c054bf86d7ba1" providerId="LiveId" clId="{F91275AE-6359-4432-9ECC-B5AD569A143A}" dt="2023-01-14T16:11:01.134" v="121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F91275AE-6359-4432-9ECC-B5AD569A143A}" dt="2023-01-14T16:11:58.206" v="127" actId="20577"/>
        <pc:sldMkLst>
          <pc:docMk/>
          <pc:sldMk cId="3804905029" sldId="298"/>
        </pc:sldMkLst>
        <pc:spChg chg="mod">
          <ac:chgData name="Famiglia Frasca" userId="bb3c054bf86d7ba1" providerId="LiveId" clId="{F91275AE-6359-4432-9ECC-B5AD569A143A}" dt="2023-01-12T12:02:51.126" v="0" actId="1076"/>
          <ac:spMkLst>
            <pc:docMk/>
            <pc:sldMk cId="3804905029" sldId="298"/>
            <ac:spMk id="3" creationId="{BEF81F9A-4E18-604A-7374-ADEF979AB9F5}"/>
          </ac:spMkLst>
        </pc:spChg>
        <pc:spChg chg="mod">
          <ac:chgData name="Famiglia Frasca" userId="bb3c054bf86d7ba1" providerId="LiveId" clId="{F91275AE-6359-4432-9ECC-B5AD569A143A}" dt="2023-01-14T16:11:58.206" v="127" actId="2057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F91275AE-6359-4432-9ECC-B5AD569A143A}" dt="2023-01-14T16:03:35.246" v="93" actId="20577"/>
          <ac:spMkLst>
            <pc:docMk/>
            <pc:sldMk cId="3804905029" sldId="298"/>
            <ac:spMk id="5" creationId="{71661012-A020-05D4-5652-D629A405A7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10B-7D18-436D-8C9D-3D7F46357368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B20-64F9-4ADB-AE68-B96CF4262B59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1E-6B6B-47E9-8714-E91573E0F14D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C28-A426-4B54-B8D0-AD19397A8A28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4F5-6046-44B5-892D-7BF0F719275D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BB3-A0B1-4A78-A4E8-AA732A2385C9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546-1571-4A63-B22A-8F50A4744B9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6798-494D-403D-9109-FA6B5591D999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B31-0A7C-4E3A-8A21-B21A6CB5E956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BDA7-ECDF-4191-A1D0-F2BB626BEB4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563-21A7-4833-90C7-9123E1C793FD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605-CF22-4929-A9C8-4B63E07A5B5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972B-6721-4473-AED4-F58C3C74BD9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01E-0D3D-409F-93D6-9167C6098CA4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C204-D136-439B-8D24-C6AAC728DB3A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A0D-6EF5-4B02-984F-1E50B55C238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F3223-5E7C-499B-B9EC-EF9189971B1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35CF-C96D-4794-8CF9-2407F457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685799"/>
            <a:ext cx="6494462" cy="2971801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            </a:t>
            </a:r>
            <a:r>
              <a:rPr lang="en-US" b="1" cap="none" dirty="0">
                <a:solidFill>
                  <a:srgbClr val="C00000"/>
                </a:solidFill>
              </a:rPr>
              <a:t>SnagPy</a:t>
            </a:r>
            <a:br>
              <a:rPr lang="en-US" b="1" cap="none" dirty="0">
                <a:solidFill>
                  <a:srgbClr val="C00000"/>
                </a:solidFill>
              </a:rPr>
            </a:br>
            <a:r>
              <a:rPr lang="en-US" b="1" cap="none" dirty="0">
                <a:solidFill>
                  <a:srgbClr val="C00000"/>
                </a:solidFill>
              </a:rPr>
              <a:t>                  1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43867"/>
            <a:ext cx="5924550" cy="19473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Sergio Frasca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for the Rome Virgo Data Analysis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1B6018F-FEF0-5C43-876C-1B7FC88B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116B73-AABE-55B3-4ED4-FCE5149D4999}"/>
              </a:ext>
            </a:extLst>
          </p:cNvPr>
          <p:cNvSpPr txBox="1"/>
          <p:nvPr/>
        </p:nvSpPr>
        <p:spPr>
          <a:xfrm>
            <a:off x="3114675" y="409575"/>
            <a:ext cx="379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517653-4962-01C5-B049-35FA7513CEBE}"/>
              </a:ext>
            </a:extLst>
          </p:cNvPr>
          <p:cNvSpPr txBox="1"/>
          <p:nvPr/>
        </p:nvSpPr>
        <p:spPr>
          <a:xfrm>
            <a:off x="1066800" y="1790700"/>
            <a:ext cx="9848850" cy="368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00"/>
                </a:solidFill>
              </a:rPr>
              <a:t>Nasce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nel</a:t>
            </a:r>
            <a:r>
              <a:rPr lang="en-US" sz="2000" b="1" dirty="0">
                <a:solidFill>
                  <a:srgbClr val="FFFF00"/>
                </a:solidFill>
              </a:rPr>
              <a:t> 1987 come </a:t>
            </a:r>
            <a:r>
              <a:rPr lang="en-US" sz="2000" b="1" dirty="0" err="1">
                <a:solidFill>
                  <a:srgbClr val="FFFF00"/>
                </a:solidFill>
              </a:rPr>
              <a:t>programma</a:t>
            </a:r>
            <a:r>
              <a:rPr lang="en-US" sz="2000" b="1" dirty="0">
                <a:solidFill>
                  <a:srgbClr val="FFFF00"/>
                </a:solidFill>
              </a:rPr>
              <a:t> Fortran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Nel 1997 </a:t>
            </a:r>
            <a:r>
              <a:rPr lang="en-US" sz="2000" b="1" dirty="0" err="1">
                <a:solidFill>
                  <a:srgbClr val="FFFF00"/>
                </a:solidFill>
              </a:rPr>
              <a:t>trasmigra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su</a:t>
            </a:r>
            <a:r>
              <a:rPr lang="en-US" sz="2000" b="1" dirty="0">
                <a:solidFill>
                  <a:srgbClr val="FFFF00"/>
                </a:solidFill>
              </a:rPr>
              <a:t> Matlab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Ne </a:t>
            </a:r>
            <a:r>
              <a:rPr lang="en-US" sz="2000" b="1" dirty="0" err="1">
                <a:solidFill>
                  <a:srgbClr val="FFFF00"/>
                </a:solidFill>
              </a:rPr>
              <a:t>sono</a:t>
            </a:r>
            <a:r>
              <a:rPr lang="en-US" sz="2000" b="1" dirty="0">
                <a:solidFill>
                  <a:srgbClr val="FFFF00"/>
                </a:solidFill>
              </a:rPr>
              <a:t> state </a:t>
            </a:r>
            <a:r>
              <a:rPr lang="en-US" sz="2000" b="1" dirty="0" err="1">
                <a:solidFill>
                  <a:srgbClr val="FFFF00"/>
                </a:solidFill>
              </a:rPr>
              <a:t>fatte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versioni</a:t>
            </a:r>
            <a:r>
              <a:rPr lang="en-US" sz="2000" b="1" dirty="0">
                <a:solidFill>
                  <a:srgbClr val="FFFF00"/>
                </a:solidFill>
              </a:rPr>
              <a:t> di </a:t>
            </a:r>
            <a:r>
              <a:rPr lang="en-US" sz="2000" b="1" dirty="0" err="1">
                <a:solidFill>
                  <a:srgbClr val="FFFF00"/>
                </a:solidFill>
              </a:rPr>
              <a:t>vario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genere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 err="1">
                <a:solidFill>
                  <a:srgbClr val="FFFF00"/>
                </a:solidFill>
              </a:rPr>
              <a:t>soprattutto</a:t>
            </a:r>
            <a:r>
              <a:rPr lang="en-US" sz="2000" b="1" dirty="0">
                <a:solidFill>
                  <a:srgbClr val="FFFF00"/>
                </a:solidFill>
              </a:rPr>
              <a:t> per </a:t>
            </a:r>
            <a:r>
              <a:rPr lang="en-US" sz="2000" b="1" dirty="0" err="1">
                <a:solidFill>
                  <a:srgbClr val="FFFF00"/>
                </a:solidFill>
              </a:rPr>
              <a:t>laboratorio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didattico</a:t>
            </a:r>
            <a:r>
              <a:rPr lang="en-US" sz="2000" b="1" dirty="0">
                <a:solidFill>
                  <a:srgbClr val="FFFF00"/>
                </a:solidFill>
              </a:rPr>
              <a:t> (</a:t>
            </a:r>
            <a:r>
              <a:rPr lang="en-US" sz="2000" b="1" dirty="0" err="1">
                <a:solidFill>
                  <a:srgbClr val="FFFF00"/>
                </a:solidFill>
              </a:rPr>
              <a:t>SnagLab</a:t>
            </a:r>
            <a:r>
              <a:rPr lang="en-US" sz="2000" b="1" dirty="0">
                <a:solidFill>
                  <a:srgbClr val="FFFF00"/>
                </a:solidFill>
              </a:rPr>
              <a:t>), in Visual Basic, in C#, in </a:t>
            </a:r>
            <a:r>
              <a:rPr lang="en-US" sz="2000" b="1" dirty="0" err="1">
                <a:solidFill>
                  <a:srgbClr val="FFFF00"/>
                </a:solidFill>
              </a:rPr>
              <a:t>SciLab</a:t>
            </a:r>
            <a:r>
              <a:rPr lang="en-US" sz="2000" b="1" dirty="0">
                <a:solidFill>
                  <a:srgbClr val="FFFF00"/>
                </a:solidFill>
              </a:rPr>
              <a:t>, con </a:t>
            </a:r>
            <a:r>
              <a:rPr lang="en-US" sz="2000" b="1" dirty="0" err="1">
                <a:solidFill>
                  <a:srgbClr val="FFFF00"/>
                </a:solidFill>
              </a:rPr>
              <a:t>scarso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successo</a:t>
            </a:r>
            <a:endParaRPr lang="en-US" sz="20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Nel 2002-3 </a:t>
            </a:r>
            <a:r>
              <a:rPr lang="en-US" sz="2000" b="1" dirty="0" err="1">
                <a:solidFill>
                  <a:srgbClr val="FFFF00"/>
                </a:solidFill>
              </a:rPr>
              <a:t>nasce</a:t>
            </a:r>
            <a:r>
              <a:rPr lang="en-US" sz="2000" b="1" dirty="0">
                <a:solidFill>
                  <a:srgbClr val="FFFF00"/>
                </a:solidFill>
              </a:rPr>
              <a:t> Snag v.2, </a:t>
            </a:r>
            <a:r>
              <a:rPr lang="en-US" sz="2000" b="1" dirty="0" err="1">
                <a:solidFill>
                  <a:srgbClr val="FFFF00"/>
                </a:solidFill>
              </a:rPr>
              <a:t>una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versone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matura</a:t>
            </a:r>
            <a:r>
              <a:rPr lang="en-US" sz="2000" b="1" dirty="0">
                <a:solidFill>
                  <a:srgbClr val="FFFF00"/>
                </a:solidFill>
              </a:rPr>
              <a:t> e finale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Nel 2022-3 </a:t>
            </a:r>
            <a:r>
              <a:rPr lang="en-US" sz="2000" b="1" dirty="0" err="1">
                <a:solidFill>
                  <a:srgbClr val="FFFF00"/>
                </a:solidFill>
              </a:rPr>
              <a:t>nasce</a:t>
            </a:r>
            <a:r>
              <a:rPr lang="en-US" sz="2000" b="1" dirty="0">
                <a:solidFill>
                  <a:srgbClr val="FFFF00"/>
                </a:solidFill>
              </a:rPr>
              <a:t> SnagPy, in Python</a:t>
            </a:r>
          </a:p>
        </p:txBody>
      </p:sp>
    </p:spTree>
    <p:extLst>
      <p:ext uri="{BB962C8B-B14F-4D97-AF65-F5344CB8AC3E}">
        <p14:creationId xmlns:p14="http://schemas.microsoft.com/office/powerpoint/2010/main" val="390144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FBB3983-F247-CA7F-2D12-3A06D00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355D34-8058-850C-B93B-19FA3B614910}"/>
              </a:ext>
            </a:extLst>
          </p:cNvPr>
          <p:cNvSpPr txBox="1"/>
          <p:nvPr/>
        </p:nvSpPr>
        <p:spPr>
          <a:xfrm>
            <a:off x="3771900" y="438150"/>
            <a:ext cx="329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 GD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F1906-F208-93DC-6DDE-3804CCF13ADE}"/>
              </a:ext>
            </a:extLst>
          </p:cNvPr>
          <p:cNvSpPr txBox="1"/>
          <p:nvPr/>
        </p:nvSpPr>
        <p:spPr>
          <a:xfrm>
            <a:off x="1685926" y="2053726"/>
            <a:ext cx="8267700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y         I </a:t>
            </a:r>
            <a:r>
              <a:rPr lang="en-US" b="1" dirty="0" err="1">
                <a:solidFill>
                  <a:srgbClr val="FFFF00"/>
                </a:solidFill>
              </a:rPr>
              <a:t>dati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l’ordinata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n         il </a:t>
            </a:r>
            <a:r>
              <a:rPr lang="en-US" b="1" dirty="0" err="1">
                <a:solidFill>
                  <a:srgbClr val="FFFF00"/>
                </a:solidFill>
              </a:rPr>
              <a:t>numero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valori</a:t>
            </a:r>
            <a:r>
              <a:rPr lang="en-US" b="1" dirty="0">
                <a:solidFill>
                  <a:srgbClr val="FFFF00"/>
                </a:solidFill>
              </a:rPr>
              <a:t> di 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ini</a:t>
            </a:r>
            <a:r>
              <a:rPr lang="en-US" b="1" dirty="0">
                <a:solidFill>
                  <a:srgbClr val="FFFF00"/>
                </a:solidFill>
              </a:rPr>
              <a:t>       </a:t>
            </a:r>
            <a:r>
              <a:rPr lang="en-US" b="1" dirty="0" err="1">
                <a:solidFill>
                  <a:srgbClr val="FFFF00"/>
                </a:solidFill>
              </a:rPr>
              <a:t>valore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iniziale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campionamento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uniforme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ascisse</a:t>
            </a:r>
            <a:r>
              <a:rPr lang="en-US" b="1" dirty="0">
                <a:solidFill>
                  <a:srgbClr val="FFFF00"/>
                </a:solidFill>
              </a:rPr>
              <a:t> “</a:t>
            </a:r>
            <a:r>
              <a:rPr lang="en-US" b="1" dirty="0" err="1">
                <a:solidFill>
                  <a:srgbClr val="FFFF00"/>
                </a:solidFill>
              </a:rPr>
              <a:t>virtuali</a:t>
            </a:r>
            <a:r>
              <a:rPr lang="en-US" b="1" dirty="0">
                <a:solidFill>
                  <a:srgbClr val="FFFF00"/>
                </a:solidFill>
              </a:rPr>
              <a:t>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dx       intervallo di </a:t>
            </a:r>
            <a:r>
              <a:rPr lang="en-US" b="1" dirty="0" err="1">
                <a:solidFill>
                  <a:srgbClr val="FFFF00"/>
                </a:solidFill>
              </a:rPr>
              <a:t>campionamento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type   </a:t>
            </a:r>
            <a:r>
              <a:rPr lang="en-US" b="1" dirty="0" err="1">
                <a:solidFill>
                  <a:srgbClr val="FFFF00"/>
                </a:solidFill>
              </a:rPr>
              <a:t>tipo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gd</a:t>
            </a:r>
            <a:r>
              <a:rPr lang="en-US" b="1" dirty="0">
                <a:solidFill>
                  <a:srgbClr val="FFFF00"/>
                </a:solidFill>
              </a:rPr>
              <a:t> (1: camp. </a:t>
            </a:r>
            <a:r>
              <a:rPr lang="en-US" b="1" dirty="0" err="1">
                <a:solidFill>
                  <a:srgbClr val="FFFF00"/>
                </a:solidFill>
              </a:rPr>
              <a:t>uniforme</a:t>
            </a:r>
            <a:r>
              <a:rPr lang="en-US" b="1" dirty="0">
                <a:solidFill>
                  <a:srgbClr val="FFFF00"/>
                </a:solidFill>
              </a:rPr>
              <a:t>, 2: </a:t>
            </a:r>
            <a:r>
              <a:rPr lang="en-US" b="1" dirty="0" err="1">
                <a:solidFill>
                  <a:srgbClr val="FFFF00"/>
                </a:solidFill>
              </a:rPr>
              <a:t>campioni</a:t>
            </a:r>
            <a:r>
              <a:rPr lang="en-US" b="1" dirty="0">
                <a:solidFill>
                  <a:srgbClr val="FFFF00"/>
                </a:solidFill>
              </a:rPr>
              <a:t> no </a:t>
            </a:r>
            <a:r>
              <a:rPr lang="en-US" b="1" dirty="0" err="1">
                <a:solidFill>
                  <a:srgbClr val="FFFF00"/>
                </a:solidFill>
              </a:rPr>
              <a:t>uniformi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x         </a:t>
            </a:r>
            <a:r>
              <a:rPr lang="en-US" b="1" dirty="0" err="1">
                <a:solidFill>
                  <a:srgbClr val="FFFF00"/>
                </a:solidFill>
              </a:rPr>
              <a:t>ascisse</a:t>
            </a:r>
            <a:r>
              <a:rPr lang="en-US" b="1" dirty="0">
                <a:solidFill>
                  <a:srgbClr val="FFFF00"/>
                </a:solidFill>
              </a:rPr>
              <a:t> “</a:t>
            </a:r>
            <a:r>
              <a:rPr lang="en-US" b="1" dirty="0" err="1">
                <a:solidFill>
                  <a:srgbClr val="FFFF00"/>
                </a:solidFill>
              </a:rPr>
              <a:t>reali</a:t>
            </a:r>
            <a:r>
              <a:rPr lang="en-US" b="1" dirty="0">
                <a:solidFill>
                  <a:srgbClr val="FFFF00"/>
                </a:solidFill>
              </a:rPr>
              <a:t>” per </a:t>
            </a:r>
            <a:r>
              <a:rPr lang="en-US" b="1" dirty="0" err="1">
                <a:solidFill>
                  <a:srgbClr val="FFFF00"/>
                </a:solidFill>
              </a:rPr>
              <a:t>tipo</a:t>
            </a:r>
            <a:r>
              <a:rPr lang="en-US" b="1" dirty="0">
                <a:solidFill>
                  <a:srgbClr val="FFFF00"/>
                </a:solidFill>
              </a:rPr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unc</a:t>
            </a:r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incertezza</a:t>
            </a:r>
            <a:r>
              <a:rPr lang="en-US" b="1" dirty="0">
                <a:solidFill>
                  <a:srgbClr val="FFFF00"/>
                </a:solidFill>
              </a:rPr>
              <a:t>/e per le 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uncx</a:t>
            </a:r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incertezze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oer</a:t>
            </a:r>
            <a:r>
              <a:rPr lang="en-US" b="1" dirty="0">
                <a:solidFill>
                  <a:srgbClr val="FFFF00"/>
                </a:solidFill>
              </a:rPr>
              <a:t> le x (o </a:t>
            </a:r>
            <a:r>
              <a:rPr lang="en-US" b="1" dirty="0" err="1">
                <a:solidFill>
                  <a:srgbClr val="FFFF00"/>
                </a:solidFill>
              </a:rPr>
              <a:t>altro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capt</a:t>
            </a:r>
            <a:r>
              <a:rPr lang="en-US" b="1" dirty="0">
                <a:solidFill>
                  <a:srgbClr val="FFFF00"/>
                </a:solidFill>
              </a:rPr>
              <a:t>  caption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cont</a:t>
            </a:r>
            <a:r>
              <a:rPr lang="en-US" b="1" dirty="0">
                <a:solidFill>
                  <a:srgbClr val="FFFF00"/>
                </a:solidFill>
              </a:rPr>
              <a:t>   </a:t>
            </a:r>
            <a:r>
              <a:rPr lang="en-US" b="1" dirty="0" err="1">
                <a:solidFill>
                  <a:srgbClr val="FFFF00"/>
                </a:solidFill>
              </a:rPr>
              <a:t>variabile</a:t>
            </a:r>
            <a:r>
              <a:rPr lang="en-US" b="1" dirty="0">
                <a:solidFill>
                  <a:srgbClr val="FFFF00"/>
                </a:solidFill>
              </a:rPr>
              <a:t> libera (</a:t>
            </a:r>
            <a:r>
              <a:rPr lang="en-US" b="1" dirty="0" err="1">
                <a:solidFill>
                  <a:srgbClr val="FFFF00"/>
                </a:solidFill>
              </a:rPr>
              <a:t>tipicamente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struttura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494BEF-3D4A-FADC-03C8-6545BF0D1D9D}"/>
              </a:ext>
            </a:extLst>
          </p:cNvPr>
          <p:cNvSpPr txBox="1"/>
          <p:nvPr/>
        </p:nvSpPr>
        <p:spPr>
          <a:xfrm>
            <a:off x="3281362" y="1295400"/>
            <a:ext cx="427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Classe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principale</a:t>
            </a:r>
            <a:r>
              <a:rPr lang="en-US" sz="2400" b="1" dirty="0">
                <a:solidFill>
                  <a:schemeClr val="bg2"/>
                </a:solidFill>
              </a:rPr>
              <a:t> di Snag</a:t>
            </a:r>
          </a:p>
        </p:txBody>
      </p:sp>
    </p:spTree>
    <p:extLst>
      <p:ext uri="{BB962C8B-B14F-4D97-AF65-F5344CB8AC3E}">
        <p14:creationId xmlns:p14="http://schemas.microsoft.com/office/powerpoint/2010/main" val="17895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83543DC-A855-2DB8-4D28-6F1796B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B662DC-7675-D8E9-F384-322D8E5D6DDA}"/>
              </a:ext>
            </a:extLst>
          </p:cNvPr>
          <p:cNvSpPr txBox="1"/>
          <p:nvPr/>
        </p:nvSpPr>
        <p:spPr>
          <a:xfrm>
            <a:off x="2628900" y="146270"/>
            <a:ext cx="652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Porting </a:t>
            </a:r>
            <a:r>
              <a:rPr lang="en-US" sz="3200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</a:t>
            </a:r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Python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5E1633-ACE3-7A08-A4A9-7AE9E8D01306}"/>
              </a:ext>
            </a:extLst>
          </p:cNvPr>
          <p:cNvSpPr txBox="1"/>
          <p:nvPr/>
        </p:nvSpPr>
        <p:spPr>
          <a:xfrm>
            <a:off x="628650" y="731045"/>
            <a:ext cx="101346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FF00"/>
                </a:solidFill>
              </a:rPr>
              <a:t>Problemi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principali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Tanti…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Organizzazione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  <a:r>
              <a:rPr lang="en-US" b="1" dirty="0" err="1">
                <a:solidFill>
                  <a:srgbClr val="FFFF00"/>
                </a:solidFill>
              </a:rPr>
              <a:t>costruire</a:t>
            </a:r>
            <a:r>
              <a:rPr lang="en-US" b="1" dirty="0">
                <a:solidFill>
                  <a:srgbClr val="FFFF00"/>
                </a:solidFill>
              </a:rPr>
              <a:t> un package facile da </a:t>
            </a:r>
            <a:r>
              <a:rPr lang="en-US" b="1" dirty="0" err="1">
                <a:solidFill>
                  <a:srgbClr val="FFFF00"/>
                </a:solidFill>
              </a:rPr>
              <a:t>usare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sviluppare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mantenere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Mancanza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strutture</a:t>
            </a:r>
            <a:r>
              <a:rPr lang="en-US" b="1" dirty="0">
                <a:solidFill>
                  <a:srgbClr val="FFFF00"/>
                </a:solidFill>
              </a:rPr>
              <a:t> come Matlab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Inferiore</a:t>
            </a:r>
            <a:r>
              <a:rPr lang="en-US" b="1" dirty="0">
                <a:solidFill>
                  <a:srgbClr val="FFFF00"/>
                </a:solidFill>
              </a:rPr>
              <a:t> in </a:t>
            </a:r>
            <a:r>
              <a:rPr lang="en-US" b="1" dirty="0" err="1">
                <a:solidFill>
                  <a:srgbClr val="FFFF00"/>
                </a:solidFill>
              </a:rPr>
              <a:t>tante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cose</a:t>
            </a:r>
            <a:r>
              <a:rPr lang="en-US" b="1" dirty="0">
                <a:solidFill>
                  <a:srgbClr val="FFFF00"/>
                </a:solidFill>
              </a:rPr>
              <a:t> (per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nell’help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nei</a:t>
            </a:r>
            <a:r>
              <a:rPr lang="en-US" b="1" dirty="0">
                <a:solidFill>
                  <a:srgbClr val="FFFF00"/>
                </a:solidFill>
              </a:rPr>
              <a:t> format di </a:t>
            </a:r>
            <a:r>
              <a:rPr lang="en-US" b="1" dirty="0" err="1">
                <a:solidFill>
                  <a:srgbClr val="FFFF00"/>
                </a:solidFill>
              </a:rPr>
              <a:t>scrittura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nei</a:t>
            </a:r>
            <a:r>
              <a:rPr lang="en-US" b="1" dirty="0">
                <a:solidFill>
                  <a:srgbClr val="FFFF00"/>
                </a:solidFill>
              </a:rPr>
              <a:t> plot,…)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Linguaggio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decisamente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più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complesso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forse</a:t>
            </a:r>
            <a:r>
              <a:rPr lang="en-US" b="1" dirty="0">
                <a:solidFill>
                  <a:srgbClr val="FFFF00"/>
                </a:solidFill>
              </a:rPr>
              <a:t> non </a:t>
            </a:r>
            <a:r>
              <a:rPr lang="en-US" b="1" dirty="0" err="1">
                <a:solidFill>
                  <a:srgbClr val="FFFF00"/>
                </a:solidFill>
              </a:rPr>
              <a:t>maturo</a:t>
            </a:r>
            <a:r>
              <a:rPr lang="en-US" b="1" dirty="0">
                <a:solidFill>
                  <a:srgbClr val="FFFF00"/>
                </a:solidFill>
              </a:rPr>
              <a:t> (non ha </a:t>
            </a:r>
            <a:r>
              <a:rPr lang="en-US" b="1" dirty="0" err="1">
                <a:solidFill>
                  <a:srgbClr val="FFFF00"/>
                </a:solidFill>
              </a:rPr>
              <a:t>nemmeno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gli</a:t>
            </a:r>
            <a:r>
              <a:rPr lang="en-US" b="1" dirty="0">
                <a:solidFill>
                  <a:srgbClr val="FFFF00"/>
                </a:solidFill>
              </a:rPr>
              <a:t> array, e </a:t>
            </a:r>
            <a:r>
              <a:rPr lang="en-US" b="1" dirty="0" err="1">
                <a:solidFill>
                  <a:srgbClr val="FFFF00"/>
                </a:solidFill>
              </a:rPr>
              <a:t>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deve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importare</a:t>
            </a:r>
            <a:r>
              <a:rPr lang="en-US" b="1" dirty="0">
                <a:solidFill>
                  <a:srgbClr val="FFFF00"/>
                </a:solidFill>
              </a:rPr>
              <a:t> la </a:t>
            </a:r>
            <a:r>
              <a:rPr lang="en-US" b="1" dirty="0" err="1">
                <a:solidFill>
                  <a:srgbClr val="FFFF00"/>
                </a:solidFill>
              </a:rPr>
              <a:t>numpy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averli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5540C-C927-7533-A106-3608E913570F}"/>
              </a:ext>
            </a:extLst>
          </p:cNvPr>
          <p:cNvSpPr txBox="1"/>
          <p:nvPr/>
        </p:nvSpPr>
        <p:spPr>
          <a:xfrm>
            <a:off x="504825" y="3786393"/>
            <a:ext cx="9410700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Pro: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Un bel </a:t>
            </a:r>
            <a:r>
              <a:rPr lang="en-US" b="1" dirty="0" err="1">
                <a:solidFill>
                  <a:srgbClr val="FFFF00"/>
                </a:solidFill>
              </a:rPr>
              <a:t>linguaggio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soprattutto</a:t>
            </a:r>
            <a:r>
              <a:rPr lang="en-US" b="1" dirty="0">
                <a:solidFill>
                  <a:srgbClr val="FFFF00"/>
                </a:solidFill>
              </a:rPr>
              <a:t> da punto di vista </a:t>
            </a:r>
            <a:r>
              <a:rPr lang="en-US" b="1" dirty="0" err="1">
                <a:solidFill>
                  <a:srgbClr val="FFFF00"/>
                </a:solidFill>
              </a:rPr>
              <a:t>teorico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piacevole</a:t>
            </a:r>
            <a:r>
              <a:rPr lang="en-US" b="1" dirty="0">
                <a:solidFill>
                  <a:srgbClr val="FFFF00"/>
                </a:solidFill>
              </a:rPr>
              <a:t> da </a:t>
            </a:r>
            <a:r>
              <a:rPr lang="en-US" b="1" dirty="0" err="1">
                <a:solidFill>
                  <a:srgbClr val="FFFF00"/>
                </a:solidFill>
              </a:rPr>
              <a:t>usare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Molte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librerie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esterne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utili</a:t>
            </a:r>
            <a:r>
              <a:rPr lang="en-US" b="1" dirty="0">
                <a:solidFill>
                  <a:srgbClr val="FFFF00"/>
                </a:solidFill>
              </a:rPr>
              <a:t> e ben </a:t>
            </a:r>
            <a:r>
              <a:rPr lang="en-US" b="1" dirty="0" err="1">
                <a:solidFill>
                  <a:srgbClr val="FFFF00"/>
                </a:solidFill>
              </a:rPr>
              <a:t>fatte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tantissime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utili</a:t>
            </a:r>
            <a:r>
              <a:rPr lang="en-US" b="1" dirty="0">
                <a:solidFill>
                  <a:srgbClr val="FFFF00"/>
                </a:solidFill>
              </a:rPr>
              <a:t>, ma con </a:t>
            </a:r>
            <a:r>
              <a:rPr lang="en-US" b="1" dirty="0" err="1">
                <a:solidFill>
                  <a:srgbClr val="FFFF00"/>
                </a:solidFill>
              </a:rPr>
              <a:t>vari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difetti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Gratuito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9A1111-47A2-386A-A02E-5D7E367EAA0C}"/>
              </a:ext>
            </a:extLst>
          </p:cNvPr>
          <p:cNvSpPr txBox="1"/>
          <p:nvPr/>
        </p:nvSpPr>
        <p:spPr>
          <a:xfrm>
            <a:off x="495300" y="5602069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Anche</a:t>
            </a:r>
            <a:r>
              <a:rPr lang="en-US" b="1" dirty="0">
                <a:solidFill>
                  <a:srgbClr val="FFC000"/>
                </a:solidFill>
              </a:rPr>
              <a:t> la </a:t>
            </a:r>
            <a:r>
              <a:rPr lang="en-US" b="1" dirty="0" err="1">
                <a:solidFill>
                  <a:srgbClr val="FFC000"/>
                </a:solidFill>
              </a:rPr>
              <a:t>scelta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dell’IDE</a:t>
            </a:r>
            <a:r>
              <a:rPr lang="en-US" b="1" dirty="0">
                <a:solidFill>
                  <a:srgbClr val="FFC000"/>
                </a:solidFill>
              </a:rPr>
              <a:t> è un </a:t>
            </a:r>
            <a:r>
              <a:rPr lang="en-US" b="1" dirty="0" err="1">
                <a:solidFill>
                  <a:srgbClr val="FFC000"/>
                </a:solidFill>
              </a:rPr>
              <a:t>problema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dirty="0" err="1">
                <a:solidFill>
                  <a:srgbClr val="FFC000"/>
                </a:solidFill>
              </a:rPr>
              <a:t>ce</a:t>
            </a:r>
            <a:r>
              <a:rPr lang="en-US" b="1" dirty="0">
                <a:solidFill>
                  <a:srgbClr val="FFC000"/>
                </a:solidFill>
              </a:rPr>
              <a:t> ne </a:t>
            </a:r>
            <a:r>
              <a:rPr lang="en-US" b="1" dirty="0" err="1">
                <a:solidFill>
                  <a:srgbClr val="FFC000"/>
                </a:solidFill>
              </a:rPr>
              <a:t>sono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molte</a:t>
            </a:r>
            <a:r>
              <a:rPr lang="en-US" b="1" dirty="0">
                <a:solidFill>
                  <a:srgbClr val="FFC000"/>
                </a:solidFill>
              </a:rPr>
              <a:t>. Dopo </a:t>
            </a:r>
            <a:r>
              <a:rPr lang="en-US" b="1" dirty="0" err="1">
                <a:solidFill>
                  <a:srgbClr val="FFC000"/>
                </a:solidFill>
              </a:rPr>
              <a:t>varie</a:t>
            </a:r>
            <a:r>
              <a:rPr lang="en-US" b="1" dirty="0">
                <a:solidFill>
                  <a:srgbClr val="FFC000"/>
                </a:solidFill>
              </a:rPr>
              <a:t> prove ho </a:t>
            </a:r>
            <a:r>
              <a:rPr lang="en-US" b="1" dirty="0" err="1">
                <a:solidFill>
                  <a:srgbClr val="FFC000"/>
                </a:solidFill>
              </a:rPr>
              <a:t>scelto</a:t>
            </a:r>
            <a:r>
              <a:rPr lang="en-US" b="1" dirty="0">
                <a:solidFill>
                  <a:srgbClr val="FFC000"/>
                </a:solidFill>
              </a:rPr>
              <a:t> Visual Studio Code, ma </a:t>
            </a:r>
            <a:r>
              <a:rPr lang="en-US" b="1" dirty="0" err="1">
                <a:solidFill>
                  <a:srgbClr val="FFC000"/>
                </a:solidFill>
              </a:rPr>
              <a:t>questa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scelta</a:t>
            </a:r>
            <a:r>
              <a:rPr lang="en-US" b="1" dirty="0">
                <a:solidFill>
                  <a:srgbClr val="FFC000"/>
                </a:solidFill>
              </a:rPr>
              <a:t> ha a </a:t>
            </a:r>
            <a:r>
              <a:rPr lang="en-US" b="1" dirty="0" err="1">
                <a:solidFill>
                  <a:srgbClr val="FFC000"/>
                </a:solidFill>
              </a:rPr>
              <a:t>che</a:t>
            </a:r>
            <a:r>
              <a:rPr lang="en-US" b="1" dirty="0">
                <a:solidFill>
                  <a:srgbClr val="FFC000"/>
                </a:solidFill>
              </a:rPr>
              <a:t> fare con I </a:t>
            </a:r>
            <a:r>
              <a:rPr lang="en-US" b="1" dirty="0" err="1">
                <a:solidFill>
                  <a:srgbClr val="FFC000"/>
                </a:solidFill>
              </a:rPr>
              <a:t>gusti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personali</a:t>
            </a:r>
            <a:r>
              <a:rPr lang="en-US" b="1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29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4ED7B3A-9675-C17F-D2BB-BFAE614A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F81F9A-4E18-604A-7374-ADEF979AB9F5}"/>
              </a:ext>
            </a:extLst>
          </p:cNvPr>
          <p:cNvSpPr txBox="1"/>
          <p:nvPr/>
        </p:nvSpPr>
        <p:spPr>
          <a:xfrm>
            <a:off x="2428875" y="6279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Organizzazione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dei</a:t>
            </a:r>
            <a:r>
              <a:rPr lang="en-US" sz="2400" b="1" dirty="0">
                <a:solidFill>
                  <a:srgbClr val="C00000"/>
                </a:solidFill>
              </a:rPr>
              <a:t> moduli </a:t>
            </a:r>
            <a:r>
              <a:rPr lang="en-US" sz="2400" b="1" dirty="0" err="1">
                <a:solidFill>
                  <a:srgbClr val="C00000"/>
                </a:solidFill>
              </a:rPr>
              <a:t>nel</a:t>
            </a:r>
            <a:r>
              <a:rPr lang="en-US" sz="2400" b="1" dirty="0">
                <a:solidFill>
                  <a:srgbClr val="C00000"/>
                </a:solidFill>
              </a:rPr>
              <a:t> package SnagPy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CD42DA-1285-15C0-82AD-368AD6497E84}"/>
              </a:ext>
            </a:extLst>
          </p:cNvPr>
          <p:cNvSpPr txBox="1"/>
          <p:nvPr/>
        </p:nvSpPr>
        <p:spPr>
          <a:xfrm>
            <a:off x="447674" y="800684"/>
            <a:ext cx="7781925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Moduli </a:t>
            </a:r>
            <a:r>
              <a:rPr lang="en-US" sz="2000" b="1" dirty="0" err="1">
                <a:solidFill>
                  <a:srgbClr val="002060"/>
                </a:solidFill>
              </a:rPr>
              <a:t>nel</a:t>
            </a:r>
            <a:r>
              <a:rPr lang="en-US" sz="2000" b="1" dirty="0">
                <a:solidFill>
                  <a:srgbClr val="002060"/>
                </a:solidFill>
              </a:rPr>
              <a:t> folder SnagPy:</a:t>
            </a:r>
          </a:p>
          <a:p>
            <a:endParaRPr lang="en-US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  			the management of the basic container class for 1-D data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			for the 2-D data GD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 		general management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  		service programming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ML_PY  		for using Matlab objects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  			statistics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 		signal processing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       	 image processing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ASTROTIME  	time and astronomy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GWDATA  		gravitational wave data (sources, antennas, periods…)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  			periodic source search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  			BSD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GWOTH  		other gw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GUISNAG  		guis for SnagPy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PARGPU  		parallel and GPU computing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WEB_SNAG  	routines for the web and phone and tablets apps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DEEPSNAG	deep learning for SnagPy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FANCY_FIG    	fancy figures and film 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661012-A020-05D4-5652-D629A405A717}"/>
              </a:ext>
            </a:extLst>
          </p:cNvPr>
          <p:cNvSpPr txBox="1"/>
          <p:nvPr/>
        </p:nvSpPr>
        <p:spPr>
          <a:xfrm>
            <a:off x="7505700" y="1914525"/>
            <a:ext cx="46863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   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Altri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subfolders: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Exper	    experimental &amp; test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Pers     	    personal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Projects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funz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 e script per prog.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Examples   script di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esempio</a:t>
            </a:r>
            <a:endParaRPr lang="en-US" sz="2000" b="1" dirty="0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Gwdata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antenne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, sour,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ecc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Doc		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manuali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e help</a:t>
            </a:r>
          </a:p>
        </p:txBody>
      </p:sp>
    </p:spTree>
    <p:extLst>
      <p:ext uri="{BB962C8B-B14F-4D97-AF65-F5344CB8AC3E}">
        <p14:creationId xmlns:p14="http://schemas.microsoft.com/office/powerpoint/2010/main" val="38049050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6692</TotalTime>
  <Words>508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Century Gothic</vt:lpstr>
      <vt:lpstr>Symbol</vt:lpstr>
      <vt:lpstr>Wingdings 3</vt:lpstr>
      <vt:lpstr>Slice</vt:lpstr>
      <vt:lpstr>            SnagPy                   1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4</cp:revision>
  <dcterms:created xsi:type="dcterms:W3CDTF">2018-06-25T14:56:13Z</dcterms:created>
  <dcterms:modified xsi:type="dcterms:W3CDTF">2023-01-14T16:12:07Z</dcterms:modified>
</cp:coreProperties>
</file>