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3" r:id="rId3"/>
    <p:sldId id="264" r:id="rId4"/>
    <p:sldId id="265" r:id="rId5"/>
    <p:sldId id="259" r:id="rId6"/>
    <p:sldId id="268" r:id="rId7"/>
    <p:sldId id="266" r:id="rId8"/>
    <p:sldId id="270" r:id="rId9"/>
    <p:sldId id="271" r:id="rId10"/>
    <p:sldId id="267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118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9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74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1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875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348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77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0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70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7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4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29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65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B086-6225-4854-8595-245ADE9637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54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CD68B086-6225-4854-8595-245ADE9637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2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D68B086-6225-4854-8595-245ADE9637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B9E9C73-840E-462D-8AD5-E989B05956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035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elevik.site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448272"/>
          </a:xfrm>
        </p:spPr>
        <p:txBody>
          <a:bodyPr>
            <a:normAutofit/>
          </a:bodyPr>
          <a:lstStyle/>
          <a:p>
            <a:r>
              <a:rPr lang="ru-RU" sz="2800" b="1" dirty="0"/>
              <a:t>Онлайн система подбора соискателей на целевое обучение по образовательным программам среднего профессионального и высшего образования «ЦЕЛЕВИК»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9792" y="3645023"/>
            <a:ext cx="5832648" cy="2520281"/>
          </a:xfrm>
        </p:spPr>
        <p:txBody>
          <a:bodyPr>
            <a:noAutofit/>
          </a:bodyPr>
          <a:lstStyle/>
          <a:p>
            <a:pPr algn="r"/>
            <a:r>
              <a:rPr lang="ru-RU" sz="2000" b="1" dirty="0">
                <a:solidFill>
                  <a:schemeClr val="tx1"/>
                </a:solidFill>
              </a:rPr>
              <a:t>Работу выполнил: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Паншин Сергей Константинович 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ГБОУ Школа 1158,  11 «Т» класс</a:t>
            </a:r>
          </a:p>
          <a:p>
            <a:pPr algn="r"/>
            <a:r>
              <a:rPr lang="ru-RU" sz="2000" b="1" dirty="0">
                <a:solidFill>
                  <a:schemeClr val="tx1"/>
                </a:solidFill>
              </a:rPr>
              <a:t>Научный руководитель: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Коновалова Татьяна Александровна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Учитель информатики ГБОУ Школа № 1158</a:t>
            </a:r>
          </a:p>
        </p:txBody>
      </p:sp>
    </p:spTree>
    <p:extLst>
      <p:ext uri="{BB962C8B-B14F-4D97-AF65-F5344CB8AC3E}">
        <p14:creationId xmlns:p14="http://schemas.microsoft.com/office/powerpoint/2010/main" val="152883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2276872"/>
            <a:ext cx="591500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результате проекта </a:t>
            </a:r>
            <a:r>
              <a:rPr lang="ru-RU" sz="2400" dirty="0" smtClean="0"/>
              <a:t>разработана и протестирована  онлайн </a:t>
            </a:r>
            <a:r>
              <a:rPr lang="ru-RU" sz="2400" dirty="0"/>
              <a:t>система «</a:t>
            </a:r>
            <a:r>
              <a:rPr lang="ru-RU" sz="2400" dirty="0" err="1"/>
              <a:t>Целевик</a:t>
            </a:r>
            <a:r>
              <a:rPr lang="ru-RU" sz="2400" dirty="0"/>
              <a:t>» (</a:t>
            </a:r>
            <a:r>
              <a:rPr lang="ru-RU" sz="2400" u="sng" dirty="0">
                <a:hlinkClick r:id="rId2"/>
              </a:rPr>
              <a:t>https://celevik.site/</a:t>
            </a:r>
            <a:r>
              <a:rPr lang="ru-RU" sz="2400" dirty="0"/>
              <a:t>).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Данная </a:t>
            </a:r>
            <a:r>
              <a:rPr lang="ru-RU" sz="2400" dirty="0"/>
              <a:t>система предоставляет новые возможности как работодателям, так и абитуриентам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Планируется дальнейшее развитие проекта в виде создание мобильного приложения «</a:t>
            </a:r>
            <a:r>
              <a:rPr lang="ru-RU" sz="2400" dirty="0" err="1"/>
              <a:t>Целевик</a:t>
            </a:r>
            <a:r>
              <a:rPr lang="ru-RU" sz="2400" dirty="0" smtClean="0"/>
              <a:t>».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996952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29616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772400" cy="1944216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795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221332"/>
            <a:ext cx="5688632" cy="45200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Отсутствие единой системы  быстрого  и актуального поиска предложений организаций по целевому обучению создает проблемы и абитуриенту и организациям.  </a:t>
            </a:r>
          </a:p>
          <a:p>
            <a:pPr marL="0" indent="0">
              <a:buNone/>
            </a:pPr>
            <a:r>
              <a:rPr lang="ru-RU" sz="1900" dirty="0"/>
              <a:t>Абитуриент, желающий заключить договор целевого обучения вынужден тратить много времени на поиск информации на различных сайтах компаний и вузов.</a:t>
            </a:r>
          </a:p>
          <a:p>
            <a:pPr marL="0" indent="0">
              <a:buNone/>
            </a:pPr>
            <a:r>
              <a:rPr lang="ru-RU" sz="1900" dirty="0"/>
              <a:t>При этом во многих организациях наблюдается дефицит квалифицированных кадров. Данные организации готовы заключать договоры на целевое обучение, но у них не так широк выбор соискателей.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3174174" cy="1973278"/>
          </a:xfrm>
        </p:spPr>
      </p:pic>
    </p:spTree>
    <p:extLst>
      <p:ext uri="{BB962C8B-B14F-4D97-AF65-F5344CB8AC3E}">
        <p14:creationId xmlns:p14="http://schemas.microsoft.com/office/powerpoint/2010/main" val="245213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190092"/>
            <a:ext cx="5328592" cy="4407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Создание интернет-портала, с помощью  которого заказчики (органы власти или муниципального управления, предприятия или индивидуальные предприниматели) смогут оперативно и удобно отбирать абитуриентов, желающих заключить с ними договор на целевое обучение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69" y="2636912"/>
            <a:ext cx="3385319" cy="3385319"/>
          </a:xfrm>
        </p:spPr>
      </p:pic>
    </p:spTree>
    <p:extLst>
      <p:ext uri="{BB962C8B-B14F-4D97-AF65-F5344CB8AC3E}">
        <p14:creationId xmlns:p14="http://schemas.microsoft.com/office/powerpoint/2010/main" val="285133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2564904"/>
            <a:ext cx="6624736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результате работы над данной проблемой мной была разработана онлайн система «</a:t>
            </a:r>
            <a:r>
              <a:rPr lang="ru-RU" sz="2400" dirty="0" err="1"/>
              <a:t>Целевик</a:t>
            </a:r>
            <a:r>
              <a:rPr lang="ru-RU" sz="2400" dirty="0"/>
              <a:t>», позволяющая осуществить подбор целевого обучения по заданным параметрам. Интерфейсом системы является веб-сайт. Интерфейс позволяет в интерактивном режиме осуществлять абитуриентам поиск вакансий целевого обучения, а компаниям отбирать наиболее подходящих им претендентов на целевое обучение. </a:t>
            </a:r>
          </a:p>
          <a:p>
            <a:endParaRPr lang="ru-RU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645024"/>
            <a:ext cx="2244080" cy="1562055"/>
          </a:xfrm>
        </p:spPr>
      </p:pic>
    </p:spTree>
    <p:extLst>
      <p:ext uri="{BB962C8B-B14F-4D97-AF65-F5344CB8AC3E}">
        <p14:creationId xmlns:p14="http://schemas.microsoft.com/office/powerpoint/2010/main" val="336508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инструментов и средств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087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В качестве веб-фреймворка выбран </a:t>
            </a:r>
            <a:r>
              <a:rPr lang="ru-RU" sz="2400" dirty="0" err="1"/>
              <a:t>Django</a:t>
            </a:r>
            <a:r>
              <a:rPr lang="ru-RU" sz="2400" dirty="0"/>
              <a:t> благодаря своей быстроте и  безопасности, а также из-за использования языка Python.</a:t>
            </a:r>
          </a:p>
          <a:p>
            <a:pPr marL="0" indent="0">
              <a:buNone/>
            </a:pPr>
            <a:r>
              <a:rPr lang="ru-RU" sz="2400" dirty="0"/>
              <a:t>Для хранения данных мной была выбрана система управления базами данных (СУБД)  </a:t>
            </a:r>
            <a:r>
              <a:rPr lang="en-US" sz="2400" dirty="0"/>
              <a:t>SQL</a:t>
            </a:r>
            <a:r>
              <a:rPr lang="ru-RU" sz="2400" dirty="0" err="1"/>
              <a:t>ite</a:t>
            </a:r>
            <a:r>
              <a:rPr lang="ru-RU" sz="2400" dirty="0"/>
              <a:t>. </a:t>
            </a:r>
          </a:p>
          <a:p>
            <a:pPr marL="0" indent="0">
              <a:buNone/>
            </a:pPr>
            <a:r>
              <a:rPr lang="ru-RU" sz="2400" dirty="0"/>
              <a:t>Для формирования структуры базы данных и запросов к ней используется технология </a:t>
            </a:r>
            <a:r>
              <a:rPr lang="ru-RU" sz="2400" dirty="0" err="1"/>
              <a:t>Django</a:t>
            </a:r>
            <a:r>
              <a:rPr lang="ru-RU" sz="2400" dirty="0"/>
              <a:t>-ORM</a:t>
            </a:r>
          </a:p>
        </p:txBody>
      </p:sp>
    </p:spTree>
    <p:extLst>
      <p:ext uri="{BB962C8B-B14F-4D97-AF65-F5344CB8AC3E}">
        <p14:creationId xmlns:p14="http://schemas.microsoft.com/office/powerpoint/2010/main" val="98496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Интерфейс </a:t>
            </a:r>
            <a:r>
              <a:rPr lang="ru-RU" sz="3600" dirty="0" smtClean="0"/>
              <a:t>проекта (Администратор)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21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проекта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2402" y="2276872"/>
            <a:ext cx="3670723" cy="57626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Подсистема </a:t>
            </a:r>
          </a:p>
          <a:p>
            <a:r>
              <a:rPr lang="ru-RU" dirty="0"/>
              <a:t>«Профиль Соискателя»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97637" y="2276872"/>
            <a:ext cx="3670720" cy="57626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Подсистема </a:t>
            </a:r>
          </a:p>
          <a:p>
            <a:r>
              <a:rPr lang="ru-RU" dirty="0"/>
              <a:t> «Профиль  Организации»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67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(пользовательское)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В процессе пользовательского тестирования осуществлялось:</a:t>
            </a:r>
          </a:p>
          <a:p>
            <a:pPr lvl="0"/>
            <a:r>
              <a:rPr lang="ru-RU" sz="2800" dirty="0"/>
              <a:t>Функциональное тестирование (</a:t>
            </a:r>
            <a:r>
              <a:rPr lang="ru-RU" sz="2800" dirty="0" err="1"/>
              <a:t>Functionality</a:t>
            </a:r>
            <a:r>
              <a:rPr lang="ru-RU" sz="2800" dirty="0"/>
              <a:t> </a:t>
            </a:r>
            <a:r>
              <a:rPr lang="ru-RU" sz="2800" dirty="0" err="1"/>
              <a:t>testing</a:t>
            </a:r>
            <a:r>
              <a:rPr lang="ru-RU" sz="2800" dirty="0"/>
              <a:t>)</a:t>
            </a:r>
          </a:p>
          <a:p>
            <a:pPr lvl="0"/>
            <a:r>
              <a:rPr lang="ru-RU" sz="2800" dirty="0"/>
              <a:t>Тестирования удобства пользования (</a:t>
            </a:r>
            <a:r>
              <a:rPr lang="ru-RU" sz="2800" dirty="0" err="1"/>
              <a:t>Usability</a:t>
            </a:r>
            <a:r>
              <a:rPr lang="ru-RU" sz="2800" dirty="0"/>
              <a:t> </a:t>
            </a:r>
            <a:r>
              <a:rPr lang="ru-RU" sz="2800" dirty="0" err="1"/>
              <a:t>testing</a:t>
            </a:r>
            <a:r>
              <a:rPr lang="ru-RU" sz="2800" dirty="0"/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19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(нагрузочное)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015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Нагрузочное тестирование проведено с помощью приложения </a:t>
            </a:r>
            <a:r>
              <a:rPr lang="ru-RU" sz="2400" dirty="0" err="1"/>
              <a:t>Apache</a:t>
            </a:r>
            <a:r>
              <a:rPr lang="ru-RU" sz="2400" dirty="0"/>
              <a:t> J</a:t>
            </a:r>
            <a:r>
              <a:rPr lang="en-US" sz="2400" dirty="0"/>
              <a:t>m</a:t>
            </a:r>
            <a:r>
              <a:rPr lang="ru-RU" sz="2400" dirty="0" err="1"/>
              <a:t>eter</a:t>
            </a:r>
            <a:r>
              <a:rPr lang="ru-RU" sz="2400" dirty="0"/>
              <a:t>. 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lvl="0"/>
            <a:r>
              <a:rPr lang="ru-RU" sz="2400" dirty="0"/>
              <a:t>Было сделано 6000 запросов </a:t>
            </a:r>
            <a:r>
              <a:rPr lang="ru-RU" sz="2400" dirty="0" smtClean="0"/>
              <a:t>по </a:t>
            </a:r>
            <a:r>
              <a:rPr lang="ru-RU" sz="2400" dirty="0"/>
              <a:t>указанному адресу </a:t>
            </a:r>
          </a:p>
          <a:p>
            <a:pPr lvl="0"/>
            <a:r>
              <a:rPr lang="ru-RU" sz="2400" dirty="0" smtClean="0"/>
              <a:t>Среднее время ответа составило 0.065  секунды</a:t>
            </a:r>
          </a:p>
          <a:p>
            <a:pPr lvl="0"/>
            <a:r>
              <a:rPr lang="ru-RU" sz="2400" dirty="0" smtClean="0"/>
              <a:t>количество </a:t>
            </a:r>
            <a:r>
              <a:rPr lang="ru-RU" sz="2400" dirty="0"/>
              <a:t>ошибок в процентах, которые вернул сервер (0.05</a:t>
            </a:r>
            <a:r>
              <a:rPr lang="ru-RU" sz="2400" dirty="0" smtClean="0"/>
              <a:t>%)</a:t>
            </a:r>
          </a:p>
        </p:txBody>
      </p:sp>
    </p:spTree>
    <p:extLst>
      <p:ext uri="{BB962C8B-B14F-4D97-AF65-F5344CB8AC3E}">
        <p14:creationId xmlns:p14="http://schemas.microsoft.com/office/powerpoint/2010/main" val="2263056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169</TotalTime>
  <Words>379</Words>
  <Application>Microsoft Office PowerPoint</Application>
  <PresentationFormat>Экран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Цитаты</vt:lpstr>
      <vt:lpstr>Онлайн система подбора соискателей на целевое обучение по образовательным программам среднего профессионального и высшего образования «ЦЕЛЕВИК»</vt:lpstr>
      <vt:lpstr>Проблематика</vt:lpstr>
      <vt:lpstr>Цель работы</vt:lpstr>
      <vt:lpstr>Полученные результаты</vt:lpstr>
      <vt:lpstr>Выбор инструментов и средств разработки</vt:lpstr>
      <vt:lpstr>Интерфейс проекта (Администратор)</vt:lpstr>
      <vt:lpstr>Интерфейс проекта</vt:lpstr>
      <vt:lpstr>Тестирование (пользовательское)</vt:lpstr>
      <vt:lpstr>Тестирование (нагрузочное)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</dc:creator>
  <cp:lastModifiedBy>Юлия</cp:lastModifiedBy>
  <cp:revision>16</cp:revision>
  <dcterms:created xsi:type="dcterms:W3CDTF">2022-01-19T16:36:47Z</dcterms:created>
  <dcterms:modified xsi:type="dcterms:W3CDTF">2022-03-03T16:38:13Z</dcterms:modified>
</cp:coreProperties>
</file>