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5" r:id="rId1"/>
  </p:sldMasterIdLst>
  <p:sldIdLst>
    <p:sldId id="256" r:id="rId2"/>
    <p:sldId id="263" r:id="rId3"/>
    <p:sldId id="264" r:id="rId4"/>
    <p:sldId id="265" r:id="rId5"/>
    <p:sldId id="259" r:id="rId6"/>
    <p:sldId id="266" r:id="rId7"/>
    <p:sldId id="267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8" d="100"/>
          <a:sy n="118" d="100"/>
        </p:scale>
        <p:origin x="1738" y="10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9144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8831" y="1449146"/>
            <a:ext cx="7526338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8831" y="5280847"/>
            <a:ext cx="7526338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8B086-6225-4854-8595-245ADE96378D}" type="datetimeFigureOut">
              <a:rPr lang="ru-RU" smtClean="0"/>
              <a:t>21.01.2022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E9C73-840E-462D-8AD5-E989B05956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2999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863" y="4800600"/>
            <a:ext cx="752633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9144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4863" y="5367338"/>
            <a:ext cx="7526337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8B086-6225-4854-8595-245ADE96378D}" type="datetimeFigureOut">
              <a:rPr lang="ru-RU" smtClean="0"/>
              <a:t>21.01.2022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E9C73-840E-462D-8AD5-E989B05956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2748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485107" y="1338479"/>
            <a:ext cx="4749312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573" y="1495525"/>
            <a:ext cx="442038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1226" y="4700702"/>
            <a:ext cx="4418727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5398884" y="1338479"/>
            <a:ext cx="3302316" cy="4075464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8B086-6225-4854-8595-245ADE96378D}" type="datetimeFigureOut">
              <a:rPr lang="ru-RU" smtClean="0"/>
              <a:t>21.01.2022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E9C73-840E-462D-8AD5-E989B05956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0516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855663" y="2286585"/>
            <a:ext cx="3671336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017816" y="2435956"/>
            <a:ext cx="328689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4616450" y="2286000"/>
            <a:ext cx="3671888" cy="2300288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8B086-6225-4854-8595-245ADE96378D}" type="datetimeFigureOut">
              <a:rPr lang="ru-RU" smtClean="0"/>
              <a:t>21.01.2022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E9C73-840E-462D-8AD5-E989B05956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68759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8B086-6225-4854-8595-245ADE96378D}" type="datetimeFigureOut">
              <a:rPr lang="ru-RU" smtClean="0"/>
              <a:t>21.01.2022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E9C73-840E-462D-8AD5-E989B05956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73483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5752238" y="446089"/>
            <a:ext cx="3391762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AutoShape 4"/>
          <p:cNvSpPr>
            <a:spLocks noChangeAspect="1" noChangeArrowheads="1" noTextEdit="1"/>
          </p:cNvSpPr>
          <p:nvPr/>
        </p:nvSpPr>
        <p:spPr bwMode="auto">
          <a:xfrm>
            <a:off x="5233988" y="0"/>
            <a:ext cx="3910012" cy="586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37655" y="586171"/>
            <a:ext cx="1701800" cy="513479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4862" y="446089"/>
            <a:ext cx="4947376" cy="5414962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8B086-6225-4854-8595-245ADE96378D}" type="datetimeFigureOut">
              <a:rPr lang="ru-RU" smtClean="0"/>
              <a:t>21.01.2022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E9C73-840E-462D-8AD5-E989B05956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0777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9997" y="2222287"/>
            <a:ext cx="7524003" cy="363651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8B086-6225-4854-8595-245ADE96378D}" type="datetimeFigureOut">
              <a:rPr lang="ru-RU" smtClean="0"/>
              <a:t>21.01.2022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E9C73-840E-462D-8AD5-E989B05956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2505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0"/>
            <a:ext cx="9144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863" y="2951396"/>
            <a:ext cx="7526337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4863" y="5281200"/>
            <a:ext cx="7526337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8B086-6225-4854-8595-245ADE96378D}" type="datetimeFigureOut">
              <a:rPr lang="ru-RU" smtClean="0"/>
              <a:t>21.01.2022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E9C73-840E-462D-8AD5-E989B05956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9709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9996" y="2222287"/>
            <a:ext cx="3670723" cy="363876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0" y="2222287"/>
            <a:ext cx="3670720" cy="363876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8B086-6225-4854-8595-245ADE96378D}" type="datetimeFigureOut">
              <a:rPr lang="ru-RU" smtClean="0"/>
              <a:t>21.01.2022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E9C73-840E-462D-8AD5-E989B05956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4774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9996" y="2174875"/>
            <a:ext cx="367072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09996" y="2751137"/>
            <a:ext cx="3687391" cy="3109913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280" y="2174875"/>
            <a:ext cx="3670720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0" y="2751137"/>
            <a:ext cx="3670720" cy="3109913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8B086-6225-4854-8595-245ADE96378D}" type="datetimeFigureOut">
              <a:rPr lang="ru-RU" smtClean="0"/>
              <a:t>21.01.2022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E9C73-840E-462D-8AD5-E989B05956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3049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8B086-6225-4854-8595-245ADE96378D}" type="datetimeFigureOut">
              <a:rPr lang="ru-RU" smtClean="0"/>
              <a:t>21.01.2022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E9C73-840E-462D-8AD5-E989B05956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7293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8B086-6225-4854-8595-245ADE96378D}" type="datetimeFigureOut">
              <a:rPr lang="ru-RU" smtClean="0"/>
              <a:t>21.01.2022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E9C73-840E-462D-8AD5-E989B05956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4658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804863" y="446086"/>
            <a:ext cx="2660650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863" y="446088"/>
            <a:ext cx="2660650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1724" y="446087"/>
            <a:ext cx="4689475" cy="541496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4863" y="2260737"/>
            <a:ext cx="2660650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8B086-6225-4854-8595-245ADE96378D}" type="datetimeFigureOut">
              <a:rPr lang="ru-RU" smtClean="0"/>
              <a:t>21.01.2022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E9C73-840E-462D-8AD5-E989B05956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9546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9996" y="727521"/>
            <a:ext cx="350154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4573588" y="0"/>
            <a:ext cx="4570412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9996" y="2344684"/>
            <a:ext cx="350154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914357" y="6041361"/>
            <a:ext cx="732659" cy="365125"/>
          </a:xfrm>
        </p:spPr>
        <p:txBody>
          <a:bodyPr/>
          <a:lstStyle/>
          <a:p>
            <a:fld id="{CD68B086-6225-4854-8595-245ADE96378D}" type="datetimeFigureOut">
              <a:rPr lang="ru-RU" smtClean="0"/>
              <a:t>21.01.2022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42797" y="6041361"/>
            <a:ext cx="2471560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647017" y="5915887"/>
            <a:ext cx="796616" cy="490599"/>
          </a:xfrm>
        </p:spPr>
        <p:txBody>
          <a:bodyPr/>
          <a:lstStyle/>
          <a:p>
            <a:fld id="{3B9E9C73-840E-462D-8AD5-E989B05956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8220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09997" y="447188"/>
            <a:ext cx="7524003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9997" y="2184400"/>
            <a:ext cx="7524003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2797" y="6041361"/>
            <a:ext cx="6289532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1422" y="6041361"/>
            <a:ext cx="9931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CD68B086-6225-4854-8595-245ADE96378D}" type="datetimeFigureOut">
              <a:rPr lang="ru-RU" smtClean="0"/>
              <a:t>21.01.2022</a:t>
            </a:fld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04584" y="5915887"/>
            <a:ext cx="796616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3B9E9C73-840E-462D-8AD5-E989B05956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30355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  <p:sldLayoutId id="2147483748" r:id="rId13"/>
    <p:sldLayoutId id="2147483749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836713"/>
            <a:ext cx="7772400" cy="2448272"/>
          </a:xfrm>
        </p:spPr>
        <p:txBody>
          <a:bodyPr>
            <a:normAutofit/>
          </a:bodyPr>
          <a:lstStyle/>
          <a:p>
            <a:r>
              <a:rPr lang="ru-RU" sz="2800" b="1" dirty="0"/>
              <a:t>Онлайн система подбора соискателей на целевое обучение по образовательным программам среднего профессионального и высшего образования «ЦЕЛЕВИК»</a:t>
            </a:r>
            <a:endParaRPr lang="ru-RU" sz="28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699792" y="3645023"/>
            <a:ext cx="5832648" cy="2520281"/>
          </a:xfrm>
        </p:spPr>
        <p:txBody>
          <a:bodyPr>
            <a:noAutofit/>
          </a:bodyPr>
          <a:lstStyle/>
          <a:p>
            <a:pPr algn="r"/>
            <a:r>
              <a:rPr lang="ru-RU" sz="2000" b="1" dirty="0">
                <a:solidFill>
                  <a:schemeClr val="tx1"/>
                </a:solidFill>
              </a:rPr>
              <a:t>Работу выполнил:</a:t>
            </a:r>
          </a:p>
          <a:p>
            <a:pPr algn="r"/>
            <a:r>
              <a:rPr lang="ru-RU" sz="2000" dirty="0">
                <a:solidFill>
                  <a:schemeClr val="tx1"/>
                </a:solidFill>
              </a:rPr>
              <a:t>Паншин Сергей Константинович </a:t>
            </a:r>
          </a:p>
          <a:p>
            <a:pPr algn="r"/>
            <a:r>
              <a:rPr lang="ru-RU" sz="2000" dirty="0">
                <a:solidFill>
                  <a:schemeClr val="tx1"/>
                </a:solidFill>
              </a:rPr>
              <a:t>ГБОУ Школа 1158,  11 «Т» класс</a:t>
            </a:r>
          </a:p>
          <a:p>
            <a:pPr algn="r"/>
            <a:r>
              <a:rPr lang="ru-RU" sz="2000" b="1" dirty="0">
                <a:solidFill>
                  <a:schemeClr val="tx1"/>
                </a:solidFill>
              </a:rPr>
              <a:t>Научный руководитель:</a:t>
            </a:r>
          </a:p>
          <a:p>
            <a:pPr algn="r"/>
            <a:r>
              <a:rPr lang="ru-RU" sz="2000" dirty="0">
                <a:solidFill>
                  <a:schemeClr val="tx1"/>
                </a:solidFill>
              </a:rPr>
              <a:t>Коновалова Татьяна Александровна</a:t>
            </a:r>
          </a:p>
          <a:p>
            <a:pPr algn="r"/>
            <a:r>
              <a:rPr lang="ru-RU" sz="2000" dirty="0">
                <a:solidFill>
                  <a:schemeClr val="tx1"/>
                </a:solidFill>
              </a:rPr>
              <a:t>Учитель информатики ГБОУ Школа № 1158</a:t>
            </a:r>
          </a:p>
        </p:txBody>
      </p:sp>
    </p:spTree>
    <p:extLst>
      <p:ext uri="{BB962C8B-B14F-4D97-AF65-F5344CB8AC3E}">
        <p14:creationId xmlns:p14="http://schemas.microsoft.com/office/powerpoint/2010/main" val="1528839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Проблематика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79512" y="2221332"/>
            <a:ext cx="5688632" cy="452003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900" dirty="0"/>
              <a:t>Отсутствие единой системы  быстрого  и актуального поиска предложений организаций по целевому обучению создает проблемы и абитуриенту и организациям.  </a:t>
            </a:r>
          </a:p>
          <a:p>
            <a:pPr marL="0" indent="0">
              <a:buNone/>
            </a:pPr>
            <a:r>
              <a:rPr lang="ru-RU" sz="1900" dirty="0"/>
              <a:t>Абитуриент, желающий заключить договор целевого обучения вынужден тратить много времени на поиск информации на различных сайтах компаний и вузов.</a:t>
            </a:r>
          </a:p>
          <a:p>
            <a:pPr marL="0" indent="0">
              <a:buNone/>
            </a:pPr>
            <a:r>
              <a:rPr lang="ru-RU" sz="1900" dirty="0"/>
              <a:t>При этом во многих организациях наблюдается дефицит квалифицированных кадров. Данные организации готовы заключать договоры на целевое обучение, но у них не так широк выбор соискателей.</a:t>
            </a:r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2420888"/>
            <a:ext cx="3174174" cy="1973278"/>
          </a:xfrm>
        </p:spPr>
      </p:pic>
    </p:spTree>
    <p:extLst>
      <p:ext uri="{BB962C8B-B14F-4D97-AF65-F5344CB8AC3E}">
        <p14:creationId xmlns:p14="http://schemas.microsoft.com/office/powerpoint/2010/main" val="2452138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работы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79512" y="2190092"/>
            <a:ext cx="5328592" cy="44072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Создание интернет-портала, с помощью  которого заказчики (органы власти или муниципального управления, предприятия или индивидуальные предприниматели) смогут оперативно и удобно отбирать абитуриентов, желающих заключить с ними договор на целевое обучение</a:t>
            </a:r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9169" y="2636912"/>
            <a:ext cx="3385319" cy="3385319"/>
          </a:xfrm>
        </p:spPr>
      </p:pic>
    </p:spTree>
    <p:extLst>
      <p:ext uri="{BB962C8B-B14F-4D97-AF65-F5344CB8AC3E}">
        <p14:creationId xmlns:p14="http://schemas.microsoft.com/office/powerpoint/2010/main" val="28513306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Полученные результаты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251520" y="2564904"/>
            <a:ext cx="6624736" cy="410445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dirty="0"/>
              <a:t>В результате работы над данной проблемой мной была разработана онлайн система «</a:t>
            </a:r>
            <a:r>
              <a:rPr lang="ru-RU" sz="2400" dirty="0" err="1"/>
              <a:t>Целевик</a:t>
            </a:r>
            <a:r>
              <a:rPr lang="ru-RU" sz="2400" dirty="0"/>
              <a:t>», позволяющая осуществить подбор целевого обучения по заданным параметрам. Интерфейсом системы является веб-сайт. Интерфейс позволяет в интерактивном режиме осуществлять абитуриентам поиск вакансий целевого обучения, а компаниям отбирать наиболее подходящих им претендентов на целевое обучение. </a:t>
            </a:r>
          </a:p>
          <a:p>
            <a:endParaRPr lang="ru-RU" sz="2400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248" y="3645024"/>
            <a:ext cx="2244080" cy="1562055"/>
          </a:xfrm>
        </p:spPr>
      </p:pic>
    </p:spTree>
    <p:extLst>
      <p:ext uri="{BB962C8B-B14F-4D97-AF65-F5344CB8AC3E}">
        <p14:creationId xmlns:p14="http://schemas.microsoft.com/office/powerpoint/2010/main" val="3365087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Выбор инструментов и средств разработки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09997" y="2222286"/>
            <a:ext cx="7524003" cy="408703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dirty="0"/>
              <a:t>В качестве веб-фреймворка выбран </a:t>
            </a:r>
            <a:r>
              <a:rPr lang="ru-RU" sz="2400" dirty="0" err="1"/>
              <a:t>Django</a:t>
            </a:r>
            <a:r>
              <a:rPr lang="ru-RU" sz="2400" dirty="0"/>
              <a:t> благодаря своей быстроте и  безопасности, а также из-за использования языка Python.</a:t>
            </a:r>
          </a:p>
          <a:p>
            <a:pPr marL="0" indent="0">
              <a:buNone/>
            </a:pPr>
            <a:r>
              <a:rPr lang="ru-RU" sz="2400" dirty="0"/>
              <a:t>Для хранения данных мной была выбрана система управления базами данных (СУБД)  </a:t>
            </a:r>
            <a:r>
              <a:rPr lang="en-US" sz="2400" dirty="0"/>
              <a:t>SQL</a:t>
            </a:r>
            <a:r>
              <a:rPr lang="ru-RU" sz="2400" dirty="0" err="1"/>
              <a:t>ite</a:t>
            </a:r>
            <a:r>
              <a:rPr lang="ru-RU" sz="2400" dirty="0"/>
              <a:t>. </a:t>
            </a:r>
          </a:p>
          <a:p>
            <a:pPr marL="0" indent="0">
              <a:buNone/>
            </a:pPr>
            <a:r>
              <a:rPr lang="ru-RU" sz="2400" dirty="0"/>
              <a:t>Для формирования структуры базы данных и запросов к ней используется технология </a:t>
            </a:r>
            <a:r>
              <a:rPr lang="ru-RU" sz="2400" dirty="0" err="1"/>
              <a:t>Django</a:t>
            </a:r>
            <a:r>
              <a:rPr lang="ru-RU" sz="2400" dirty="0"/>
              <a:t>-ORM</a:t>
            </a:r>
          </a:p>
        </p:txBody>
      </p:sp>
    </p:spTree>
    <p:extLst>
      <p:ext uri="{BB962C8B-B14F-4D97-AF65-F5344CB8AC3E}">
        <p14:creationId xmlns:p14="http://schemas.microsoft.com/office/powerpoint/2010/main" val="9849656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Интерфейс проекта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12402" y="2276872"/>
            <a:ext cx="3670723" cy="576262"/>
          </a:xfrm>
        </p:spPr>
        <p:txBody>
          <a:bodyPr>
            <a:normAutofit fontScale="70000" lnSpcReduction="20000"/>
          </a:bodyPr>
          <a:lstStyle/>
          <a:p>
            <a:r>
              <a:rPr lang="ru-RU" dirty="0"/>
              <a:t>Подсистема </a:t>
            </a:r>
          </a:p>
          <a:p>
            <a:r>
              <a:rPr lang="ru-RU" dirty="0"/>
              <a:t>«Профиль Соискателя»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997637" y="2276872"/>
            <a:ext cx="3670720" cy="576262"/>
          </a:xfrm>
        </p:spPr>
        <p:txBody>
          <a:bodyPr>
            <a:normAutofit fontScale="70000" lnSpcReduction="20000"/>
          </a:bodyPr>
          <a:lstStyle/>
          <a:p>
            <a:r>
              <a:rPr lang="ru-RU" dirty="0"/>
              <a:t>Подсистема </a:t>
            </a:r>
          </a:p>
          <a:p>
            <a:r>
              <a:rPr lang="ru-RU" dirty="0"/>
              <a:t> «Профиль  Организации»</a:t>
            </a:r>
          </a:p>
        </p:txBody>
      </p:sp>
      <p:pic>
        <p:nvPicPr>
          <p:cNvPr id="10" name="Объект 9">
            <a:extLst>
              <a:ext uri="{FF2B5EF4-FFF2-40B4-BE49-F238E27FC236}">
                <a16:creationId xmlns:a16="http://schemas.microsoft.com/office/drawing/2014/main" id="{3F2F4D4C-AA17-4E5A-83B2-42A32FA6A9B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23528" y="2856215"/>
            <a:ext cx="4248472" cy="3749839"/>
          </a:xfrm>
        </p:spPr>
      </p:pic>
      <p:pic>
        <p:nvPicPr>
          <p:cNvPr id="14" name="Объект 13">
            <a:extLst>
              <a:ext uri="{FF2B5EF4-FFF2-40B4-BE49-F238E27FC236}">
                <a16:creationId xmlns:a16="http://schemas.microsoft.com/office/drawing/2014/main" id="{5884D58A-B18E-4A43-9C1B-C81CA9DC3C48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4707127" y="2853133"/>
            <a:ext cx="4251740" cy="3749839"/>
          </a:xfrm>
        </p:spPr>
      </p:pic>
    </p:spTree>
    <p:extLst>
      <p:ext uri="{BB962C8B-B14F-4D97-AF65-F5344CB8AC3E}">
        <p14:creationId xmlns:p14="http://schemas.microsoft.com/office/powerpoint/2010/main" val="42096762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Выводы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251520" y="2276872"/>
            <a:ext cx="5915000" cy="4248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Разработанная система является уникальной в своем роде, не имеющей на сегодняшний день аналогов, и предоставляющая новые возможности как работодателям, так и абитуриентам для заключения договоров целевого обучения.</a:t>
            </a:r>
          </a:p>
          <a:p>
            <a:pPr marL="0" indent="0">
              <a:buNone/>
            </a:pPr>
            <a:endParaRPr lang="ru-RU" sz="2400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2996952"/>
            <a:ext cx="2438400" cy="2438400"/>
          </a:xfrm>
        </p:spPr>
      </p:pic>
    </p:spTree>
    <p:extLst>
      <p:ext uri="{BB962C8B-B14F-4D97-AF65-F5344CB8AC3E}">
        <p14:creationId xmlns:p14="http://schemas.microsoft.com/office/powerpoint/2010/main" val="2961644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99592" y="1556792"/>
            <a:ext cx="7772400" cy="1944216"/>
          </a:xfrm>
        </p:spPr>
        <p:txBody>
          <a:bodyPr/>
          <a:lstStyle/>
          <a:p>
            <a:r>
              <a:rPr lang="ru-RU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3279538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Цитаты">
  <a:themeElements>
    <a:clrScheme name="Цитаты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Цитаты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Цитаты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TM03457503[[fn=Цитаты]]</Template>
  <TotalTime>83</TotalTime>
  <Words>303</Words>
  <Application>Microsoft Office PowerPoint</Application>
  <PresentationFormat>Экран (4:3)</PresentationFormat>
  <Paragraphs>27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1" baseType="lpstr">
      <vt:lpstr>Century Gothic</vt:lpstr>
      <vt:lpstr>Wingdings 2</vt:lpstr>
      <vt:lpstr>Цитаты</vt:lpstr>
      <vt:lpstr>Онлайн система подбора соискателей на целевое обучение по образовательным программам среднего профессионального и высшего образования «ЦЕЛЕВИК»</vt:lpstr>
      <vt:lpstr>Проблематика</vt:lpstr>
      <vt:lpstr>Цель работы</vt:lpstr>
      <vt:lpstr>Полученные результаты</vt:lpstr>
      <vt:lpstr>Выбор инструментов и средств разработки</vt:lpstr>
      <vt:lpstr>Интерфейс проекта</vt:lpstr>
      <vt:lpstr>Выводы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Юлия</dc:creator>
  <cp:lastModifiedBy>S P</cp:lastModifiedBy>
  <cp:revision>10</cp:revision>
  <dcterms:created xsi:type="dcterms:W3CDTF">2022-01-19T16:36:47Z</dcterms:created>
  <dcterms:modified xsi:type="dcterms:W3CDTF">2022-01-21T14:48:25Z</dcterms:modified>
</cp:coreProperties>
</file>