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57" r:id="rId4"/>
    <p:sldId id="256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8FBF-1C56-4871-9FA8-E0EFF64CC1EB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654-3C8A-4CE5-92FA-B14AFB979AA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03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8FBF-1C56-4871-9FA8-E0EFF64CC1EB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654-3C8A-4CE5-92FA-B14AFB979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01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8FBF-1C56-4871-9FA8-E0EFF64CC1EB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654-3C8A-4CE5-92FA-B14AFB979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45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8FBF-1C56-4871-9FA8-E0EFF64CC1EB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654-3C8A-4CE5-92FA-B14AFB979AA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60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8FBF-1C56-4871-9FA8-E0EFF64CC1EB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654-3C8A-4CE5-92FA-B14AFB979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27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8FBF-1C56-4871-9FA8-E0EFF64CC1EB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654-3C8A-4CE5-92FA-B14AFB979A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239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8FBF-1C56-4871-9FA8-E0EFF64CC1EB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654-3C8A-4CE5-92FA-B14AFB979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22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8FBF-1C56-4871-9FA8-E0EFF64CC1EB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654-3C8A-4CE5-92FA-B14AFB979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48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8FBF-1C56-4871-9FA8-E0EFF64CC1EB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654-3C8A-4CE5-92FA-B14AFB979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59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8FBF-1C56-4871-9FA8-E0EFF64CC1EB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654-3C8A-4CE5-92FA-B14AFB979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99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8FBF-1C56-4871-9FA8-E0EFF64CC1EB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654-3C8A-4CE5-92FA-B14AFB979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54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8FBF-1C56-4871-9FA8-E0EFF64CC1EB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654-3C8A-4CE5-92FA-B14AFB979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76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8FBF-1C56-4871-9FA8-E0EFF64CC1EB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654-3C8A-4CE5-92FA-B14AFB979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15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8FBF-1C56-4871-9FA8-E0EFF64CC1EB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654-3C8A-4CE5-92FA-B14AFB979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61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8FBF-1C56-4871-9FA8-E0EFF64CC1EB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654-3C8A-4CE5-92FA-B14AFB979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40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8FBF-1C56-4871-9FA8-E0EFF64CC1EB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654-3C8A-4CE5-92FA-B14AFB979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03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8FBF-1C56-4871-9FA8-E0EFF64CC1EB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2654-3C8A-4CE5-92FA-B14AFB979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51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5718FBF-1C56-4871-9FA8-E0EFF64CC1EB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6E2654-3C8A-4CE5-92FA-B14AFB979A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975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720" y="71120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регистрации</a:t>
            </a:r>
            <a:endParaRPr lang="ru-RU" dirty="0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90430" y="452042"/>
            <a:ext cx="11958320" cy="6244828"/>
          </a:xfrm>
          <a:prstGeom prst="roundRect">
            <a:avLst>
              <a:gd name="adj" fmla="val 4704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79120" y="754422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 вас зовут: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8894880" y="1366934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Загрузите фото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8958155" y="1837505"/>
            <a:ext cx="2024155" cy="20332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06986" y="3169481"/>
            <a:ext cx="3169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/>
              <a:t>Ваш основной номер телефона</a:t>
            </a:r>
            <a:endParaRPr lang="ru-RU" sz="1400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506986" y="3505075"/>
            <a:ext cx="330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/>
              <a:t>Ваш</a:t>
            </a:r>
            <a:r>
              <a:rPr lang="ru-RU" dirty="0" smtClean="0"/>
              <a:t> </a:t>
            </a:r>
            <a:r>
              <a:rPr lang="ru-RU" sz="1400" dirty="0" smtClean="0"/>
              <a:t>дополнительный</a:t>
            </a:r>
            <a:r>
              <a:rPr lang="ru-RU" dirty="0" smtClean="0"/>
              <a:t> </a:t>
            </a:r>
            <a:r>
              <a:rPr lang="ru-RU" sz="1400" dirty="0" smtClean="0"/>
              <a:t>номер т/ф</a:t>
            </a:r>
            <a:endParaRPr lang="ru-RU" sz="14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506986" y="3902224"/>
            <a:ext cx="4075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/>
              <a:t>Номер телефона, привязанный к </a:t>
            </a:r>
            <a:r>
              <a:rPr lang="en-US" sz="1400" dirty="0" err="1" smtClean="0"/>
              <a:t>Whats</a:t>
            </a:r>
            <a:r>
              <a:rPr lang="ru-RU" sz="1400" dirty="0" smtClean="0"/>
              <a:t> </a:t>
            </a:r>
            <a:r>
              <a:rPr lang="en-US" sz="1400" dirty="0" smtClean="0"/>
              <a:t>Up</a:t>
            </a:r>
            <a:endParaRPr lang="ru-RU" sz="1400" dirty="0"/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4767392" y="3135743"/>
            <a:ext cx="3237674" cy="3415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4767392" y="3505075"/>
            <a:ext cx="3237674" cy="3415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615585" y="1222318"/>
            <a:ext cx="3060858" cy="3415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4767392" y="3870794"/>
            <a:ext cx="3237674" cy="3415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506985" y="4246642"/>
            <a:ext cx="2694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/>
              <a:t>Название вашего агентства</a:t>
            </a:r>
            <a:endParaRPr lang="ru-RU" sz="1400" dirty="0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4767392" y="4246642"/>
            <a:ext cx="3237674" cy="3415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3814302" y="1210085"/>
            <a:ext cx="3060858" cy="3415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44931" y="153628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Фамилия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4962429" y="150435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Имя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156" y="1837504"/>
            <a:ext cx="2009086" cy="200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6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720" y="71120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Личный кабинет</a:t>
            </a:r>
            <a:endParaRPr lang="ru-RU" dirty="0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101465" y="540035"/>
            <a:ext cx="11958320" cy="6244828"/>
          </a:xfrm>
          <a:prstGeom prst="roundRect">
            <a:avLst>
              <a:gd name="adj" fmla="val 4704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9152" y="505931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Ваши объявления в системе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881683"/>
            <a:ext cx="1645920" cy="24220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b="15930"/>
          <a:stretch/>
        </p:blipFill>
        <p:spPr>
          <a:xfrm>
            <a:off x="396240" y="4456566"/>
            <a:ext cx="1645919" cy="217442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r="32246" b="-1418"/>
          <a:stretch/>
        </p:blipFill>
        <p:spPr>
          <a:xfrm>
            <a:off x="396239" y="899842"/>
            <a:ext cx="1645919" cy="30695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t="2070" r="81971" b="4735"/>
          <a:stretch/>
        </p:blipFill>
        <p:spPr>
          <a:xfrm>
            <a:off x="400994" y="1283677"/>
            <a:ext cx="1357468" cy="437550"/>
          </a:xfrm>
          <a:prstGeom prst="rect">
            <a:avLst/>
          </a:prstGeom>
        </p:spPr>
      </p:pic>
      <p:sp>
        <p:nvSpPr>
          <p:cNvPr id="24" name="Скругленный прямоугольник 23"/>
          <p:cNvSpPr/>
          <p:nvPr/>
        </p:nvSpPr>
        <p:spPr>
          <a:xfrm>
            <a:off x="2129247" y="886369"/>
            <a:ext cx="2512635" cy="3007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Подать новое объявление</a:t>
            </a:r>
            <a:endParaRPr lang="ru-RU" sz="12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2256615" y="1889327"/>
            <a:ext cx="2390021" cy="1476127"/>
            <a:chOff x="2196038" y="1285063"/>
            <a:chExt cx="2390021" cy="147612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 rotWithShape="1">
            <a:blip r:embed="rId6"/>
            <a:srcRect b="70601"/>
            <a:stretch/>
          </p:blipFill>
          <p:spPr>
            <a:xfrm>
              <a:off x="2196038" y="1285063"/>
              <a:ext cx="2385267" cy="483930"/>
            </a:xfrm>
            <a:prstGeom prst="rect">
              <a:avLst/>
            </a:prstGeom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 rotWithShape="1">
            <a:blip r:embed="rId6"/>
            <a:srcRect t="59254"/>
            <a:stretch/>
          </p:blipFill>
          <p:spPr>
            <a:xfrm>
              <a:off x="2196038" y="1760804"/>
              <a:ext cx="2390021" cy="670703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7"/>
            <a:srcRect r="5118" b="23978"/>
            <a:stretch/>
          </p:blipFill>
          <p:spPr>
            <a:xfrm>
              <a:off x="2196038" y="2430968"/>
              <a:ext cx="2386122" cy="330222"/>
            </a:xfrm>
            <a:prstGeom prst="rect">
              <a:avLst/>
            </a:prstGeom>
          </p:spPr>
        </p:pic>
      </p:grpSp>
      <p:grpSp>
        <p:nvGrpSpPr>
          <p:cNvPr id="27" name="Группа 26"/>
          <p:cNvGrpSpPr/>
          <p:nvPr/>
        </p:nvGrpSpPr>
        <p:grpSpPr>
          <a:xfrm>
            <a:off x="2256615" y="4456566"/>
            <a:ext cx="2390021" cy="1476127"/>
            <a:chOff x="2196038" y="1285063"/>
            <a:chExt cx="2390021" cy="1476127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 rotWithShape="1">
            <a:blip r:embed="rId6"/>
            <a:srcRect b="70601"/>
            <a:stretch/>
          </p:blipFill>
          <p:spPr>
            <a:xfrm>
              <a:off x="2196038" y="1285063"/>
              <a:ext cx="2385267" cy="483930"/>
            </a:xfrm>
            <a:prstGeom prst="rect">
              <a:avLst/>
            </a:prstGeom>
          </p:spPr>
        </p:pic>
        <p:pic>
          <p:nvPicPr>
            <p:cNvPr id="29" name="Рисунок 28"/>
            <p:cNvPicPr>
              <a:picLocks noChangeAspect="1"/>
            </p:cNvPicPr>
            <p:nvPr/>
          </p:nvPicPr>
          <p:blipFill rotWithShape="1">
            <a:blip r:embed="rId6"/>
            <a:srcRect t="59254"/>
            <a:stretch/>
          </p:blipFill>
          <p:spPr>
            <a:xfrm>
              <a:off x="2196038" y="1760804"/>
              <a:ext cx="2390021" cy="670703"/>
            </a:xfrm>
            <a:prstGeom prst="rect">
              <a:avLst/>
            </a:prstGeom>
          </p:spPr>
        </p:pic>
        <p:pic>
          <p:nvPicPr>
            <p:cNvPr id="30" name="Рисунок 29"/>
            <p:cNvPicPr>
              <a:picLocks noChangeAspect="1"/>
            </p:cNvPicPr>
            <p:nvPr/>
          </p:nvPicPr>
          <p:blipFill rotWithShape="1">
            <a:blip r:embed="rId7"/>
            <a:srcRect r="5118" b="23978"/>
            <a:stretch/>
          </p:blipFill>
          <p:spPr>
            <a:xfrm>
              <a:off x="2196038" y="2430968"/>
              <a:ext cx="2386122" cy="330222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9591040" y="715765"/>
            <a:ext cx="2220286" cy="3567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Оплатить абонемент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535814" y="1514428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Предыдущая оплата была</a:t>
            </a:r>
            <a:endParaRPr lang="ru-RU" sz="1200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9587640" y="1791427"/>
            <a:ext cx="2171860" cy="3415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9494659" y="2192517"/>
            <a:ext cx="2565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Новую оплату нужно внести до</a:t>
            </a:r>
            <a:endParaRPr lang="ru-RU" sz="1200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9607937" y="2459414"/>
            <a:ext cx="2171860" cy="3415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 rotWithShape="1">
          <a:blip r:embed="rId5"/>
          <a:srcRect l="60730" t="-1149" b="-1"/>
          <a:stretch/>
        </p:blipFill>
        <p:spPr>
          <a:xfrm>
            <a:off x="1758463" y="1273956"/>
            <a:ext cx="2883420" cy="44727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906739" y="741161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Ваши подборки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5203847" y="1273956"/>
            <a:ext cx="3491745" cy="458129"/>
            <a:chOff x="5203847" y="1273956"/>
            <a:chExt cx="3491745" cy="458129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5203847" y="1273956"/>
              <a:ext cx="2190068" cy="45812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 err="1" smtClean="0"/>
                <a:t>Азизбек</a:t>
              </a:r>
              <a:r>
                <a:rPr lang="ru-RU" sz="1100" dirty="0" smtClean="0"/>
                <a:t> 3к </a:t>
              </a:r>
              <a:r>
                <a:rPr lang="ru-RU" sz="1100" dirty="0" err="1" smtClean="0"/>
                <a:t>лев.берег</a:t>
              </a:r>
              <a:endParaRPr lang="ru-RU" sz="1100" dirty="0"/>
            </a:p>
          </p:txBody>
        </p:sp>
        <p:pic>
          <p:nvPicPr>
            <p:cNvPr id="43" name="Рисунок 42"/>
            <p:cNvPicPr>
              <a:picLocks noChangeAspect="1"/>
            </p:cNvPicPr>
            <p:nvPr/>
          </p:nvPicPr>
          <p:blipFill rotWithShape="1">
            <a:blip r:embed="rId6"/>
            <a:srcRect r="47006" b="84688"/>
            <a:stretch/>
          </p:blipFill>
          <p:spPr>
            <a:xfrm>
              <a:off x="7431559" y="1277767"/>
              <a:ext cx="1264033" cy="252037"/>
            </a:xfrm>
            <a:prstGeom prst="rect">
              <a:avLst/>
            </a:prstGeom>
          </p:spPr>
        </p:pic>
        <p:pic>
          <p:nvPicPr>
            <p:cNvPr id="45" name="Рисунок 44"/>
            <p:cNvPicPr>
              <a:picLocks noChangeAspect="1"/>
            </p:cNvPicPr>
            <p:nvPr/>
          </p:nvPicPr>
          <p:blipFill rotWithShape="1">
            <a:blip r:embed="rId7"/>
            <a:srcRect l="700" t="4048" r="49036" b="45844"/>
            <a:stretch/>
          </p:blipFill>
          <p:spPr>
            <a:xfrm>
              <a:off x="7431559" y="1514428"/>
              <a:ext cx="1264033" cy="217657"/>
            </a:xfrm>
            <a:prstGeom prst="rect">
              <a:avLst/>
            </a:prstGeom>
          </p:spPr>
        </p:pic>
      </p:grpSp>
      <p:grpSp>
        <p:nvGrpSpPr>
          <p:cNvPr id="46" name="Группа 45"/>
          <p:cNvGrpSpPr/>
          <p:nvPr/>
        </p:nvGrpSpPr>
        <p:grpSpPr>
          <a:xfrm>
            <a:off x="5242045" y="1865674"/>
            <a:ext cx="3491745" cy="458129"/>
            <a:chOff x="5203847" y="1273956"/>
            <a:chExt cx="3491745" cy="458129"/>
          </a:xfrm>
        </p:grpSpPr>
        <p:sp>
          <p:nvSpPr>
            <p:cNvPr id="47" name="Прямоугольник 46"/>
            <p:cNvSpPr/>
            <p:nvPr/>
          </p:nvSpPr>
          <p:spPr>
            <a:xfrm>
              <a:off x="5203847" y="1273956"/>
              <a:ext cx="2190068" cy="45812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 err="1" smtClean="0"/>
                <a:t>Жусуповы</a:t>
              </a:r>
              <a:r>
                <a:rPr lang="ru-RU" sz="1100" dirty="0" smtClean="0"/>
                <a:t> 2е 30 млн</a:t>
              </a:r>
              <a:endParaRPr lang="ru-RU" sz="1100" dirty="0"/>
            </a:p>
          </p:txBody>
        </p:sp>
        <p:pic>
          <p:nvPicPr>
            <p:cNvPr id="48" name="Рисунок 47"/>
            <p:cNvPicPr>
              <a:picLocks noChangeAspect="1"/>
            </p:cNvPicPr>
            <p:nvPr/>
          </p:nvPicPr>
          <p:blipFill rotWithShape="1">
            <a:blip r:embed="rId6"/>
            <a:srcRect r="47006" b="84688"/>
            <a:stretch/>
          </p:blipFill>
          <p:spPr>
            <a:xfrm>
              <a:off x="7431559" y="1277767"/>
              <a:ext cx="1264033" cy="252037"/>
            </a:xfrm>
            <a:prstGeom prst="rect">
              <a:avLst/>
            </a:prstGeom>
          </p:spPr>
        </p:pic>
        <p:pic>
          <p:nvPicPr>
            <p:cNvPr id="49" name="Рисунок 48"/>
            <p:cNvPicPr>
              <a:picLocks noChangeAspect="1"/>
            </p:cNvPicPr>
            <p:nvPr/>
          </p:nvPicPr>
          <p:blipFill rotWithShape="1">
            <a:blip r:embed="rId7"/>
            <a:srcRect l="700" t="4048" r="49036" b="45844"/>
            <a:stretch/>
          </p:blipFill>
          <p:spPr>
            <a:xfrm>
              <a:off x="7431559" y="1514428"/>
              <a:ext cx="1264033" cy="217657"/>
            </a:xfrm>
            <a:prstGeom prst="rect">
              <a:avLst/>
            </a:prstGeom>
          </p:spPr>
        </p:pic>
      </p:grpSp>
      <p:grpSp>
        <p:nvGrpSpPr>
          <p:cNvPr id="50" name="Группа 49"/>
          <p:cNvGrpSpPr/>
          <p:nvPr/>
        </p:nvGrpSpPr>
        <p:grpSpPr>
          <a:xfrm>
            <a:off x="5268136" y="2439299"/>
            <a:ext cx="3491745" cy="458129"/>
            <a:chOff x="5203847" y="1273956"/>
            <a:chExt cx="3491745" cy="458129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5203847" y="1273956"/>
              <a:ext cx="2190068" cy="45812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 smtClean="0"/>
                <a:t>Сестренке Ипотека Лепсы</a:t>
              </a:r>
              <a:endParaRPr lang="ru-RU" sz="1100" dirty="0"/>
            </a:p>
          </p:txBody>
        </p:sp>
        <p:pic>
          <p:nvPicPr>
            <p:cNvPr id="52" name="Рисунок 51"/>
            <p:cNvPicPr>
              <a:picLocks noChangeAspect="1"/>
            </p:cNvPicPr>
            <p:nvPr/>
          </p:nvPicPr>
          <p:blipFill rotWithShape="1">
            <a:blip r:embed="rId6"/>
            <a:srcRect r="47006" b="84688"/>
            <a:stretch/>
          </p:blipFill>
          <p:spPr>
            <a:xfrm>
              <a:off x="7431559" y="1277767"/>
              <a:ext cx="1264033" cy="252037"/>
            </a:xfrm>
            <a:prstGeom prst="rect">
              <a:avLst/>
            </a:prstGeom>
          </p:spPr>
        </p:pic>
        <p:pic>
          <p:nvPicPr>
            <p:cNvPr id="53" name="Рисунок 52"/>
            <p:cNvPicPr>
              <a:picLocks noChangeAspect="1"/>
            </p:cNvPicPr>
            <p:nvPr/>
          </p:nvPicPr>
          <p:blipFill rotWithShape="1">
            <a:blip r:embed="rId7"/>
            <a:srcRect l="700" t="4048" r="49036" b="45844"/>
            <a:stretch/>
          </p:blipFill>
          <p:spPr>
            <a:xfrm>
              <a:off x="7431559" y="1514428"/>
              <a:ext cx="1264033" cy="217657"/>
            </a:xfrm>
            <a:prstGeom prst="rect">
              <a:avLst/>
            </a:prstGeom>
          </p:spPr>
        </p:pic>
      </p:grpSp>
      <p:grpSp>
        <p:nvGrpSpPr>
          <p:cNvPr id="54" name="Группа 53"/>
          <p:cNvGrpSpPr/>
          <p:nvPr/>
        </p:nvGrpSpPr>
        <p:grpSpPr>
          <a:xfrm>
            <a:off x="5268136" y="3032468"/>
            <a:ext cx="3491745" cy="458129"/>
            <a:chOff x="5203847" y="1273956"/>
            <a:chExt cx="3491745" cy="458129"/>
          </a:xfrm>
        </p:grpSpPr>
        <p:sp>
          <p:nvSpPr>
            <p:cNvPr id="55" name="Прямоугольник 54"/>
            <p:cNvSpPr/>
            <p:nvPr/>
          </p:nvSpPr>
          <p:spPr>
            <a:xfrm>
              <a:off x="5203847" y="1273956"/>
              <a:ext cx="2190068" cy="45812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 err="1" smtClean="0"/>
                <a:t>Адильбек</a:t>
              </a:r>
              <a:r>
                <a:rPr lang="ru-RU" sz="1100" dirty="0" smtClean="0"/>
                <a:t> 3к 70 млн бизнес</a:t>
              </a:r>
              <a:endParaRPr lang="ru-RU" sz="1100" dirty="0"/>
            </a:p>
          </p:txBody>
        </p:sp>
        <p:pic>
          <p:nvPicPr>
            <p:cNvPr id="56" name="Рисунок 55"/>
            <p:cNvPicPr>
              <a:picLocks noChangeAspect="1"/>
            </p:cNvPicPr>
            <p:nvPr/>
          </p:nvPicPr>
          <p:blipFill rotWithShape="1">
            <a:blip r:embed="rId6"/>
            <a:srcRect r="47006" b="84688"/>
            <a:stretch/>
          </p:blipFill>
          <p:spPr>
            <a:xfrm>
              <a:off x="7431559" y="1277767"/>
              <a:ext cx="1264033" cy="252037"/>
            </a:xfrm>
            <a:prstGeom prst="rect">
              <a:avLst/>
            </a:prstGeom>
          </p:spPr>
        </p:pic>
        <p:pic>
          <p:nvPicPr>
            <p:cNvPr id="57" name="Рисунок 56"/>
            <p:cNvPicPr>
              <a:picLocks noChangeAspect="1"/>
            </p:cNvPicPr>
            <p:nvPr/>
          </p:nvPicPr>
          <p:blipFill rotWithShape="1">
            <a:blip r:embed="rId7"/>
            <a:srcRect l="700" t="4048" r="49036" b="45844"/>
            <a:stretch/>
          </p:blipFill>
          <p:spPr>
            <a:xfrm>
              <a:off x="7431559" y="1514428"/>
              <a:ext cx="1264033" cy="217657"/>
            </a:xfrm>
            <a:prstGeom prst="rect">
              <a:avLst/>
            </a:prstGeom>
          </p:spPr>
        </p:pic>
      </p:grpSp>
      <p:grpSp>
        <p:nvGrpSpPr>
          <p:cNvPr id="58" name="Группа 57"/>
          <p:cNvGrpSpPr/>
          <p:nvPr/>
        </p:nvGrpSpPr>
        <p:grpSpPr>
          <a:xfrm>
            <a:off x="5268136" y="3593595"/>
            <a:ext cx="3491745" cy="458129"/>
            <a:chOff x="5203847" y="1273956"/>
            <a:chExt cx="3491745" cy="458129"/>
          </a:xfrm>
        </p:grpSpPr>
        <p:sp>
          <p:nvSpPr>
            <p:cNvPr id="59" name="Прямоугольник 58"/>
            <p:cNvSpPr/>
            <p:nvPr/>
          </p:nvSpPr>
          <p:spPr>
            <a:xfrm>
              <a:off x="5203847" y="1273956"/>
              <a:ext cx="2190068" cy="45812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 err="1" smtClean="0"/>
                <a:t>Жасулан</a:t>
              </a:r>
              <a:r>
                <a:rPr lang="ru-RU" sz="1100" dirty="0"/>
                <a:t> </a:t>
              </a:r>
              <a:r>
                <a:rPr lang="ru-RU" sz="1100" dirty="0" smtClean="0"/>
                <a:t>3к3е </a:t>
              </a:r>
              <a:r>
                <a:rPr lang="ru-RU" sz="1100" dirty="0" err="1" smtClean="0"/>
                <a:t>Биай</a:t>
              </a:r>
              <a:endParaRPr lang="ru-RU" sz="1100" dirty="0"/>
            </a:p>
          </p:txBody>
        </p:sp>
        <p:pic>
          <p:nvPicPr>
            <p:cNvPr id="60" name="Рисунок 59"/>
            <p:cNvPicPr>
              <a:picLocks noChangeAspect="1"/>
            </p:cNvPicPr>
            <p:nvPr/>
          </p:nvPicPr>
          <p:blipFill rotWithShape="1">
            <a:blip r:embed="rId6"/>
            <a:srcRect r="47006" b="84688"/>
            <a:stretch/>
          </p:blipFill>
          <p:spPr>
            <a:xfrm>
              <a:off x="7431559" y="1277767"/>
              <a:ext cx="1264033" cy="252037"/>
            </a:xfrm>
            <a:prstGeom prst="rect">
              <a:avLst/>
            </a:prstGeom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 rotWithShape="1">
            <a:blip r:embed="rId7"/>
            <a:srcRect l="700" t="4048" r="49036" b="45844"/>
            <a:stretch/>
          </p:blipFill>
          <p:spPr>
            <a:xfrm>
              <a:off x="7431559" y="1514428"/>
              <a:ext cx="1264033" cy="217657"/>
            </a:xfrm>
            <a:prstGeom prst="rect">
              <a:avLst/>
            </a:prstGeom>
          </p:spPr>
        </p:pic>
      </p:grpSp>
      <p:grpSp>
        <p:nvGrpSpPr>
          <p:cNvPr id="62" name="Группа 61"/>
          <p:cNvGrpSpPr/>
          <p:nvPr/>
        </p:nvGrpSpPr>
        <p:grpSpPr>
          <a:xfrm>
            <a:off x="5269805" y="4162288"/>
            <a:ext cx="3491745" cy="458129"/>
            <a:chOff x="5203847" y="1273956"/>
            <a:chExt cx="3491745" cy="458129"/>
          </a:xfrm>
        </p:grpSpPr>
        <p:sp>
          <p:nvSpPr>
            <p:cNvPr id="63" name="Прямоугольник 62"/>
            <p:cNvSpPr/>
            <p:nvPr/>
          </p:nvSpPr>
          <p:spPr>
            <a:xfrm>
              <a:off x="5203847" y="1273956"/>
              <a:ext cx="2190068" cy="45812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 smtClean="0"/>
                <a:t>Марат, 2к, 30 млн</a:t>
              </a:r>
              <a:endParaRPr lang="ru-RU" sz="1100" dirty="0"/>
            </a:p>
          </p:txBody>
        </p:sp>
        <p:pic>
          <p:nvPicPr>
            <p:cNvPr id="64" name="Рисунок 63"/>
            <p:cNvPicPr>
              <a:picLocks noChangeAspect="1"/>
            </p:cNvPicPr>
            <p:nvPr/>
          </p:nvPicPr>
          <p:blipFill rotWithShape="1">
            <a:blip r:embed="rId6"/>
            <a:srcRect r="47006" b="84688"/>
            <a:stretch/>
          </p:blipFill>
          <p:spPr>
            <a:xfrm>
              <a:off x="7431559" y="1277767"/>
              <a:ext cx="1264033" cy="252037"/>
            </a:xfrm>
            <a:prstGeom prst="rect">
              <a:avLst/>
            </a:prstGeom>
          </p:spPr>
        </p:pic>
        <p:pic>
          <p:nvPicPr>
            <p:cNvPr id="65" name="Рисунок 64"/>
            <p:cNvPicPr>
              <a:picLocks noChangeAspect="1"/>
            </p:cNvPicPr>
            <p:nvPr/>
          </p:nvPicPr>
          <p:blipFill rotWithShape="1">
            <a:blip r:embed="rId7"/>
            <a:srcRect l="700" t="4048" r="49036" b="45844"/>
            <a:stretch/>
          </p:blipFill>
          <p:spPr>
            <a:xfrm>
              <a:off x="7431559" y="1514428"/>
              <a:ext cx="1264033" cy="217657"/>
            </a:xfrm>
            <a:prstGeom prst="rect">
              <a:avLst/>
            </a:prstGeom>
          </p:spPr>
        </p:pic>
      </p:grpSp>
      <p:grpSp>
        <p:nvGrpSpPr>
          <p:cNvPr id="66" name="Группа 65"/>
          <p:cNvGrpSpPr/>
          <p:nvPr/>
        </p:nvGrpSpPr>
        <p:grpSpPr>
          <a:xfrm>
            <a:off x="5268136" y="4753415"/>
            <a:ext cx="3491745" cy="458129"/>
            <a:chOff x="5203847" y="1273956"/>
            <a:chExt cx="3491745" cy="458129"/>
          </a:xfrm>
        </p:grpSpPr>
        <p:sp>
          <p:nvSpPr>
            <p:cNvPr id="67" name="Прямоугольник 66"/>
            <p:cNvSpPr/>
            <p:nvPr/>
          </p:nvSpPr>
          <p:spPr>
            <a:xfrm>
              <a:off x="5203847" y="1273956"/>
              <a:ext cx="2190068" cy="45812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 smtClean="0"/>
                <a:t>Дмитрий, трейд ин 3к, 50 млн</a:t>
              </a:r>
              <a:endParaRPr lang="ru-RU" sz="1100" dirty="0"/>
            </a:p>
          </p:txBody>
        </p:sp>
        <p:pic>
          <p:nvPicPr>
            <p:cNvPr id="68" name="Рисунок 67"/>
            <p:cNvPicPr>
              <a:picLocks noChangeAspect="1"/>
            </p:cNvPicPr>
            <p:nvPr/>
          </p:nvPicPr>
          <p:blipFill rotWithShape="1">
            <a:blip r:embed="rId6"/>
            <a:srcRect r="47006" b="84688"/>
            <a:stretch/>
          </p:blipFill>
          <p:spPr>
            <a:xfrm>
              <a:off x="7431559" y="1277767"/>
              <a:ext cx="1264033" cy="252037"/>
            </a:xfrm>
            <a:prstGeom prst="rect">
              <a:avLst/>
            </a:prstGeom>
          </p:spPr>
        </p:pic>
        <p:pic>
          <p:nvPicPr>
            <p:cNvPr id="69" name="Рисунок 68"/>
            <p:cNvPicPr>
              <a:picLocks noChangeAspect="1"/>
            </p:cNvPicPr>
            <p:nvPr/>
          </p:nvPicPr>
          <p:blipFill rotWithShape="1">
            <a:blip r:embed="rId7"/>
            <a:srcRect l="700" t="4048" r="49036" b="45844"/>
            <a:stretch/>
          </p:blipFill>
          <p:spPr>
            <a:xfrm>
              <a:off x="7431559" y="1514428"/>
              <a:ext cx="1264033" cy="217657"/>
            </a:xfrm>
            <a:prstGeom prst="rect">
              <a:avLst/>
            </a:prstGeom>
          </p:spPr>
        </p:pic>
      </p:grpSp>
      <p:grpSp>
        <p:nvGrpSpPr>
          <p:cNvPr id="70" name="Группа 69"/>
          <p:cNvGrpSpPr/>
          <p:nvPr/>
        </p:nvGrpSpPr>
        <p:grpSpPr>
          <a:xfrm>
            <a:off x="5269805" y="5344542"/>
            <a:ext cx="3491745" cy="458129"/>
            <a:chOff x="5203847" y="1273956"/>
            <a:chExt cx="3491745" cy="458129"/>
          </a:xfrm>
        </p:grpSpPr>
        <p:sp>
          <p:nvSpPr>
            <p:cNvPr id="71" name="Прямоугольник 70"/>
            <p:cNvSpPr/>
            <p:nvPr/>
          </p:nvSpPr>
          <p:spPr>
            <a:xfrm>
              <a:off x="5203847" y="1273956"/>
              <a:ext cx="2190068" cy="45812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 err="1" smtClean="0"/>
                <a:t>Жакины</a:t>
              </a:r>
              <a:r>
                <a:rPr lang="ru-RU" sz="1100" dirty="0" smtClean="0"/>
                <a:t>, 3к3е, 35 млн</a:t>
              </a:r>
              <a:endParaRPr lang="ru-RU" sz="1100" dirty="0"/>
            </a:p>
          </p:txBody>
        </p:sp>
        <p:pic>
          <p:nvPicPr>
            <p:cNvPr id="72" name="Рисунок 71"/>
            <p:cNvPicPr>
              <a:picLocks noChangeAspect="1"/>
            </p:cNvPicPr>
            <p:nvPr/>
          </p:nvPicPr>
          <p:blipFill rotWithShape="1">
            <a:blip r:embed="rId6"/>
            <a:srcRect r="47006" b="84688"/>
            <a:stretch/>
          </p:blipFill>
          <p:spPr>
            <a:xfrm>
              <a:off x="7431559" y="1277767"/>
              <a:ext cx="1264033" cy="252037"/>
            </a:xfrm>
            <a:prstGeom prst="rect">
              <a:avLst/>
            </a:prstGeom>
          </p:spPr>
        </p:pic>
        <p:pic>
          <p:nvPicPr>
            <p:cNvPr id="73" name="Рисунок 72"/>
            <p:cNvPicPr>
              <a:picLocks noChangeAspect="1"/>
            </p:cNvPicPr>
            <p:nvPr/>
          </p:nvPicPr>
          <p:blipFill rotWithShape="1">
            <a:blip r:embed="rId7"/>
            <a:srcRect l="700" t="4048" r="49036" b="45844"/>
            <a:stretch/>
          </p:blipFill>
          <p:spPr>
            <a:xfrm>
              <a:off x="7431559" y="1514428"/>
              <a:ext cx="1264033" cy="217657"/>
            </a:xfrm>
            <a:prstGeom prst="rect">
              <a:avLst/>
            </a:prstGeom>
          </p:spPr>
        </p:pic>
      </p:grpSp>
      <p:grpSp>
        <p:nvGrpSpPr>
          <p:cNvPr id="74" name="Группа 73"/>
          <p:cNvGrpSpPr/>
          <p:nvPr/>
        </p:nvGrpSpPr>
        <p:grpSpPr>
          <a:xfrm>
            <a:off x="5268136" y="5918468"/>
            <a:ext cx="3491745" cy="458129"/>
            <a:chOff x="5203847" y="1273956"/>
            <a:chExt cx="3491745" cy="458129"/>
          </a:xfrm>
        </p:grpSpPr>
        <p:sp>
          <p:nvSpPr>
            <p:cNvPr id="75" name="Прямоугольник 74"/>
            <p:cNvSpPr/>
            <p:nvPr/>
          </p:nvSpPr>
          <p:spPr>
            <a:xfrm>
              <a:off x="5203847" y="1273956"/>
              <a:ext cx="2190068" cy="45812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 err="1" smtClean="0"/>
                <a:t>Адильхан</a:t>
              </a:r>
              <a:r>
                <a:rPr lang="ru-RU" sz="1100" dirty="0" smtClean="0"/>
                <a:t>, Ботанический 75 млн</a:t>
              </a:r>
              <a:endParaRPr lang="ru-RU" sz="1100" dirty="0"/>
            </a:p>
          </p:txBody>
        </p:sp>
        <p:pic>
          <p:nvPicPr>
            <p:cNvPr id="76" name="Рисунок 75"/>
            <p:cNvPicPr>
              <a:picLocks noChangeAspect="1"/>
            </p:cNvPicPr>
            <p:nvPr/>
          </p:nvPicPr>
          <p:blipFill rotWithShape="1">
            <a:blip r:embed="rId6"/>
            <a:srcRect r="47006" b="84688"/>
            <a:stretch/>
          </p:blipFill>
          <p:spPr>
            <a:xfrm>
              <a:off x="7431559" y="1277767"/>
              <a:ext cx="1264033" cy="252037"/>
            </a:xfrm>
            <a:prstGeom prst="rect">
              <a:avLst/>
            </a:prstGeom>
          </p:spPr>
        </p:pic>
        <p:pic>
          <p:nvPicPr>
            <p:cNvPr id="77" name="Рисунок 76"/>
            <p:cNvPicPr>
              <a:picLocks noChangeAspect="1"/>
            </p:cNvPicPr>
            <p:nvPr/>
          </p:nvPicPr>
          <p:blipFill rotWithShape="1">
            <a:blip r:embed="rId7"/>
            <a:srcRect l="700" t="4048" r="49036" b="45844"/>
            <a:stretch/>
          </p:blipFill>
          <p:spPr>
            <a:xfrm>
              <a:off x="7431559" y="1514428"/>
              <a:ext cx="1264033" cy="217657"/>
            </a:xfrm>
            <a:prstGeom prst="rect">
              <a:avLst/>
            </a:prstGeom>
          </p:spPr>
        </p:pic>
      </p:grpSp>
      <p:sp>
        <p:nvSpPr>
          <p:cNvPr id="78" name="Скругленный прямоугольник 77"/>
          <p:cNvSpPr/>
          <p:nvPr/>
        </p:nvSpPr>
        <p:spPr>
          <a:xfrm>
            <a:off x="9925625" y="89160"/>
            <a:ext cx="893676" cy="3567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Клиент</a:t>
            </a:r>
            <a:endParaRPr lang="ru-RU" sz="1200" dirty="0"/>
          </a:p>
        </p:txBody>
      </p:sp>
      <p:sp>
        <p:nvSpPr>
          <p:cNvPr id="79" name="Скругленный прямоугольник 78"/>
          <p:cNvSpPr/>
          <p:nvPr/>
        </p:nvSpPr>
        <p:spPr>
          <a:xfrm>
            <a:off x="10865824" y="89160"/>
            <a:ext cx="893676" cy="3567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Агент</a:t>
            </a:r>
            <a:endParaRPr lang="ru-RU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8774348" y="92185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Режимы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6340" y="3032468"/>
            <a:ext cx="1676414" cy="16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720" y="71120"/>
            <a:ext cx="476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Создание/редактирование объявления</a:t>
            </a:r>
            <a:endParaRPr lang="ru-RU" dirty="0"/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172379" y="489140"/>
            <a:ext cx="11958320" cy="6244828"/>
          </a:xfrm>
          <a:prstGeom prst="roundRect">
            <a:avLst>
              <a:gd name="adj" fmla="val 4704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42816" y="809929"/>
            <a:ext cx="1420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Количество комнат</a:t>
            </a:r>
            <a:endParaRPr lang="ru-RU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1421881" y="109178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Цена</a:t>
            </a:r>
            <a:endParaRPr lang="ru-RU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154957" y="1784278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Тип дома</a:t>
            </a:r>
            <a:endParaRPr lang="ru-RU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195880" y="2094635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Год постройки </a:t>
            </a:r>
          </a:p>
          <a:p>
            <a:r>
              <a:rPr lang="ru-RU" sz="1000" dirty="0" smtClean="0"/>
              <a:t>(сдачи в эксплуатацию)</a:t>
            </a:r>
            <a:endParaRPr lang="ru-RU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373938" y="245083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Этаж</a:t>
            </a:r>
            <a:endParaRPr lang="ru-RU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1176908" y="2730102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Площадь </a:t>
            </a:r>
            <a:endParaRPr lang="ru-RU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19308" y="3063897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Расположение </a:t>
            </a:r>
            <a:endParaRPr lang="ru-RU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07592" y="3653981"/>
            <a:ext cx="1324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Жилой комплекс </a:t>
            </a:r>
            <a:endParaRPr lang="ru-RU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58392" y="4309159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Улица</a:t>
            </a:r>
            <a:endParaRPr lang="ru-RU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886527" y="4324507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Номер дома</a:t>
            </a:r>
            <a:endParaRPr lang="ru-RU" sz="10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01085" y="3993046"/>
            <a:ext cx="2363421" cy="2499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Скругленный прямоугольник 74"/>
          <p:cNvSpPr/>
          <p:nvPr/>
        </p:nvSpPr>
        <p:spPr>
          <a:xfrm>
            <a:off x="307710" y="4618518"/>
            <a:ext cx="2363422" cy="2391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Скругленный прямоугольник 75"/>
          <p:cNvSpPr/>
          <p:nvPr/>
        </p:nvSpPr>
        <p:spPr>
          <a:xfrm>
            <a:off x="2875135" y="4570728"/>
            <a:ext cx="1039300" cy="306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Скругленный прямоугольник 76"/>
          <p:cNvSpPr/>
          <p:nvPr/>
        </p:nvSpPr>
        <p:spPr>
          <a:xfrm>
            <a:off x="1937383" y="3367663"/>
            <a:ext cx="2014993" cy="243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00"/>
          </a:p>
        </p:txBody>
      </p:sp>
      <p:sp>
        <p:nvSpPr>
          <p:cNvPr id="78" name="TextBox 77"/>
          <p:cNvSpPr txBox="1"/>
          <p:nvPr/>
        </p:nvSpPr>
        <p:spPr>
          <a:xfrm>
            <a:off x="948834" y="3375933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Микрорайон </a:t>
            </a:r>
            <a:endParaRPr lang="ru-RU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5792238" y="652935"/>
            <a:ext cx="261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Ссылка на объявление </a:t>
            </a:r>
            <a:r>
              <a:rPr lang="en-US" sz="1200" dirty="0" smtClean="0"/>
              <a:t>Krisha.kz</a:t>
            </a:r>
            <a:endParaRPr lang="ru-RU" sz="1200" dirty="0"/>
          </a:p>
        </p:txBody>
      </p:sp>
      <p:sp>
        <p:nvSpPr>
          <p:cNvPr id="80" name="Скругленный прямоугольник 79"/>
          <p:cNvSpPr/>
          <p:nvPr/>
        </p:nvSpPr>
        <p:spPr>
          <a:xfrm>
            <a:off x="1942538" y="1421844"/>
            <a:ext cx="1060016" cy="2438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00"/>
          </a:p>
        </p:txBody>
      </p:sp>
      <p:sp>
        <p:nvSpPr>
          <p:cNvPr id="81" name="Скругленный прямоугольник 80"/>
          <p:cNvSpPr/>
          <p:nvPr/>
        </p:nvSpPr>
        <p:spPr>
          <a:xfrm>
            <a:off x="1933856" y="1121858"/>
            <a:ext cx="1791535" cy="243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00"/>
          </a:p>
        </p:txBody>
      </p:sp>
      <p:sp>
        <p:nvSpPr>
          <p:cNvPr id="26" name="TextBox 25"/>
          <p:cNvSpPr txBox="1"/>
          <p:nvPr/>
        </p:nvSpPr>
        <p:spPr>
          <a:xfrm>
            <a:off x="3729339" y="1091688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тенге</a:t>
            </a:r>
            <a:endParaRPr lang="ru-RU" sz="1000" dirty="0"/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1937804" y="1806653"/>
            <a:ext cx="1791535" cy="2438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00"/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1951256" y="2162718"/>
            <a:ext cx="1060017" cy="243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00"/>
          </a:p>
        </p:txBody>
      </p:sp>
      <p:sp>
        <p:nvSpPr>
          <p:cNvPr id="84" name="Скругленный прямоугольник 83"/>
          <p:cNvSpPr/>
          <p:nvPr/>
        </p:nvSpPr>
        <p:spPr>
          <a:xfrm>
            <a:off x="1951256" y="2453161"/>
            <a:ext cx="573224" cy="243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00"/>
          </a:p>
        </p:txBody>
      </p:sp>
      <p:sp>
        <p:nvSpPr>
          <p:cNvPr id="85" name="TextBox 84"/>
          <p:cNvSpPr txBox="1"/>
          <p:nvPr/>
        </p:nvSpPr>
        <p:spPr>
          <a:xfrm>
            <a:off x="2519087" y="2459186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из</a:t>
            </a:r>
            <a:endParaRPr lang="ru-RU" sz="1000" dirty="0"/>
          </a:p>
        </p:txBody>
      </p:sp>
      <p:sp>
        <p:nvSpPr>
          <p:cNvPr id="86" name="Скругленный прямоугольник 85"/>
          <p:cNvSpPr/>
          <p:nvPr/>
        </p:nvSpPr>
        <p:spPr>
          <a:xfrm>
            <a:off x="2802369" y="2444406"/>
            <a:ext cx="602089" cy="243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00"/>
          </a:p>
        </p:txBody>
      </p:sp>
      <p:sp>
        <p:nvSpPr>
          <p:cNvPr id="87" name="Скругленный прямоугольник 86"/>
          <p:cNvSpPr/>
          <p:nvPr/>
        </p:nvSpPr>
        <p:spPr>
          <a:xfrm>
            <a:off x="1951256" y="2745810"/>
            <a:ext cx="851113" cy="240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00"/>
          </a:p>
        </p:txBody>
      </p:sp>
      <p:sp>
        <p:nvSpPr>
          <p:cNvPr id="88" name="TextBox 87"/>
          <p:cNvSpPr txBox="1"/>
          <p:nvPr/>
        </p:nvSpPr>
        <p:spPr>
          <a:xfrm>
            <a:off x="2783891" y="2757685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м²</a:t>
            </a:r>
            <a:endParaRPr lang="ru-RU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5792238" y="1322504"/>
            <a:ext cx="6029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Добавить фото (</a:t>
            </a:r>
            <a:r>
              <a:rPr lang="ru-RU" sz="1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обязательно добавьте от 4 до 10 фотографий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7258988" y="1666708"/>
            <a:ext cx="4434416" cy="10998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Дополнительные фото</a:t>
            </a:r>
            <a:endParaRPr lang="ru-RU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8392" y="4989105"/>
            <a:ext cx="5474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Как я делюсь комиссией (</a:t>
            </a:r>
            <a:r>
              <a:rPr lang="ru-RU" sz="1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нужно выбрать один из 3 вариантов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661543" y="5364615"/>
            <a:ext cx="3663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Я беру с продавца, вы берете с покупателя</a:t>
            </a:r>
            <a:endParaRPr lang="ru-RU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6" name="Скругленный прямоугольник 95"/>
          <p:cNvSpPr/>
          <p:nvPr/>
        </p:nvSpPr>
        <p:spPr>
          <a:xfrm>
            <a:off x="3729339" y="6154981"/>
            <a:ext cx="990205" cy="3743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TextBox 96"/>
          <p:cNvSpPr txBox="1"/>
          <p:nvPr/>
        </p:nvSpPr>
        <p:spPr>
          <a:xfrm>
            <a:off x="4698990" y="6193337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тенге</a:t>
            </a:r>
            <a:endParaRPr lang="ru-RU" sz="1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496700" y="5376951"/>
            <a:ext cx="192592" cy="2523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Скругленный прямоугольник 99"/>
          <p:cNvSpPr/>
          <p:nvPr/>
        </p:nvSpPr>
        <p:spPr>
          <a:xfrm>
            <a:off x="5874782" y="980908"/>
            <a:ext cx="5941298" cy="3415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TextBox 100"/>
          <p:cNvSpPr txBox="1"/>
          <p:nvPr/>
        </p:nvSpPr>
        <p:spPr>
          <a:xfrm>
            <a:off x="5874782" y="2876988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Добавить описание</a:t>
            </a:r>
            <a:endParaRPr lang="ru-RU" sz="14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5861674" y="3250621"/>
            <a:ext cx="5809693" cy="24595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5898743" y="5825519"/>
            <a:ext cx="2220286" cy="3567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Опубликовать</a:t>
            </a:r>
            <a:endParaRPr lang="ru-RU" sz="1400" dirty="0"/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9618784" y="5818897"/>
            <a:ext cx="2089651" cy="3567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Поместить в архив</a:t>
            </a:r>
            <a:endParaRPr lang="ru-RU" sz="1400" dirty="0"/>
          </a:p>
        </p:txBody>
      </p:sp>
      <p:pic>
        <p:nvPicPr>
          <p:cNvPr id="48" name="Рисунок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124" y="5889362"/>
            <a:ext cx="483565" cy="48356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54316" y="6111718"/>
            <a:ext cx="3163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Я беру с продавца, вы – с покупателя</a:t>
            </a:r>
            <a:br>
              <a:rPr lang="ru-RU" sz="1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ru-RU" sz="1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и я дополнительно доплачиваю вам</a:t>
            </a:r>
            <a:endParaRPr lang="ru-RU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1543" y="5762073"/>
            <a:ext cx="184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Я беру с продавца и </a:t>
            </a:r>
            <a:endParaRPr lang="ru-RU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2410426" y="5713416"/>
            <a:ext cx="606192" cy="3743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2966315" y="5778976"/>
            <a:ext cx="2811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% с покупателя. Остальное ваше</a:t>
            </a:r>
            <a:endParaRPr lang="ru-RU" sz="1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04207" y="1406657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Ремонт</a:t>
            </a:r>
            <a:endParaRPr lang="ru-RU" sz="1000" dirty="0"/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1934190" y="826897"/>
            <a:ext cx="1060016" cy="243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00"/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496700" y="5766986"/>
            <a:ext cx="192592" cy="2523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494771" y="6155652"/>
            <a:ext cx="192592" cy="2523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3703147" y="2178896"/>
            <a:ext cx="192592" cy="2523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3876513" y="2111099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Новостройка</a:t>
            </a:r>
            <a:br>
              <a:rPr lang="ru-RU" sz="1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ru-RU" sz="1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(дом еще не сдан)</a:t>
            </a:r>
            <a:endParaRPr lang="ru-RU" sz="1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5852522" y="1673347"/>
            <a:ext cx="1293690" cy="10998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Главное</a:t>
            </a:r>
            <a:br>
              <a:rPr lang="ru-RU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ru-RU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фото</a:t>
            </a:r>
            <a:endParaRPr lang="ru-RU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28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245" y="57758"/>
            <a:ext cx="231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Поиск квартир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55829" y="463583"/>
            <a:ext cx="11939953" cy="6260401"/>
          </a:xfrm>
          <a:prstGeom prst="roundRect">
            <a:avLst>
              <a:gd name="adj" fmla="val 449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89275" y="509749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Квартиры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39795" y="511417"/>
            <a:ext cx="384609" cy="2990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1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858446" y="511417"/>
            <a:ext cx="384609" cy="2990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2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272701" y="511416"/>
            <a:ext cx="384609" cy="2990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3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686956" y="511416"/>
            <a:ext cx="384609" cy="2990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4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2419" y="511416"/>
            <a:ext cx="459673" cy="2990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5+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009297" y="523586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Цена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104083" y="549936"/>
            <a:ext cx="610050" cy="2990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102324" y="539709"/>
            <a:ext cx="610050" cy="2990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7433" y="9513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200" dirty="0" smtClean="0"/>
              <a:t>Тип</a:t>
            </a:r>
            <a:r>
              <a:rPr lang="ru-RU" dirty="0" smtClean="0"/>
              <a:t> </a:t>
            </a:r>
            <a:r>
              <a:rPr lang="ru-RU" sz="1200" dirty="0" smtClean="0"/>
              <a:t>дома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367560" y="993793"/>
            <a:ext cx="2121446" cy="248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815019" y="1304087"/>
            <a:ext cx="542073" cy="2178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373923" y="1596124"/>
            <a:ext cx="2121446" cy="248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946933" y="1294803"/>
            <a:ext cx="542073" cy="2178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421017" y="121362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от</a:t>
            </a:r>
            <a:endParaRPr lang="ru-RU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357092" y="1213626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до</a:t>
            </a:r>
            <a:endParaRPr lang="ru-RU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716204" y="52358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от</a:t>
            </a:r>
            <a:endParaRPr lang="ru-RU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680304" y="488445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до</a:t>
            </a:r>
            <a:endParaRPr lang="ru-RU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263405" y="50437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Цена</a:t>
            </a:r>
            <a:r>
              <a:rPr lang="ru-RU" dirty="0" smtClean="0"/>
              <a:t> </a:t>
            </a:r>
            <a:r>
              <a:rPr lang="ru-RU" sz="1200" dirty="0" smtClean="0"/>
              <a:t>за м</a:t>
            </a:r>
            <a:r>
              <a:rPr lang="ru-RU" dirty="0" smtClean="0"/>
              <a:t>²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9638080" y="549936"/>
            <a:ext cx="610050" cy="2990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10539355" y="557361"/>
            <a:ext cx="610050" cy="2990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9307964" y="54816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от</a:t>
            </a:r>
            <a:endParaRPr lang="ru-RU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0212307" y="533466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до</a:t>
            </a:r>
            <a:endParaRPr lang="ru-R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978936" y="1530673"/>
            <a:ext cx="80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 smtClean="0"/>
              <a:t>Этаж</a:t>
            </a:r>
            <a:endParaRPr lang="ru-RU" sz="12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6687757" y="1656155"/>
            <a:ext cx="610050" cy="2195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7685998" y="1637136"/>
            <a:ext cx="610050" cy="2195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312327" y="1541640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от</a:t>
            </a:r>
            <a:endParaRPr lang="ru-RU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290354" y="1515634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до</a:t>
            </a:r>
            <a:endParaRPr lang="ru-RU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02173" y="1228345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200" dirty="0" smtClean="0"/>
              <a:t>Год</a:t>
            </a:r>
            <a:r>
              <a:rPr lang="ru-RU" dirty="0" smtClean="0"/>
              <a:t> </a:t>
            </a:r>
            <a:r>
              <a:rPr lang="ru-RU" sz="1200" dirty="0" smtClean="0"/>
              <a:t>постройки</a:t>
            </a:r>
            <a:endParaRPr lang="ru-RU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23503" y="1529401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200" dirty="0" smtClean="0"/>
              <a:t>Жилой</a:t>
            </a:r>
            <a:r>
              <a:rPr lang="ru-RU" dirty="0" smtClean="0"/>
              <a:t> </a:t>
            </a:r>
            <a:r>
              <a:rPr lang="ru-RU" sz="1200" dirty="0" smtClean="0"/>
              <a:t>комплекс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487090" y="925471"/>
            <a:ext cx="1199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200" dirty="0" smtClean="0"/>
              <a:t>Микрорайон</a:t>
            </a:r>
            <a:endParaRPr lang="ru-RU" sz="1200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6679936" y="966012"/>
            <a:ext cx="2733597" cy="254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rgbClr val="FF0000"/>
                </a:solidFill>
              </a:rPr>
              <a:t>Здесь должен быть всплывающий </a:t>
            </a:r>
            <a:r>
              <a:rPr lang="ru-RU" sz="800" dirty="0" smtClean="0">
                <a:solidFill>
                  <a:srgbClr val="FF0000"/>
                </a:solidFill>
              </a:rPr>
              <a:t>список с выбором одного или нескольких микрорайонов</a:t>
            </a:r>
            <a:endParaRPr lang="ru-RU" sz="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01567" y="1213626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Площадь</a:t>
            </a:r>
            <a:endParaRPr lang="ru-RU" sz="12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6687757" y="1308368"/>
            <a:ext cx="610050" cy="2324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7685998" y="1289349"/>
            <a:ext cx="610050" cy="2324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326254" y="124684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от</a:t>
            </a:r>
            <a:endParaRPr lang="ru-R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290354" y="1211708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до</a:t>
            </a:r>
            <a:endParaRPr lang="ru-RU" sz="1200" dirty="0"/>
          </a:p>
        </p:txBody>
      </p:sp>
      <p:sp>
        <p:nvSpPr>
          <p:cNvPr id="55" name="TextBox 54"/>
          <p:cNvSpPr txBox="1"/>
          <p:nvPr/>
        </p:nvSpPr>
        <p:spPr>
          <a:xfrm flipH="1">
            <a:off x="4133214" y="2310986"/>
            <a:ext cx="376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Показать результаты (1205)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1421424" y="183089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200" dirty="0" smtClean="0"/>
              <a:t>Тип</a:t>
            </a:r>
            <a:r>
              <a:rPr lang="ru-RU" dirty="0" smtClean="0"/>
              <a:t> </a:t>
            </a:r>
            <a:r>
              <a:rPr lang="ru-RU" sz="1200" dirty="0" smtClean="0"/>
              <a:t>дома</a:t>
            </a:r>
            <a:endParaRPr lang="ru-RU" sz="12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2367560" y="1921557"/>
            <a:ext cx="2121446" cy="248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285039" y="1974529"/>
            <a:ext cx="1319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100" dirty="0" smtClean="0"/>
              <a:t>Не первый этаж</a:t>
            </a:r>
            <a:endParaRPr lang="ru-RU" sz="1100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5054780" y="1961240"/>
            <a:ext cx="274043" cy="2164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935793" y="1987358"/>
            <a:ext cx="1582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100" dirty="0" smtClean="0"/>
              <a:t>Не последний этаж</a:t>
            </a:r>
            <a:endParaRPr lang="ru-RU" sz="1100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6697869" y="1955350"/>
            <a:ext cx="274043" cy="2164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65" name="Скругленный прямоугольник 64"/>
          <p:cNvSpPr/>
          <p:nvPr/>
        </p:nvSpPr>
        <p:spPr>
          <a:xfrm>
            <a:off x="9049716" y="2330067"/>
            <a:ext cx="1265094" cy="2373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Списком</a:t>
            </a:r>
            <a:endParaRPr lang="ru-RU" sz="1400" dirty="0"/>
          </a:p>
        </p:txBody>
      </p:sp>
      <p:sp>
        <p:nvSpPr>
          <p:cNvPr id="66" name="Скругленный прямоугольник 65"/>
          <p:cNvSpPr/>
          <p:nvPr/>
        </p:nvSpPr>
        <p:spPr>
          <a:xfrm>
            <a:off x="10381471" y="2330067"/>
            <a:ext cx="1265094" cy="2373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На карте</a:t>
            </a:r>
            <a:endParaRPr lang="ru-RU" sz="1400" dirty="0"/>
          </a:p>
        </p:txBody>
      </p:sp>
      <p:pic>
        <p:nvPicPr>
          <p:cNvPr id="67" name="Рисунок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404" y="2730618"/>
            <a:ext cx="8638441" cy="393948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9610542" y="1735596"/>
            <a:ext cx="2036023" cy="28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200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9374184" y="1765939"/>
            <a:ext cx="274043" cy="2164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9413534" y="866497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/>
              <a:t>Показать </a:t>
            </a:r>
          </a:p>
          <a:p>
            <a:pPr algn="ctr"/>
            <a:r>
              <a:rPr lang="ru-RU" sz="1200" dirty="0" smtClean="0"/>
              <a:t>предложения от агентства:</a:t>
            </a:r>
            <a:endParaRPr lang="ru-RU" sz="1200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9328820" y="1318889"/>
            <a:ext cx="2499232" cy="24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rgbClr val="FF0000"/>
                </a:solidFill>
              </a:rPr>
              <a:t>Здесь должен быть всплывающий </a:t>
            </a:r>
            <a:r>
              <a:rPr lang="ru-RU" sz="800" dirty="0" smtClean="0">
                <a:solidFill>
                  <a:srgbClr val="FF0000"/>
                </a:solidFill>
              </a:rPr>
              <a:t>список с выбором одного или </a:t>
            </a:r>
            <a:r>
              <a:rPr lang="ru-RU" sz="800" dirty="0" err="1" smtClean="0">
                <a:solidFill>
                  <a:srgbClr val="FF0000"/>
                </a:solidFill>
              </a:rPr>
              <a:t>нескольних</a:t>
            </a:r>
            <a:r>
              <a:rPr lang="ru-RU" sz="800" dirty="0" smtClean="0">
                <a:solidFill>
                  <a:srgbClr val="FF0000"/>
                </a:solidFill>
              </a:rPr>
              <a:t> агентств</a:t>
            </a:r>
            <a:endParaRPr lang="ru-RU" sz="800" dirty="0">
              <a:solidFill>
                <a:srgbClr val="FF0000"/>
              </a:solidFill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4202861" y="3698355"/>
            <a:ext cx="5465863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900" b="1" dirty="0" smtClean="0"/>
              <a:t>Агент: Ринат, АН «</a:t>
            </a:r>
            <a:r>
              <a:rPr lang="ru-RU" sz="900" b="1" dirty="0" err="1" smtClean="0"/>
              <a:t>Фридом</a:t>
            </a:r>
            <a:r>
              <a:rPr lang="ru-RU" sz="900" b="1" dirty="0" smtClean="0"/>
              <a:t>». Комиссия с покупателя ваша</a:t>
            </a:r>
            <a:r>
              <a:rPr lang="ru-RU" sz="900" dirty="0" smtClean="0"/>
              <a:t>. </a:t>
            </a:r>
          </a:p>
          <a:p>
            <a:r>
              <a:rPr lang="ru-RU" sz="900" dirty="0" smtClean="0"/>
              <a:t>Дополнительно агент продавца платит </a:t>
            </a:r>
            <a:r>
              <a:rPr lang="ru-RU" sz="900" b="1" dirty="0" smtClean="0"/>
              <a:t>50 000 </a:t>
            </a:r>
            <a:r>
              <a:rPr lang="ru-RU" sz="900" dirty="0" smtClean="0"/>
              <a:t>тенге.</a:t>
            </a:r>
            <a:endParaRPr lang="ru-RU" sz="900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4520228" y="4122842"/>
            <a:ext cx="2095927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4216399" y="5805918"/>
            <a:ext cx="2095927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4508705" y="6178885"/>
            <a:ext cx="2095927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7399834" y="4074550"/>
            <a:ext cx="2095927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7740289" y="6151358"/>
            <a:ext cx="2095927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4216400" y="5845899"/>
            <a:ext cx="5465863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900" b="1" dirty="0" smtClean="0"/>
              <a:t>Агент: </a:t>
            </a:r>
            <a:r>
              <a:rPr lang="ru-RU" sz="900" b="1" dirty="0" err="1" smtClean="0"/>
              <a:t>Максат</a:t>
            </a:r>
            <a:r>
              <a:rPr lang="ru-RU" sz="900" b="1" dirty="0" smtClean="0"/>
              <a:t>, АН «Номад». Комиссия с покупателя ваша</a:t>
            </a:r>
            <a:r>
              <a:rPr lang="ru-RU" sz="900" dirty="0" smtClean="0"/>
              <a:t>.</a:t>
            </a:r>
          </a:p>
          <a:p>
            <a:endParaRPr lang="ru-RU" sz="900" dirty="0"/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9049716" y="3312291"/>
            <a:ext cx="1265094" cy="2373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Подробнее</a:t>
            </a:r>
            <a:endParaRPr lang="ru-RU" sz="1400" dirty="0"/>
          </a:p>
        </p:txBody>
      </p:sp>
      <p:sp>
        <p:nvSpPr>
          <p:cNvPr id="84" name="Скругленный прямоугольник 83"/>
          <p:cNvSpPr/>
          <p:nvPr/>
        </p:nvSpPr>
        <p:spPr>
          <a:xfrm>
            <a:off x="9036177" y="5420693"/>
            <a:ext cx="1265094" cy="2373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Подробнее</a:t>
            </a:r>
            <a:endParaRPr lang="ru-RU" sz="1400" dirty="0"/>
          </a:p>
        </p:txBody>
      </p:sp>
      <p:sp>
        <p:nvSpPr>
          <p:cNvPr id="64" name="Скругленный прямоугольник 63"/>
          <p:cNvSpPr/>
          <p:nvPr/>
        </p:nvSpPr>
        <p:spPr>
          <a:xfrm>
            <a:off x="9049716" y="3624555"/>
            <a:ext cx="1265094" cy="2373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В подборку</a:t>
            </a:r>
            <a:endParaRPr lang="ru-RU" sz="1100" dirty="0"/>
          </a:p>
        </p:txBody>
      </p:sp>
      <p:sp>
        <p:nvSpPr>
          <p:cNvPr id="68" name="Скругленный прямоугольник 67"/>
          <p:cNvSpPr/>
          <p:nvPr/>
        </p:nvSpPr>
        <p:spPr>
          <a:xfrm>
            <a:off x="9040127" y="5740658"/>
            <a:ext cx="1265094" cy="2373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В подборку</a:t>
            </a:r>
            <a:endParaRPr lang="ru-RU" sz="1100" dirty="0"/>
          </a:p>
        </p:txBody>
      </p:sp>
      <p:sp>
        <p:nvSpPr>
          <p:cNvPr id="70" name="Скругленный прямоугольник 69"/>
          <p:cNvSpPr/>
          <p:nvPr/>
        </p:nvSpPr>
        <p:spPr>
          <a:xfrm>
            <a:off x="9762368" y="65461"/>
            <a:ext cx="893676" cy="3567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Клиент</a:t>
            </a:r>
            <a:endParaRPr lang="ru-RU" sz="1200" dirty="0"/>
          </a:p>
        </p:txBody>
      </p:sp>
      <p:sp>
        <p:nvSpPr>
          <p:cNvPr id="75" name="Скругленный прямоугольник 74"/>
          <p:cNvSpPr/>
          <p:nvPr/>
        </p:nvSpPr>
        <p:spPr>
          <a:xfrm>
            <a:off x="10702567" y="65461"/>
            <a:ext cx="893676" cy="3567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Агент</a:t>
            </a:r>
            <a:endParaRPr lang="ru-RU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8611091" y="68486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Режимы</a:t>
            </a:r>
            <a:endParaRPr lang="ru-RU" dirty="0"/>
          </a:p>
        </p:txBody>
      </p:sp>
      <p:sp>
        <p:nvSpPr>
          <p:cNvPr id="85" name="Прямоугольник 84"/>
          <p:cNvSpPr/>
          <p:nvPr/>
        </p:nvSpPr>
        <p:spPr>
          <a:xfrm>
            <a:off x="4290646" y="4043315"/>
            <a:ext cx="3670321" cy="4249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" dirty="0" smtClean="0"/>
              <a:t>Основной телефон агента : 7 7</a:t>
            </a:r>
            <a:r>
              <a:rPr lang="en-US" sz="800" dirty="0" smtClean="0"/>
              <a:t>77</a:t>
            </a:r>
            <a:r>
              <a:rPr lang="ru-RU" sz="800" dirty="0" smtClean="0"/>
              <a:t> </a:t>
            </a:r>
            <a:r>
              <a:rPr lang="en-US" sz="800" dirty="0" smtClean="0"/>
              <a:t>315 33</a:t>
            </a:r>
            <a:r>
              <a:rPr lang="ru-RU" sz="800" dirty="0" smtClean="0"/>
              <a:t> 2</a:t>
            </a:r>
            <a:r>
              <a:rPr lang="en-US" sz="800" dirty="0" smtClean="0"/>
              <a:t>1</a:t>
            </a:r>
            <a:r>
              <a:rPr lang="ru-RU" sz="800" dirty="0" smtClean="0"/>
              <a:t/>
            </a:r>
            <a:br>
              <a:rPr lang="ru-RU" sz="800" dirty="0" smtClean="0"/>
            </a:br>
            <a:r>
              <a:rPr lang="ru-RU" sz="800" dirty="0" smtClean="0"/>
              <a:t>Телефон, привязанный к </a:t>
            </a:r>
            <a:r>
              <a:rPr lang="en-US" sz="800" dirty="0" smtClean="0"/>
              <a:t>WA</a:t>
            </a:r>
            <a:r>
              <a:rPr lang="ru-RU" sz="800" dirty="0" smtClean="0"/>
              <a:t>: </a:t>
            </a:r>
            <a:r>
              <a:rPr lang="ru-RU" sz="800" dirty="0"/>
              <a:t>7 7</a:t>
            </a:r>
            <a:r>
              <a:rPr lang="en-US" sz="800" dirty="0"/>
              <a:t>77</a:t>
            </a:r>
            <a:r>
              <a:rPr lang="ru-RU" sz="800" dirty="0"/>
              <a:t> </a:t>
            </a:r>
            <a:r>
              <a:rPr lang="en-US" sz="800" dirty="0"/>
              <a:t>315 33</a:t>
            </a:r>
            <a:r>
              <a:rPr lang="ru-RU" sz="800" dirty="0"/>
              <a:t> 2</a:t>
            </a:r>
            <a:r>
              <a:rPr lang="en-US" sz="800" dirty="0"/>
              <a:t>1</a:t>
            </a:r>
            <a:endParaRPr lang="ru-RU" sz="800" dirty="0"/>
          </a:p>
        </p:txBody>
      </p:sp>
      <p:sp>
        <p:nvSpPr>
          <p:cNvPr id="86" name="Прямоугольник 85"/>
          <p:cNvSpPr/>
          <p:nvPr/>
        </p:nvSpPr>
        <p:spPr>
          <a:xfrm>
            <a:off x="4290647" y="6086533"/>
            <a:ext cx="3707412" cy="4249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" dirty="0" smtClean="0"/>
              <a:t>Основной телефон агента : </a:t>
            </a:r>
            <a:r>
              <a:rPr lang="ru-RU" sz="800" smtClean="0"/>
              <a:t>7 707 </a:t>
            </a:r>
            <a:r>
              <a:rPr lang="en-US" sz="800" dirty="0" smtClean="0"/>
              <a:t>3</a:t>
            </a:r>
            <a:r>
              <a:rPr lang="ru-RU" sz="800" dirty="0" smtClean="0"/>
              <a:t>12</a:t>
            </a:r>
            <a:r>
              <a:rPr lang="en-US" sz="800" dirty="0" smtClean="0"/>
              <a:t> </a:t>
            </a:r>
            <a:r>
              <a:rPr lang="ru-RU" sz="800" dirty="0" smtClean="0"/>
              <a:t>41 1</a:t>
            </a:r>
            <a:r>
              <a:rPr lang="en-US" sz="800" dirty="0" smtClean="0"/>
              <a:t>1</a:t>
            </a:r>
            <a:r>
              <a:rPr lang="ru-RU" sz="800" dirty="0" smtClean="0"/>
              <a:t/>
            </a:r>
            <a:br>
              <a:rPr lang="ru-RU" sz="800" dirty="0" smtClean="0"/>
            </a:br>
            <a:r>
              <a:rPr lang="ru-RU" sz="800" dirty="0" smtClean="0"/>
              <a:t>Телефон, привязанный к </a:t>
            </a:r>
            <a:r>
              <a:rPr lang="en-US" sz="800" dirty="0" smtClean="0"/>
              <a:t>WA</a:t>
            </a:r>
            <a:r>
              <a:rPr lang="ru-RU" sz="800" dirty="0" smtClean="0"/>
              <a:t>: </a:t>
            </a:r>
            <a:r>
              <a:rPr lang="ru-RU" sz="800" dirty="0"/>
              <a:t>7 707 </a:t>
            </a:r>
            <a:r>
              <a:rPr lang="en-US" sz="800" dirty="0"/>
              <a:t>3</a:t>
            </a:r>
            <a:r>
              <a:rPr lang="ru-RU" sz="800" dirty="0"/>
              <a:t>12</a:t>
            </a:r>
            <a:r>
              <a:rPr lang="en-US" sz="800" dirty="0"/>
              <a:t> </a:t>
            </a:r>
            <a:r>
              <a:rPr lang="ru-RU" sz="800" dirty="0"/>
              <a:t>41 1</a:t>
            </a:r>
            <a:r>
              <a:rPr lang="en-US" sz="800" dirty="0"/>
              <a:t>1 </a:t>
            </a:r>
            <a:endParaRPr lang="ru-RU" sz="800" dirty="0"/>
          </a:p>
        </p:txBody>
      </p:sp>
      <p:pic>
        <p:nvPicPr>
          <p:cNvPr id="87" name="Рисунок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63" y="907191"/>
            <a:ext cx="477669" cy="477669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742902" y="2191567"/>
            <a:ext cx="2528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Показать только новостройки</a:t>
            </a:r>
            <a:endParaRPr lang="ru-RU" sz="1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3297624" y="2230954"/>
            <a:ext cx="274043" cy="2164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9646470" y="1608142"/>
            <a:ext cx="21194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 smtClean="0"/>
              <a:t>Показать только предложения</a:t>
            </a:r>
            <a:br>
              <a:rPr lang="ru-RU" sz="1000" dirty="0" smtClean="0"/>
            </a:br>
            <a:r>
              <a:rPr lang="ru-RU" sz="1000" dirty="0" smtClean="0"/>
              <a:t>где партнер дополнительно </a:t>
            </a:r>
          </a:p>
          <a:p>
            <a:pPr algn="ctr"/>
            <a:r>
              <a:rPr lang="ru-RU" sz="1000" dirty="0" smtClean="0"/>
              <a:t>платит вознаграждение</a:t>
            </a:r>
          </a:p>
        </p:txBody>
      </p:sp>
    </p:spTree>
    <p:extLst>
      <p:ext uri="{BB962C8B-B14F-4D97-AF65-F5344CB8AC3E}">
        <p14:creationId xmlns:p14="http://schemas.microsoft.com/office/powerpoint/2010/main" val="15980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Скругленный прямоугольник 69"/>
          <p:cNvSpPr/>
          <p:nvPr/>
        </p:nvSpPr>
        <p:spPr>
          <a:xfrm>
            <a:off x="134106" y="467912"/>
            <a:ext cx="11939953" cy="6256071"/>
          </a:xfrm>
          <a:prstGeom prst="roundRect">
            <a:avLst>
              <a:gd name="adj" fmla="val 449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34106" y="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Подборка </a:t>
            </a:r>
            <a:r>
              <a:rPr lang="ru-RU" dirty="0" err="1"/>
              <a:t>Азизбек</a:t>
            </a:r>
            <a:r>
              <a:rPr lang="ru-RU" dirty="0"/>
              <a:t> 3к </a:t>
            </a:r>
            <a:r>
              <a:rPr lang="ru-RU" dirty="0" err="1"/>
              <a:t>лев.берег</a:t>
            </a:r>
            <a:endParaRPr lang="ru-RU" dirty="0"/>
          </a:p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36" y="512723"/>
            <a:ext cx="8664691" cy="6166448"/>
          </a:xfrm>
          <a:prstGeom prst="rect">
            <a:avLst/>
          </a:prstGeom>
        </p:spPr>
      </p:pic>
      <p:sp>
        <p:nvSpPr>
          <p:cNvPr id="76" name="Скругленный прямоугольник 75"/>
          <p:cNvSpPr/>
          <p:nvPr/>
        </p:nvSpPr>
        <p:spPr>
          <a:xfrm>
            <a:off x="9023861" y="1021395"/>
            <a:ext cx="1265094" cy="2373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Подробнее</a:t>
            </a:r>
            <a:endParaRPr lang="ru-RU" sz="1400" dirty="0"/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9023861" y="3177792"/>
            <a:ext cx="1265094" cy="2373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Подробнее</a:t>
            </a:r>
            <a:endParaRPr lang="ru-RU" sz="1400" dirty="0"/>
          </a:p>
        </p:txBody>
      </p:sp>
      <p:sp>
        <p:nvSpPr>
          <p:cNvPr id="86" name="Скругленный прямоугольник 85"/>
          <p:cNvSpPr/>
          <p:nvPr/>
        </p:nvSpPr>
        <p:spPr>
          <a:xfrm>
            <a:off x="9010737" y="5370206"/>
            <a:ext cx="1265094" cy="2373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Подробнее</a:t>
            </a:r>
            <a:endParaRPr lang="ru-RU" sz="1400" dirty="0"/>
          </a:p>
        </p:txBody>
      </p:sp>
      <p:sp>
        <p:nvSpPr>
          <p:cNvPr id="87" name="Скругленный прямоугольник 86"/>
          <p:cNvSpPr/>
          <p:nvPr/>
        </p:nvSpPr>
        <p:spPr>
          <a:xfrm>
            <a:off x="9023861" y="1354953"/>
            <a:ext cx="1265094" cy="28866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/>
              <a:t>Удалить из подборки</a:t>
            </a:r>
            <a:endParaRPr lang="ru-RU" sz="900" dirty="0"/>
          </a:p>
        </p:txBody>
      </p:sp>
      <p:sp>
        <p:nvSpPr>
          <p:cNvPr id="88" name="Скругленный прямоугольник 87"/>
          <p:cNvSpPr/>
          <p:nvPr/>
        </p:nvSpPr>
        <p:spPr>
          <a:xfrm>
            <a:off x="9010737" y="3513105"/>
            <a:ext cx="1265094" cy="28866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/>
              <a:t>Удалить из подборки</a:t>
            </a:r>
            <a:endParaRPr lang="ru-RU" sz="900" dirty="0"/>
          </a:p>
        </p:txBody>
      </p:sp>
      <p:sp>
        <p:nvSpPr>
          <p:cNvPr id="89" name="Скругленный прямоугольник 88"/>
          <p:cNvSpPr/>
          <p:nvPr/>
        </p:nvSpPr>
        <p:spPr>
          <a:xfrm>
            <a:off x="9010737" y="5716382"/>
            <a:ext cx="1265094" cy="28866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/>
              <a:t>Удалить из подборки</a:t>
            </a:r>
            <a:endParaRPr lang="ru-RU" sz="9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93931" y="1473167"/>
            <a:ext cx="2382715" cy="8304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4193931" y="3681318"/>
            <a:ext cx="2382715" cy="8304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4193930" y="5803943"/>
            <a:ext cx="2382715" cy="8304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7681171" y="1726124"/>
            <a:ext cx="2382715" cy="8304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7807483" y="3959231"/>
            <a:ext cx="2382715" cy="8304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7906240" y="6188155"/>
            <a:ext cx="2382715" cy="3207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Скругленный прямоугольник 94"/>
          <p:cNvSpPr/>
          <p:nvPr/>
        </p:nvSpPr>
        <p:spPr>
          <a:xfrm>
            <a:off x="320374" y="675540"/>
            <a:ext cx="1265094" cy="5636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/>
              <a:t>Назад в личный кабинет</a:t>
            </a:r>
            <a:endParaRPr lang="ru-RU" sz="900" dirty="0"/>
          </a:p>
        </p:txBody>
      </p:sp>
      <p:sp>
        <p:nvSpPr>
          <p:cNvPr id="96" name="Скругленный прямоугольник 95"/>
          <p:cNvSpPr/>
          <p:nvPr/>
        </p:nvSpPr>
        <p:spPr>
          <a:xfrm>
            <a:off x="9864970" y="71496"/>
            <a:ext cx="893676" cy="3567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Клиент</a:t>
            </a:r>
            <a:endParaRPr lang="ru-RU" sz="1200" dirty="0"/>
          </a:p>
        </p:txBody>
      </p:sp>
      <p:sp>
        <p:nvSpPr>
          <p:cNvPr id="97" name="Скругленный прямоугольник 96"/>
          <p:cNvSpPr/>
          <p:nvPr/>
        </p:nvSpPr>
        <p:spPr>
          <a:xfrm>
            <a:off x="10805169" y="71496"/>
            <a:ext cx="893676" cy="3567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Агент</a:t>
            </a:r>
            <a:endParaRPr lang="ru-RU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8713693" y="74521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Режимы</a:t>
            </a:r>
            <a:endParaRPr lang="ru-RU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4187853" y="1453226"/>
            <a:ext cx="3810977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900" b="1" dirty="0" smtClean="0"/>
              <a:t>Агент: Дмитрий, АН «Метры». Комиссия с покупателя ваша</a:t>
            </a:r>
            <a:r>
              <a:rPr lang="ru-RU" sz="900" dirty="0" smtClean="0"/>
              <a:t>. </a:t>
            </a:r>
          </a:p>
          <a:p>
            <a:r>
              <a:rPr lang="ru-RU" sz="900" dirty="0" smtClean="0"/>
              <a:t>Дополнительно агент продавца платит </a:t>
            </a:r>
            <a:r>
              <a:rPr lang="ru-RU" sz="900" b="1" dirty="0" smtClean="0"/>
              <a:t>1000 000 </a:t>
            </a:r>
            <a:r>
              <a:rPr lang="ru-RU" sz="900" dirty="0" smtClean="0"/>
              <a:t>тенге.</a:t>
            </a:r>
            <a:endParaRPr lang="ru-RU" sz="9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4139458" y="1846073"/>
            <a:ext cx="3729317" cy="4456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Основной телефон агента : 7 7</a:t>
            </a:r>
            <a:r>
              <a:rPr lang="en-US" sz="1200" dirty="0" smtClean="0"/>
              <a:t>77</a:t>
            </a:r>
            <a:r>
              <a:rPr lang="ru-RU" sz="1200" dirty="0" smtClean="0"/>
              <a:t> </a:t>
            </a:r>
            <a:r>
              <a:rPr lang="en-US" sz="1200" dirty="0" smtClean="0"/>
              <a:t>315 33</a:t>
            </a:r>
            <a:r>
              <a:rPr lang="ru-RU" sz="1200" dirty="0" smtClean="0"/>
              <a:t> 2</a:t>
            </a:r>
            <a:r>
              <a:rPr lang="en-US" sz="1200" dirty="0" smtClean="0"/>
              <a:t>1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 smtClean="0"/>
              <a:t>Телефон, привязанный к </a:t>
            </a:r>
            <a:r>
              <a:rPr lang="en-US" sz="1200" dirty="0" smtClean="0"/>
              <a:t>WA</a:t>
            </a:r>
            <a:r>
              <a:rPr lang="ru-RU" sz="1200" dirty="0" smtClean="0"/>
              <a:t>: </a:t>
            </a:r>
            <a:r>
              <a:rPr lang="ru-RU" sz="1200" dirty="0"/>
              <a:t>7 7</a:t>
            </a:r>
            <a:r>
              <a:rPr lang="en-US" sz="1200" dirty="0"/>
              <a:t>77</a:t>
            </a:r>
            <a:r>
              <a:rPr lang="ru-RU" sz="1200" dirty="0"/>
              <a:t> </a:t>
            </a:r>
            <a:r>
              <a:rPr lang="en-US" sz="1200" dirty="0"/>
              <a:t>315 33</a:t>
            </a:r>
            <a:r>
              <a:rPr lang="ru-RU" sz="1200" dirty="0"/>
              <a:t> 2</a:t>
            </a:r>
            <a:r>
              <a:rPr lang="en-US" sz="1200" dirty="0"/>
              <a:t>1</a:t>
            </a:r>
            <a:endParaRPr lang="ru-RU" sz="1200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4187853" y="3641136"/>
            <a:ext cx="3810977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900" b="1" dirty="0" smtClean="0"/>
              <a:t>Агент: </a:t>
            </a:r>
            <a:r>
              <a:rPr lang="ru-RU" sz="900" b="1" dirty="0" err="1" smtClean="0"/>
              <a:t>Айнагуль</a:t>
            </a:r>
            <a:r>
              <a:rPr lang="ru-RU" sz="900" b="1" dirty="0" smtClean="0"/>
              <a:t>, АН «Витрина». Комиссия с покупателя ваша</a:t>
            </a:r>
            <a:r>
              <a:rPr lang="ru-RU" sz="900" dirty="0" smtClean="0"/>
              <a:t>. </a:t>
            </a:r>
          </a:p>
          <a:p>
            <a:r>
              <a:rPr lang="ru-RU" sz="900" dirty="0" smtClean="0"/>
              <a:t>Дополнительно агент продавца платит </a:t>
            </a:r>
            <a:r>
              <a:rPr lang="ru-RU" sz="900" b="1" dirty="0" smtClean="0"/>
              <a:t>50 000 </a:t>
            </a:r>
            <a:r>
              <a:rPr lang="ru-RU" sz="900" dirty="0" smtClean="0"/>
              <a:t>тенге.</a:t>
            </a:r>
            <a:endParaRPr lang="ru-RU" sz="9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139458" y="4033983"/>
            <a:ext cx="3729317" cy="4456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Основной телефон агента : 7 707 215 44 22</a:t>
            </a:r>
            <a:br>
              <a:rPr lang="ru-RU" sz="1200" dirty="0" smtClean="0"/>
            </a:br>
            <a:r>
              <a:rPr lang="ru-RU" sz="1200" dirty="0" smtClean="0"/>
              <a:t>Телефон, привязанный к </a:t>
            </a:r>
            <a:r>
              <a:rPr lang="en-US" sz="1200" dirty="0" smtClean="0"/>
              <a:t>WA</a:t>
            </a:r>
            <a:r>
              <a:rPr lang="ru-RU" sz="1200" dirty="0" smtClean="0"/>
              <a:t>: </a:t>
            </a:r>
            <a:r>
              <a:rPr lang="ru-RU" sz="1200" dirty="0"/>
              <a:t>7 707 215 44 </a:t>
            </a:r>
            <a:r>
              <a:rPr lang="ru-RU" sz="1200" dirty="0" smtClean="0"/>
              <a:t>22</a:t>
            </a:r>
            <a:endParaRPr lang="ru-RU" sz="12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4187853" y="5750028"/>
            <a:ext cx="3810977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900" b="1" dirty="0" smtClean="0"/>
              <a:t>Агент: </a:t>
            </a:r>
            <a:r>
              <a:rPr lang="ru-RU" sz="900" b="1" dirty="0" err="1" smtClean="0"/>
              <a:t>Азамат</a:t>
            </a:r>
            <a:r>
              <a:rPr lang="ru-RU" sz="900" b="1" dirty="0" smtClean="0"/>
              <a:t>, Комиссия с покупателя ваша</a:t>
            </a:r>
            <a:r>
              <a:rPr lang="ru-RU" sz="900" dirty="0" smtClean="0"/>
              <a:t>. 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4139458" y="6142875"/>
            <a:ext cx="3729317" cy="4456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Основной телефон агента : 7 7</a:t>
            </a:r>
            <a:r>
              <a:rPr lang="en-US" sz="1200" dirty="0" smtClean="0"/>
              <a:t>05</a:t>
            </a:r>
            <a:r>
              <a:rPr lang="ru-RU" sz="1200" dirty="0" smtClean="0"/>
              <a:t> 2</a:t>
            </a:r>
            <a:r>
              <a:rPr lang="en-US" sz="1200" dirty="0" smtClean="0"/>
              <a:t>00</a:t>
            </a:r>
            <a:r>
              <a:rPr lang="ru-RU" sz="1200" dirty="0" smtClean="0"/>
              <a:t> </a:t>
            </a:r>
            <a:r>
              <a:rPr lang="en-US" sz="1200" dirty="0" smtClean="0"/>
              <a:t>12</a:t>
            </a:r>
            <a:r>
              <a:rPr lang="ru-RU" sz="1200" dirty="0" smtClean="0"/>
              <a:t> </a:t>
            </a:r>
            <a:r>
              <a:rPr lang="en-US" sz="1200" dirty="0" smtClean="0"/>
              <a:t>98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 smtClean="0"/>
              <a:t>Телефон, привязанный к </a:t>
            </a:r>
            <a:r>
              <a:rPr lang="en-US" sz="1200" dirty="0" smtClean="0"/>
              <a:t>WA</a:t>
            </a:r>
            <a:r>
              <a:rPr lang="ru-RU" sz="1200" dirty="0" smtClean="0"/>
              <a:t>: </a:t>
            </a:r>
            <a:r>
              <a:rPr lang="ru-RU" sz="1200" dirty="0"/>
              <a:t>7 7</a:t>
            </a:r>
            <a:r>
              <a:rPr lang="en-US" sz="1200" dirty="0"/>
              <a:t>05</a:t>
            </a:r>
            <a:r>
              <a:rPr lang="ru-RU" sz="1200" dirty="0"/>
              <a:t> 2</a:t>
            </a:r>
            <a:r>
              <a:rPr lang="en-US" sz="1200" dirty="0"/>
              <a:t>00</a:t>
            </a:r>
            <a:r>
              <a:rPr lang="ru-RU" sz="1200" dirty="0"/>
              <a:t> </a:t>
            </a:r>
            <a:r>
              <a:rPr lang="en-US" sz="1200" dirty="0"/>
              <a:t>12</a:t>
            </a:r>
            <a:r>
              <a:rPr lang="ru-RU" sz="1200" dirty="0"/>
              <a:t> </a:t>
            </a:r>
            <a:r>
              <a:rPr lang="en-US" sz="1200" dirty="0"/>
              <a:t>98</a:t>
            </a:r>
            <a:endParaRPr lang="ru-RU" sz="1200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4" y="1443748"/>
            <a:ext cx="526752" cy="52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0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Скругленный прямоугольник 69"/>
          <p:cNvSpPr/>
          <p:nvPr/>
        </p:nvSpPr>
        <p:spPr>
          <a:xfrm>
            <a:off x="134106" y="493036"/>
            <a:ext cx="11939953" cy="6230947"/>
          </a:xfrm>
          <a:prstGeom prst="roundRect">
            <a:avLst>
              <a:gd name="adj" fmla="val 449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34106" y="0"/>
            <a:ext cx="4879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</a:t>
            </a:r>
            <a:r>
              <a:rPr lang="ru-RU" dirty="0" smtClean="0"/>
              <a:t>комнатная квартира 64.6 м2 2/10 этаж</a:t>
            </a:r>
            <a:endParaRPr lang="ru-RU" dirty="0"/>
          </a:p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30" y="540442"/>
            <a:ext cx="11380904" cy="615177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3630" y="4097215"/>
            <a:ext cx="3841847" cy="25475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9259418" y="527537"/>
            <a:ext cx="2535116" cy="3692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75629" y="4163264"/>
            <a:ext cx="3307286" cy="28866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Сохранить презентацию</a:t>
            </a:r>
            <a:endParaRPr lang="ru-RU" sz="12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75629" y="4541554"/>
            <a:ext cx="3307286" cy="28866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Добавить в подборку</a:t>
            </a:r>
            <a:endParaRPr lang="ru-RU" sz="1200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75629" y="4918755"/>
            <a:ext cx="3307286" cy="28866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Назад в личный кабинет</a:t>
            </a:r>
            <a:endParaRPr lang="ru-RU" sz="1200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75629" y="5297045"/>
            <a:ext cx="3307286" cy="28866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Удалить из подборки</a:t>
            </a:r>
            <a:endParaRPr lang="ru-RU" sz="12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24024" y="5660172"/>
            <a:ext cx="3810977" cy="34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900" b="1" dirty="0" smtClean="0"/>
              <a:t>Агент: </a:t>
            </a:r>
            <a:r>
              <a:rPr lang="ru-RU" sz="900" b="1" dirty="0" err="1" smtClean="0"/>
              <a:t>Айнагуль</a:t>
            </a:r>
            <a:r>
              <a:rPr lang="ru-RU" sz="900" b="1" dirty="0" smtClean="0"/>
              <a:t>, АН «Витрина». Комиссия с покупателя ваша</a:t>
            </a:r>
            <a:r>
              <a:rPr lang="ru-RU" sz="900" dirty="0" smtClean="0"/>
              <a:t>. </a:t>
            </a:r>
          </a:p>
          <a:p>
            <a:r>
              <a:rPr lang="ru-RU" sz="900" dirty="0" smtClean="0"/>
              <a:t>Дополнительно агент продавца платит </a:t>
            </a:r>
            <a:r>
              <a:rPr lang="ru-RU" sz="900" b="1" dirty="0" smtClean="0"/>
              <a:t>50 000 </a:t>
            </a:r>
            <a:r>
              <a:rPr lang="ru-RU" sz="900" dirty="0" smtClean="0"/>
              <a:t>тенге.</a:t>
            </a:r>
            <a:endParaRPr lang="ru-RU" sz="9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9838593" y="61852"/>
            <a:ext cx="893676" cy="3567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Клиент</a:t>
            </a:r>
            <a:endParaRPr lang="ru-RU" sz="1200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10796377" y="61852"/>
            <a:ext cx="893676" cy="3567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Агент</a:t>
            </a:r>
            <a:endParaRPr lang="ru-RU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8687316" y="4924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Режимы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675629" y="6053019"/>
            <a:ext cx="3729317" cy="4456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Основной телефон агента : 7 707 215 44 22</a:t>
            </a:r>
            <a:br>
              <a:rPr lang="ru-RU" sz="1200" dirty="0" smtClean="0"/>
            </a:br>
            <a:r>
              <a:rPr lang="ru-RU" sz="1200" dirty="0" smtClean="0"/>
              <a:t>Телефон, привязанный к </a:t>
            </a:r>
            <a:r>
              <a:rPr lang="en-US" sz="1200" dirty="0" smtClean="0"/>
              <a:t>WA</a:t>
            </a:r>
            <a:r>
              <a:rPr lang="ru-RU" sz="1200" dirty="0" smtClean="0"/>
              <a:t>: </a:t>
            </a:r>
            <a:r>
              <a:rPr lang="ru-RU" sz="1200" dirty="0"/>
              <a:t>7 707 215 44 </a:t>
            </a:r>
            <a:r>
              <a:rPr lang="ru-RU" sz="1200" dirty="0" smtClean="0"/>
              <a:t>22</a:t>
            </a:r>
            <a:endParaRPr lang="ru-RU" sz="12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8563" y="6015538"/>
            <a:ext cx="591490" cy="59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742</TotalTime>
  <Words>494</Words>
  <Application>Microsoft Office PowerPoint</Application>
  <PresentationFormat>Широкоэкранный</PresentationFormat>
  <Paragraphs>141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Тюленев</dc:creator>
  <cp:lastModifiedBy>Сергей Тюленев</cp:lastModifiedBy>
  <cp:revision>51</cp:revision>
  <dcterms:created xsi:type="dcterms:W3CDTF">2025-05-06T05:17:38Z</dcterms:created>
  <dcterms:modified xsi:type="dcterms:W3CDTF">2025-05-10T09:53:10Z</dcterms:modified>
</cp:coreProperties>
</file>