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596" r:id="rId3"/>
    <p:sldId id="597" r:id="rId4"/>
    <p:sldId id="598" r:id="rId5"/>
    <p:sldId id="599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4" r:id="rId24"/>
    <p:sldId id="531" r:id="rId25"/>
    <p:sldId id="532" r:id="rId26"/>
    <p:sldId id="533" r:id="rId27"/>
    <p:sldId id="539" r:id="rId28"/>
    <p:sldId id="36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131" autoAdjust="0"/>
  </p:normalViewPr>
  <p:slideViewPr>
    <p:cSldViewPr snapToObjects="1">
      <p:cViewPr>
        <p:scale>
          <a:sx n="100" d="100"/>
          <a:sy n="100" d="100"/>
        </p:scale>
        <p:origin x="-129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hyperlink" Target="http://ru.wikipedia.org/wiki/%D0%A0%D0%B5%D1%88%D0%B5%D0%BD%D0%B8%D0%B5_%D0%B7%D0%B0%D0%B4%D0%B0%D1%87" TargetMode="External"/><Relationship Id="rId4" Type="http://schemas.openxmlformats.org/officeDocument/2006/relationships/hyperlink" Target="http://ru.wikipedia.org/wiki/%D0%9E%D0%BF%D0%B5%D1%80%D0%B0%D1%82%D0%BE%D1%80_(%D0%BF%D1%80%D0%BE%D0%B3%D1%80%D0%B0%D0%BC%D0%BC%D0%B8%D1%80%D0%BE%D0%B2%D0%B0%D0%BD%D0%B8%D0%B5)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3138" r="2707"/>
          <a:stretch>
            <a:fillRect/>
          </a:stretch>
        </p:blipFill>
        <p:spPr>
          <a:xfrm>
            <a:off x="0" y="1348365"/>
            <a:ext cx="9144000" cy="2971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327443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Урок №1</a:t>
            </a: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Герасименко Сергей Валерьевич</a:t>
            </a:r>
            <a: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</a:br>
            <a:endParaRPr lang="ru-RU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66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Дополнительные наборы тэгов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6146" name="Picture 2" descr="F:\Новая папка\2014-07-19 17-03-51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1428736"/>
            <a:ext cx="7657604" cy="5000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Инструкции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7170" name="Picture 2" descr="F:\Новая папка\2014-07-19 17-06-45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1714488"/>
            <a:ext cx="6418138" cy="41624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Вывод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5123" name="Picture 3" descr="F:\Новая папка\2014-07-19 17-09-17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 t="29848"/>
          <a:stretch>
            <a:fillRect/>
          </a:stretch>
        </p:blipFill>
        <p:spPr bwMode="auto">
          <a:xfrm>
            <a:off x="857224" y="1857364"/>
            <a:ext cx="7197424" cy="24288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 вывода данных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9218" name="Picture 2" descr="F:\Новая папка\2014-07-19 21-01-56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1571612"/>
            <a:ext cx="3943371" cy="3863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Отображение и скрытие ошибок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242" name="Picture 2" descr="F:\Новая папка\2014-07-19 17-12-05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 t="31928"/>
          <a:stretch>
            <a:fillRect/>
          </a:stretch>
        </p:blipFill>
        <p:spPr bwMode="auto">
          <a:xfrm>
            <a:off x="311603" y="2071678"/>
            <a:ext cx="8616373" cy="27146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Комментарии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8194" name="Picture 2" descr="F:\Новая папка\2014-07-19 17-05-27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1500174"/>
            <a:ext cx="7470325" cy="39957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Определение алгоритма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251520" y="1600201"/>
            <a:ext cx="8676456" cy="175679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800" b="1" dirty="0" smtClean="0"/>
              <a:t>    </a:t>
            </a:r>
            <a:r>
              <a:rPr lang="ru-RU" sz="2800" b="1" dirty="0" err="1" smtClean="0"/>
              <a:t>Алгори́тм</a:t>
            </a:r>
            <a:r>
              <a:rPr lang="ru-RU" sz="2800" dirty="0"/>
              <a:t> — набор </a:t>
            </a:r>
            <a:r>
              <a:rPr lang="ru-RU" sz="2800" dirty="0">
                <a:hlinkClick r:id="rId4" tooltip="Оператор (программирование)"/>
              </a:rPr>
              <a:t>инструкций</a:t>
            </a:r>
            <a:r>
              <a:rPr lang="ru-RU" sz="2800" dirty="0"/>
              <a:t>, описывающих порядок </a:t>
            </a:r>
            <a:r>
              <a:rPr lang="ru-RU" sz="2800" dirty="0" smtClean="0"/>
              <a:t>действий, которые приведут к достижению результата </a:t>
            </a:r>
            <a:r>
              <a:rPr lang="ru-RU" sz="2800" dirty="0" smtClean="0">
                <a:hlinkClick r:id="rId5" tooltip="Решение задач"/>
              </a:rPr>
              <a:t>решения </a:t>
            </a:r>
            <a:r>
              <a:rPr lang="ru-RU" sz="2800" dirty="0">
                <a:hlinkClick r:id="rId5" tooltip="Решение задач"/>
              </a:rPr>
              <a:t>задачи</a:t>
            </a:r>
            <a:r>
              <a:rPr lang="ru-RU" sz="2800" dirty="0"/>
              <a:t> за конечное число действий</a:t>
            </a:r>
            <a:r>
              <a:rPr lang="ru-RU" sz="2800" dirty="0" smtClean="0"/>
              <a:t>.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/>
          </a:p>
        </p:txBody>
      </p:sp>
      <p:pic>
        <p:nvPicPr>
          <p:cNvPr id="9" name="Picture 4" descr="C:\Users\Серега\Desktop\algoritm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3523398"/>
            <a:ext cx="3444627" cy="31459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Типы данных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25" y="1357298"/>
            <a:ext cx="8820150" cy="1362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2829748"/>
            <a:ext cx="5129222" cy="40282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Программы с линейной структурой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7" name="Picture 2" descr="C:\Users\Серега\Desktop\lin-alg.gif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9042" y="1600200"/>
            <a:ext cx="2905915" cy="45259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Арифметические операторы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7" name="Picture 2" descr="C:\Users\Серега\Desktop\j7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844824"/>
            <a:ext cx="8411430" cy="32667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Технология клиент-сервер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4" cstate="print"/>
          <a:srcRect l="4134" t="19933" r="27354" b="23220"/>
          <a:stretch>
            <a:fillRect/>
          </a:stretch>
        </p:blipFill>
        <p:spPr bwMode="auto">
          <a:xfrm>
            <a:off x="467544" y="1196752"/>
            <a:ext cx="8352928" cy="55446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Определение переменной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6510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ru-RU" sz="2400" b="1" dirty="0" smtClean="0"/>
              <a:t>	Переменная</a:t>
            </a:r>
            <a:r>
              <a:rPr lang="ru-RU" sz="2400" dirty="0" smtClean="0"/>
              <a:t> — </a:t>
            </a:r>
            <a:r>
              <a:rPr lang="ru-RU" sz="2400" b="1" dirty="0" smtClean="0"/>
              <a:t>это</a:t>
            </a:r>
            <a:r>
              <a:rPr lang="ru-RU" sz="2400" dirty="0" smtClean="0"/>
              <a:t> именованный участок памяти, в котором хранится значение и которое может быть изменено программой. Каждая переменная программы должна быть объявлена.</a:t>
            </a:r>
          </a:p>
          <a:p>
            <a:pPr algn="ctr">
              <a:buNone/>
            </a:pPr>
            <a:r>
              <a:rPr lang="ru-RU" sz="2400" dirty="0" smtClean="0"/>
              <a:t> </a:t>
            </a:r>
            <a:r>
              <a:rPr lang="ru-RU" sz="2400" i="1" dirty="0" smtClean="0"/>
              <a:t>Инструкция объявления переменной выглядит так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algn="ctr">
              <a:buNone/>
            </a:pPr>
            <a:endParaRPr lang="en-US" sz="2400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3789041"/>
            <a:ext cx="41764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$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ИМЯ ПЕРЕМЕННОЙ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;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800" y="479715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Примеры</a:t>
            </a:r>
            <a:r>
              <a:rPr lang="en-US" sz="2800" b="1" dirty="0" smtClean="0"/>
              <a:t>: $</a:t>
            </a:r>
            <a:r>
              <a:rPr lang="en-US" sz="2800" dirty="0" smtClean="0"/>
              <a:t>x; $y;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Оператор присваивания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1266" name="Picture 2" descr="F:\Новая папка\2014-07-19 17-10-06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 t="31601"/>
          <a:stretch>
            <a:fillRect/>
          </a:stretch>
        </p:blipFill>
        <p:spPr bwMode="auto">
          <a:xfrm>
            <a:off x="611560" y="2071678"/>
            <a:ext cx="7946648" cy="23193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611560" y="5072074"/>
            <a:ext cx="7572907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Допускается инициализация трех переменных одним значением</a:t>
            </a:r>
            <a:r>
              <a:rPr lang="en-US" sz="2000" b="1" dirty="0" smtClean="0"/>
              <a:t>:</a:t>
            </a:r>
          </a:p>
          <a:p>
            <a:pPr algn="ctr"/>
            <a:r>
              <a:rPr lang="en-US" sz="2000" b="1" dirty="0" smtClean="0"/>
              <a:t>&lt;? $num = $number = $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= 1; ?&gt;</a:t>
            </a:r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Экранирование символа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и двойных кавычек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428736"/>
            <a:ext cx="8140000" cy="12858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59" y="3643314"/>
            <a:ext cx="8101069" cy="10001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Логические операторы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" name="Picture 2" descr="C:\Documents and Settings\ivc_gerasimenkosv\Рабочий стол\operations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556792"/>
            <a:ext cx="5904656" cy="40394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Неявное приведение типов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51520" y="1428736"/>
            <a:ext cx="8676456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ru-RU" sz="2000" b="1" dirty="0" smtClean="0"/>
              <a:t>	</a:t>
            </a:r>
            <a:r>
              <a:rPr lang="en-US" sz="2000" b="1" dirty="0" smtClean="0"/>
              <a:t>PHP</a:t>
            </a:r>
            <a:r>
              <a:rPr lang="ru-RU" sz="2000" b="1" dirty="0" smtClean="0"/>
              <a:t>, является </a:t>
            </a:r>
            <a:r>
              <a:rPr lang="ru-RU" sz="2000" b="1" dirty="0" err="1" smtClean="0"/>
              <a:t>слаботипизированным</a:t>
            </a:r>
            <a:r>
              <a:rPr lang="ru-RU" sz="2000" b="1" dirty="0" smtClean="0"/>
              <a:t> языком, то есть не требует явного указания типа переменной. Попытка использования переменной в контексте, где ожидается переменная другого типа, приведет к тому, что </a:t>
            </a:r>
            <a:r>
              <a:rPr lang="en-US" sz="2000" b="1" dirty="0" smtClean="0"/>
              <a:t>PHP </a:t>
            </a:r>
            <a:r>
              <a:rPr lang="ru-RU" sz="2000" b="1" dirty="0" smtClean="0"/>
              <a:t>автоматически преобразует переменную к нужному типу.</a:t>
            </a:r>
          </a:p>
          <a:p>
            <a:pPr marL="342900" indent="-342900"/>
            <a:endParaRPr lang="ru-RU" sz="2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14546" y="3357562"/>
            <a:ext cx="4572000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dirty="0" smtClean="0"/>
              <a:t>&lt;?</a:t>
            </a:r>
            <a:r>
              <a:rPr lang="en-US" sz="2800" dirty="0" err="1" smtClean="0"/>
              <a:t>php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  $</a:t>
            </a:r>
            <a:r>
              <a:rPr lang="en-US" sz="2800" dirty="0" err="1" smtClean="0"/>
              <a:t>str</a:t>
            </a:r>
            <a:r>
              <a:rPr lang="en-US" sz="2800" dirty="0" smtClean="0"/>
              <a:t> = "12.6"; </a:t>
            </a:r>
          </a:p>
          <a:p>
            <a:r>
              <a:rPr lang="en-US" sz="2800" dirty="0" smtClean="0"/>
              <a:t>  $number = 3 + $</a:t>
            </a:r>
            <a:r>
              <a:rPr lang="en-US" sz="2800" dirty="0" err="1" smtClean="0"/>
              <a:t>str</a:t>
            </a:r>
            <a:r>
              <a:rPr lang="en-US" sz="2800" dirty="0" smtClean="0"/>
              <a:t>; </a:t>
            </a:r>
          </a:p>
          <a:p>
            <a:r>
              <a:rPr lang="en-US" sz="2800" dirty="0" smtClean="0"/>
              <a:t>  echo $number; // 15.6 </a:t>
            </a:r>
          </a:p>
          <a:p>
            <a:r>
              <a:rPr lang="en-US" sz="2800" dirty="0" smtClean="0"/>
              <a:t>?&gt;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Явное приведение типов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714488"/>
            <a:ext cx="8676456" cy="30469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 smtClean="0"/>
              <a:t>$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= 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) $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;  </a:t>
            </a:r>
            <a:r>
              <a:rPr lang="ru-RU" sz="2400" dirty="0" smtClean="0"/>
              <a:t>Приведение к целому типу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</a:p>
          <a:p>
            <a:r>
              <a:rPr lang="en-US" sz="2400" b="1" dirty="0" smtClean="0"/>
              <a:t>$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= (integer) $</a:t>
            </a:r>
            <a:r>
              <a:rPr lang="en-US" sz="2400" b="1" dirty="0" err="1" smtClean="0"/>
              <a:t>var</a:t>
            </a:r>
            <a:r>
              <a:rPr lang="en-US" sz="2400" dirty="0" smtClean="0"/>
              <a:t>;  </a:t>
            </a:r>
            <a:r>
              <a:rPr lang="ru-RU" sz="2400" dirty="0" smtClean="0"/>
              <a:t>Приведение к целому типу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</a:p>
          <a:p>
            <a:r>
              <a:rPr lang="en-US" sz="2400" b="1" dirty="0" smtClean="0"/>
              <a:t>$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= (</a:t>
            </a:r>
            <a:r>
              <a:rPr lang="en-US" sz="2400" b="1" dirty="0" err="1" smtClean="0"/>
              <a:t>bool</a:t>
            </a:r>
            <a:r>
              <a:rPr lang="en-US" sz="2400" b="1" dirty="0" smtClean="0"/>
              <a:t>) $</a:t>
            </a:r>
            <a:r>
              <a:rPr lang="en-US" sz="2400" b="1" dirty="0" err="1" smtClean="0"/>
              <a:t>var</a:t>
            </a:r>
            <a:r>
              <a:rPr lang="en-US" sz="2400" dirty="0" smtClean="0"/>
              <a:t>;  </a:t>
            </a:r>
            <a:r>
              <a:rPr lang="ru-RU" sz="2400" dirty="0" smtClean="0"/>
              <a:t>Приведение к логическому типу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</a:p>
          <a:p>
            <a:r>
              <a:rPr lang="en-US" sz="2400" b="1" dirty="0" smtClean="0"/>
              <a:t>$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= (</a:t>
            </a:r>
            <a:r>
              <a:rPr lang="en-US" sz="2400" b="1" dirty="0" err="1" smtClean="0"/>
              <a:t>boolean</a:t>
            </a:r>
            <a:r>
              <a:rPr lang="en-US" sz="2400" b="1" dirty="0" smtClean="0"/>
              <a:t>) $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;  </a:t>
            </a:r>
            <a:r>
              <a:rPr lang="ru-RU" sz="2400" dirty="0" smtClean="0"/>
              <a:t>Приведение к логическому типу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</a:p>
          <a:p>
            <a:r>
              <a:rPr lang="en-US" sz="2400" b="1" dirty="0" smtClean="0"/>
              <a:t>$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= (float) $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;  </a:t>
            </a:r>
            <a:r>
              <a:rPr lang="ru-RU" sz="2400" dirty="0" smtClean="0"/>
              <a:t>Приведение к вещественному типу </a:t>
            </a:r>
            <a:r>
              <a:rPr lang="en-US" sz="2400" dirty="0" smtClean="0"/>
              <a:t>double </a:t>
            </a:r>
          </a:p>
          <a:p>
            <a:r>
              <a:rPr lang="en-US" sz="2400" b="1" dirty="0" smtClean="0"/>
              <a:t>$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= (double) $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;  </a:t>
            </a:r>
            <a:r>
              <a:rPr lang="ru-RU" sz="2400" dirty="0" smtClean="0"/>
              <a:t>Приведение к вещественному типу </a:t>
            </a:r>
            <a:r>
              <a:rPr lang="en-US" sz="2400" dirty="0" smtClean="0"/>
              <a:t>double </a:t>
            </a:r>
          </a:p>
          <a:p>
            <a:r>
              <a:rPr lang="en-US" sz="2400" b="1" dirty="0" smtClean="0"/>
              <a:t>$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= (real) $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;  </a:t>
            </a:r>
            <a:r>
              <a:rPr lang="ru-RU" sz="2400" dirty="0" smtClean="0"/>
              <a:t>Приведение к вещественному типу </a:t>
            </a:r>
            <a:r>
              <a:rPr lang="en-US" sz="2400" dirty="0" smtClean="0"/>
              <a:t>double </a:t>
            </a:r>
          </a:p>
          <a:p>
            <a:r>
              <a:rPr lang="en-US" sz="2400" b="1" dirty="0" smtClean="0"/>
              <a:t>$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= (string) $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;  </a:t>
            </a:r>
            <a:r>
              <a:rPr lang="ru-RU" sz="2400" dirty="0" smtClean="0"/>
              <a:t>Приведение к строковому типу </a:t>
            </a:r>
            <a:r>
              <a:rPr lang="en-US" sz="2400" dirty="0" smtClean="0"/>
              <a:t>string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Оператор «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.=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»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786050" y="3071810"/>
            <a:ext cx="4188583" cy="35394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&lt;?</a:t>
            </a:r>
            <a:r>
              <a:rPr lang="en-US" sz="3200" b="1" dirty="0" err="1" smtClean="0"/>
              <a:t>php</a:t>
            </a:r>
            <a:r>
              <a:rPr lang="en-US" sz="3200" b="1" dirty="0" smtClean="0"/>
              <a:t> </a:t>
            </a:r>
          </a:p>
          <a:p>
            <a:r>
              <a:rPr lang="en-US" sz="3200" b="1" dirty="0" smtClean="0"/>
              <a:t>  $number = 216; </a:t>
            </a:r>
          </a:p>
          <a:p>
            <a:r>
              <a:rPr lang="en-US" sz="3200" b="1" dirty="0" smtClean="0"/>
              <a:t>  $</a:t>
            </a:r>
            <a:r>
              <a:rPr lang="en-US" sz="3200" b="1" dirty="0" err="1" smtClean="0"/>
              <a:t>str</a:t>
            </a:r>
            <a:r>
              <a:rPr lang="en-US" sz="3200" b="1" dirty="0" smtClean="0"/>
              <a:t> = "</a:t>
            </a:r>
            <a:r>
              <a:rPr lang="en-US" sz="3200" b="1" dirty="0" err="1" smtClean="0"/>
              <a:t>Сегодня</a:t>
            </a:r>
            <a:r>
              <a:rPr lang="en-US" sz="3200" b="1" dirty="0" smtClean="0"/>
              <a:t> "; </a:t>
            </a:r>
          </a:p>
          <a:p>
            <a:r>
              <a:rPr lang="en-US" sz="3200" b="1" dirty="0" smtClean="0"/>
              <a:t>  $</a:t>
            </a:r>
            <a:r>
              <a:rPr lang="en-US" sz="3200" b="1" dirty="0" err="1" smtClean="0"/>
              <a:t>str</a:t>
            </a:r>
            <a:r>
              <a:rPr lang="en-US" sz="3200" b="1" dirty="0" smtClean="0"/>
              <a:t> .= $number; </a:t>
            </a:r>
          </a:p>
          <a:p>
            <a:r>
              <a:rPr lang="en-US" sz="3200" b="1" dirty="0" smtClean="0"/>
              <a:t>  $</a:t>
            </a:r>
            <a:r>
              <a:rPr lang="en-US" sz="3200" b="1" dirty="0" err="1" smtClean="0"/>
              <a:t>str</a:t>
            </a:r>
            <a:r>
              <a:rPr lang="en-US" sz="3200" b="1" dirty="0" smtClean="0"/>
              <a:t> .= " </a:t>
            </a:r>
            <a:r>
              <a:rPr lang="en-US" sz="3200" b="1" dirty="0" err="1" smtClean="0"/>
              <a:t>участников</a:t>
            </a:r>
            <a:r>
              <a:rPr lang="en-US" sz="3200" b="1" dirty="0" smtClean="0"/>
              <a:t>"; </a:t>
            </a:r>
          </a:p>
          <a:p>
            <a:r>
              <a:rPr lang="en-US" sz="3200" b="1" dirty="0" smtClean="0"/>
              <a:t>  echo $</a:t>
            </a:r>
            <a:r>
              <a:rPr lang="en-US" sz="3200" b="1" dirty="0" err="1" smtClean="0"/>
              <a:t>str</a:t>
            </a:r>
            <a:r>
              <a:rPr lang="en-US" sz="3200" b="1" dirty="0" smtClean="0"/>
              <a:t>; </a:t>
            </a:r>
          </a:p>
          <a:p>
            <a:r>
              <a:rPr lang="en-US" sz="3200" b="1" dirty="0" smtClean="0"/>
              <a:t>?&gt;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428736"/>
            <a:ext cx="8676456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Помимо  оператора  точки  </a:t>
            </a:r>
            <a:r>
              <a:rPr lang="ru-RU" sz="2400" b="1" dirty="0" smtClean="0"/>
              <a:t>«.»</a:t>
            </a:r>
            <a:r>
              <a:rPr lang="ru-RU" sz="2400" dirty="0" smtClean="0"/>
              <a:t>,  существует  оператор  «</a:t>
            </a:r>
            <a:r>
              <a:rPr lang="ru-RU" sz="2400" b="1" dirty="0" smtClean="0"/>
              <a:t>.=» </a:t>
            </a:r>
            <a:r>
              <a:rPr lang="ru-RU" sz="2400" dirty="0" smtClean="0"/>
              <a:t>, который предназначен для сокращения  конструкции  </a:t>
            </a:r>
            <a:endParaRPr lang="en-US" sz="2400" dirty="0" smtClean="0"/>
          </a:p>
          <a:p>
            <a:pPr algn="just"/>
            <a:r>
              <a:rPr lang="en-US" sz="2400" b="1" dirty="0" smtClean="0"/>
              <a:t>	</a:t>
            </a:r>
            <a:r>
              <a:rPr lang="ru-RU" sz="2400" b="1" dirty="0" smtClean="0"/>
              <a:t>$</a:t>
            </a:r>
            <a:r>
              <a:rPr lang="ru-RU" sz="2400" b="1" dirty="0" err="1" smtClean="0"/>
              <a:t>str</a:t>
            </a:r>
            <a:r>
              <a:rPr lang="ru-RU" sz="2400" b="1" dirty="0" smtClean="0"/>
              <a:t> = $</a:t>
            </a:r>
            <a:r>
              <a:rPr lang="ru-RU" sz="2400" b="1" dirty="0" err="1" smtClean="0"/>
              <a:t>str</a:t>
            </a:r>
            <a:r>
              <a:rPr lang="ru-RU" sz="2400" b="1" dirty="0" smtClean="0"/>
              <a:t> . $</a:t>
            </a:r>
            <a:r>
              <a:rPr lang="ru-RU" sz="2400" b="1" dirty="0" err="1" smtClean="0"/>
              <a:t>newstring</a:t>
            </a:r>
            <a:r>
              <a:rPr lang="ru-RU" sz="2400" b="1" dirty="0" smtClean="0"/>
              <a:t>  до  $</a:t>
            </a:r>
            <a:r>
              <a:rPr lang="ru-RU" sz="2400" b="1" dirty="0" err="1" smtClean="0"/>
              <a:t>str</a:t>
            </a:r>
            <a:r>
              <a:rPr lang="ru-RU" sz="2400" b="1" dirty="0" smtClean="0"/>
              <a:t> .= $</a:t>
            </a:r>
            <a:r>
              <a:rPr lang="ru-RU" sz="2400" b="1" dirty="0" err="1" smtClean="0"/>
              <a:t>newstring</a:t>
            </a:r>
            <a:r>
              <a:rPr lang="ru-RU" sz="2400" b="1" dirty="0" smtClean="0"/>
              <a:t>. 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Математические функции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428736"/>
            <a:ext cx="8676456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Названия основных математических функций совпадают с названиями методов в языке </a:t>
            </a:r>
            <a:r>
              <a:rPr lang="en-US" sz="2400" b="1" dirty="0" smtClean="0"/>
              <a:t>PHP</a:t>
            </a:r>
            <a:r>
              <a:rPr lang="ru-RU" sz="2400" b="1" dirty="0" smtClean="0"/>
              <a:t>.</a:t>
            </a:r>
            <a:endParaRPr lang="ru-RU" sz="24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71538" y="2500306"/>
          <a:ext cx="700092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378621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функции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Использование</a:t>
                      </a:r>
                      <a:r>
                        <a:rPr lang="ru-RU" baseline="0" dirty="0" smtClean="0"/>
                        <a:t> функции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max($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), min($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echo min(23,43,12,45,5);//5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($</a:t>
                      </a:r>
                      <a:r>
                        <a:rPr lang="en-US" dirty="0" err="1" smtClean="0"/>
                        <a:t>arg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Корень</a:t>
                      </a:r>
                      <a:r>
                        <a:rPr lang="ru-RU" baseline="0" dirty="0" smtClean="0"/>
                        <a:t> квадратный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Pow</a:t>
                      </a:r>
                      <a:r>
                        <a:rPr lang="en-US" dirty="0" smtClean="0"/>
                        <a:t>($</a:t>
                      </a:r>
                      <a:r>
                        <a:rPr lang="en-US" dirty="0" err="1" smtClean="0"/>
                        <a:t>a,$n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Возведение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“a” </a:t>
                      </a:r>
                      <a:r>
                        <a:rPr lang="ru-RU" baseline="0" dirty="0" smtClean="0"/>
                        <a:t>в степень </a:t>
                      </a:r>
                      <a:r>
                        <a:rPr lang="en-US" baseline="0" dirty="0" smtClean="0"/>
                        <a:t>“n”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Константа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M_PI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Постоянное</a:t>
                      </a:r>
                      <a:r>
                        <a:rPr lang="ru-RU" baseline="0" dirty="0" smtClean="0"/>
                        <a:t> число </a:t>
                      </a:r>
                      <a:r>
                        <a:rPr lang="en-US" baseline="0" dirty="0" smtClean="0"/>
                        <a:t>PI=3.14….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Rand($</a:t>
                      </a:r>
                      <a:r>
                        <a:rPr lang="en-US" dirty="0" err="1" smtClean="0"/>
                        <a:t>a,$b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Генерация</a:t>
                      </a:r>
                      <a:r>
                        <a:rPr lang="ru-RU" baseline="0" dirty="0" smtClean="0"/>
                        <a:t> случайно числа</a:t>
                      </a:r>
                    </a:p>
                    <a:p>
                      <a:r>
                        <a:rPr lang="ru-RU" dirty="0" smtClean="0"/>
                        <a:t>  </a:t>
                      </a:r>
                      <a:r>
                        <a:rPr lang="es-ES" dirty="0" smtClean="0"/>
                        <a:t>echo rand();      // 18889 </a:t>
                      </a:r>
                    </a:p>
                    <a:p>
                      <a:r>
                        <a:rPr lang="es-ES" dirty="0" smtClean="0"/>
                        <a:t>  echo rand(0,100); // 70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round($value [, $precision])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Округляет число $</a:t>
                      </a:r>
                      <a:r>
                        <a:rPr lang="ru-RU" dirty="0" err="1" smtClean="0"/>
                        <a:t>value</a:t>
                      </a:r>
                      <a:r>
                        <a:rPr lang="ru-RU" dirty="0" smtClean="0"/>
                        <a:t>, если указа</a:t>
                      </a:r>
                    </a:p>
                    <a:p>
                      <a:r>
                        <a:rPr lang="ru-RU" dirty="0" smtClean="0"/>
                        <a:t>параметр $</a:t>
                      </a:r>
                      <a:r>
                        <a:rPr lang="ru-RU" dirty="0" err="1" smtClean="0"/>
                        <a:t>precision</a:t>
                      </a:r>
                      <a:r>
                        <a:rPr lang="ru-RU" dirty="0" smtClean="0"/>
                        <a:t> — округление</a:t>
                      </a:r>
                    </a:p>
                    <a:p>
                      <a:r>
                        <a:rPr lang="ru-RU" dirty="0" smtClean="0"/>
                        <a:t>$</a:t>
                      </a:r>
                      <a:r>
                        <a:rPr lang="ru-RU" dirty="0" err="1" smtClean="0"/>
                        <a:t>precision</a:t>
                      </a:r>
                      <a:r>
                        <a:rPr lang="ru-RU" dirty="0" smtClean="0"/>
                        <a:t> знака после запятой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abs($number)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Возвращение</a:t>
                      </a:r>
                      <a:r>
                        <a:rPr lang="ru-RU" baseline="0" dirty="0" smtClean="0"/>
                        <a:t> модуля числа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3138" r="7414"/>
          <a:stretch>
            <a:fillRect/>
          </a:stretch>
        </p:blipFill>
        <p:spPr>
          <a:xfrm>
            <a:off x="0" y="1348365"/>
            <a:ext cx="8686800" cy="2971800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752600"/>
            <a:ext cx="7772400" cy="9905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3200" b="1" noProof="0" dirty="0" smtClean="0">
                <a:solidFill>
                  <a:srgbClr val="FFFFFF"/>
                </a:solidFill>
                <a:ea typeface="+mj-ea"/>
                <a:cs typeface="+mj-cs"/>
                <a:sym typeface="Lucida Grande" charset="0"/>
              </a:rPr>
              <a:t>Благодарю за внимание!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28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Процесс создания сайта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4" cstate="print"/>
          <a:srcRect l="9838" t="33960" r="40550" b="29864"/>
          <a:stretch>
            <a:fillRect/>
          </a:stretch>
        </p:blipFill>
        <p:spPr bwMode="auto">
          <a:xfrm>
            <a:off x="755575" y="1556792"/>
            <a:ext cx="7159653" cy="41764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Структура сайта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4" cstate="print"/>
          <a:srcRect l="7678" t="14765" r="25291" b="39462"/>
          <a:stretch>
            <a:fillRect/>
          </a:stretch>
        </p:blipFill>
        <p:spPr bwMode="auto">
          <a:xfrm>
            <a:off x="395536" y="1556792"/>
            <a:ext cx="8172400" cy="44644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Шаблон сайта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85346" name="Picture 2" descr="http://www.sevelweb.ru/wp-content/uploads/2013/11/struktura-sait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412776"/>
            <a:ext cx="6912768" cy="48389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Серверные и клиентские языки программирования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050" name="Picture 2" descr="F:\Новая папка\2014-07-19 16-48-45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1376363"/>
            <a:ext cx="6913190" cy="48057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Компилируемые и интерпретируемые языки </a:t>
            </a:r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прогр-я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051" name="Picture 3" descr="F:\Новая папка\2014-07-19 16-48-07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538288"/>
            <a:ext cx="7268468" cy="46616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Инструменты для работы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074" name="Picture 2" descr="F:\Новая папка\2014-07-19 16-56-55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1357298"/>
            <a:ext cx="6685594" cy="49971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Тэги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ограничители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4099" name="Picture 3" descr="F:\Новая папка\2014-07-19 21-02-45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1285860"/>
            <a:ext cx="6845564" cy="48768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455</Words>
  <Application>Microsoft Office PowerPoint</Application>
  <PresentationFormat>Экран (4:3)</PresentationFormat>
  <Paragraphs>107</Paragraphs>
  <Slides>28</Slides>
  <Notes>28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Урок №1       Герасименко Сергей Валерьевич 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итогам  первого проекта  краудсорсинговой платформы  «Бренд 2020»</dc:title>
  <dc:creator>user</dc:creator>
  <cp:lastModifiedBy>Сергей</cp:lastModifiedBy>
  <cp:revision>463</cp:revision>
  <dcterms:created xsi:type="dcterms:W3CDTF">2013-08-07T14:23:10Z</dcterms:created>
  <dcterms:modified xsi:type="dcterms:W3CDTF">2018-10-22T19:10:03Z</dcterms:modified>
</cp:coreProperties>
</file>