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9" r:id="rId25"/>
    <p:sldId id="29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D777D-0580-49AC-AC00-E83582E77D68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CC3DC-D723-4E48-8452-5E4350E5A31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3D68-94E6-4567-B5FE-923031B5F9D1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4CC8-FAD1-4CA6-98CD-CDE0C8FD007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цикла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25273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ru-RU" b="1" dirty="0" smtClean="0"/>
              <a:t>Цикл</a:t>
            </a:r>
            <a:r>
              <a:rPr lang="ru-RU" dirty="0" smtClean="0"/>
              <a:t> — это многократно повторяющийся фрагмент программы.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8232" y="3429000"/>
            <a:ext cx="820891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Циклы необходимы программисту для многократного выполнения одного и того же кода, пока истинно какое-то условие. Если условие всегда истинно, то такой цикл называется бесконечным, у такого цикла нет точки выхода.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Практика-2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7544" y="1700809"/>
            <a:ext cx="8229600" cy="27363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Вывести числа от 100 до 80, исключая число 90. Использовать два варианта циклов</a:t>
            </a:r>
          </a:p>
          <a:p>
            <a:pPr marL="514350" indent="-514350">
              <a:buAutoNum type="arabicParenR"/>
            </a:pPr>
            <a:r>
              <a:rPr lang="ru-RU" dirty="0" smtClean="0"/>
              <a:t>Вывести трехзначное число в обратном порядке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2800" b="1" dirty="0" err="1" smtClean="0"/>
              <a:t>for</a:t>
            </a:r>
            <a:r>
              <a:rPr lang="ru-RU" sz="2400" dirty="0" smtClean="0"/>
              <a:t> (/*</a:t>
            </a:r>
            <a:r>
              <a:rPr lang="ru-RU" sz="2400" b="1" dirty="0" smtClean="0"/>
              <a:t>выражение1</a:t>
            </a:r>
            <a:r>
              <a:rPr lang="ru-RU" sz="2400" dirty="0" smtClean="0"/>
              <a:t>*/; /*</a:t>
            </a:r>
            <a:r>
              <a:rPr lang="ru-RU" sz="2400" b="1" dirty="0" smtClean="0"/>
              <a:t>выражение2</a:t>
            </a:r>
            <a:r>
              <a:rPr lang="ru-RU" sz="2400" dirty="0" smtClean="0"/>
              <a:t>*/; /*</a:t>
            </a:r>
            <a:r>
              <a:rPr lang="ru-RU" sz="2400" b="1" dirty="0" smtClean="0"/>
              <a:t>выражение3</a:t>
            </a:r>
            <a:r>
              <a:rPr lang="ru-RU" sz="2400" dirty="0" smtClean="0"/>
              <a:t>*/)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/*один оператор или блок операторов*/;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ru-RU" sz="2400" dirty="0" smtClean="0"/>
              <a:t> </a:t>
            </a:r>
            <a:r>
              <a:rPr lang="ru-RU" sz="2400" b="1" dirty="0" smtClean="0"/>
              <a:t>Выражение 1</a:t>
            </a:r>
            <a:r>
              <a:rPr lang="ru-RU" sz="2400" dirty="0" smtClean="0"/>
              <a:t> - объявление (и) или инициализация, ранее объявленной, переменной-счетчика, которая будет отвечать за истинность условия в цикле </a:t>
            </a:r>
            <a:r>
              <a:rPr lang="ru-RU" sz="2400" dirty="0" err="1" smtClean="0"/>
              <a:t>for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ru-RU" sz="2400" b="1" i="1" dirty="0" smtClean="0"/>
              <a:t>Пример</a:t>
            </a:r>
            <a:r>
              <a:rPr lang="ru-RU" sz="2400" dirty="0" smtClean="0"/>
              <a:t>:</a:t>
            </a:r>
            <a:r>
              <a:rPr lang="en-US" sz="2400" dirty="0" smtClean="0"/>
              <a:t> $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pPr>
              <a:buNone/>
            </a:pPr>
            <a:r>
              <a:rPr lang="ru-RU" sz="2400" b="1" dirty="0" smtClean="0"/>
              <a:t>Выражение 2</a:t>
            </a:r>
            <a:r>
              <a:rPr lang="ru-RU" sz="2400" dirty="0" smtClean="0"/>
              <a:t> - это условие продолжения цикла </a:t>
            </a:r>
            <a:r>
              <a:rPr lang="ru-RU" sz="2400" dirty="0" err="1" smtClean="0"/>
              <a:t>for</a:t>
            </a:r>
            <a:r>
              <a:rPr lang="ru-RU" sz="2400" dirty="0" smtClean="0"/>
              <a:t>, оно проверяется на истинность.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="1" i="1" dirty="0" smtClean="0"/>
              <a:t>				</a:t>
            </a:r>
            <a:r>
              <a:rPr lang="ru-RU" sz="2400" b="1" i="1" dirty="0" smtClean="0"/>
              <a:t>Пример</a:t>
            </a:r>
            <a:r>
              <a:rPr lang="en-US" sz="2400" b="1" i="1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</a:t>
            </a:r>
          </a:p>
          <a:p>
            <a:pPr>
              <a:buNone/>
            </a:pPr>
            <a:r>
              <a:rPr lang="ru-RU" sz="2400" b="1" dirty="0" smtClean="0"/>
              <a:t>Выражение 3</a:t>
            </a:r>
            <a:r>
              <a:rPr lang="ru-RU" sz="2400" dirty="0" smtClean="0"/>
              <a:t> изменяет значение переменной-счетчика.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ru-RU" sz="2400" b="1" i="1" dirty="0" smtClean="0"/>
              <a:t>Пример</a:t>
            </a:r>
            <a:r>
              <a:rPr lang="en-US" sz="2400" b="1" i="1" dirty="0" smtClean="0"/>
              <a:t>: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$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pPr>
              <a:buNone/>
            </a:pPr>
            <a:r>
              <a:rPr lang="ru-RU" sz="2400" b="1" dirty="0" smtClean="0"/>
              <a:t>Таким образом, имеем</a:t>
            </a:r>
            <a:r>
              <a:rPr lang="en-US" sz="2400" b="1" dirty="0" smtClean="0"/>
              <a:t>:</a:t>
            </a:r>
            <a:r>
              <a:rPr lang="ru-RU" sz="2400" b="1" dirty="0" smtClean="0"/>
              <a:t>	</a:t>
            </a:r>
          </a:p>
          <a:p>
            <a:pPr>
              <a:buNone/>
            </a:pPr>
            <a:r>
              <a:rPr lang="ru-RU" sz="2400" b="1" dirty="0" smtClean="0"/>
              <a:t>		</a:t>
            </a:r>
            <a:r>
              <a:rPr lang="en-US" sz="2400" dirty="0" smtClean="0"/>
              <a:t>		</a:t>
            </a:r>
            <a:r>
              <a:rPr lang="en-US" sz="2400" b="1" dirty="0" smtClean="0"/>
              <a:t>for ( $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0; $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 15; $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++){</a:t>
            </a:r>
            <a:r>
              <a:rPr lang="ru-RU" sz="2400" b="1" dirty="0" smtClean="0"/>
              <a:t>тело цикла</a:t>
            </a:r>
            <a:r>
              <a:rPr lang="en-US" sz="2400" b="1" dirty="0" smtClean="0"/>
              <a:t>}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Сравнение цикла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115616" y="1600200"/>
            <a:ext cx="6203032" cy="452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err="1" smtClean="0"/>
              <a:t>for</a:t>
            </a:r>
            <a:r>
              <a:rPr lang="ru-RU" dirty="0" smtClean="0"/>
              <a:t> (</a:t>
            </a:r>
            <a:r>
              <a:rPr lang="en-US" dirty="0" smtClean="0"/>
              <a:t>$</a:t>
            </a:r>
            <a:r>
              <a:rPr lang="ru-RU" dirty="0" err="1" smtClean="0"/>
              <a:t>i</a:t>
            </a:r>
            <a:r>
              <a:rPr lang="ru-RU" dirty="0" smtClean="0"/>
              <a:t> = 0; </a:t>
            </a:r>
            <a:r>
              <a:rPr lang="en-US" dirty="0" smtClean="0"/>
              <a:t>$</a:t>
            </a:r>
            <a:r>
              <a:rPr lang="ru-RU" dirty="0" err="1" smtClean="0"/>
              <a:t>i</a:t>
            </a:r>
            <a:r>
              <a:rPr lang="ru-RU" dirty="0" smtClean="0"/>
              <a:t> &lt; 10; </a:t>
            </a:r>
            <a:r>
              <a:rPr lang="en-US" dirty="0" smtClean="0"/>
              <a:t>$</a:t>
            </a:r>
            <a:r>
              <a:rPr lang="ru-RU" dirty="0" err="1" smtClean="0"/>
              <a:t>i</a:t>
            </a:r>
            <a:r>
              <a:rPr lang="en-US" dirty="0" smtClean="0"/>
              <a:t>++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  ... тело цикла 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Цикл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ru-RU" dirty="0" smtClean="0"/>
              <a:t>фактически представляет собой другую форму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записи цикла </a:t>
            </a:r>
            <a:r>
              <a:rPr lang="en-US" b="1" dirty="0" smtClean="0"/>
              <a:t>while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ru-RU" dirty="0" err="1" smtClean="0"/>
              <a:t>i</a:t>
            </a:r>
            <a:r>
              <a:rPr lang="ru-RU" dirty="0" smtClean="0"/>
              <a:t> = 0;</a:t>
            </a:r>
          </a:p>
          <a:p>
            <a:pPr>
              <a:buNone/>
            </a:pPr>
            <a:r>
              <a:rPr lang="ru-RU" dirty="0" err="1" smtClean="0"/>
              <a:t>while</a:t>
            </a:r>
            <a:r>
              <a:rPr lang="ru-RU" dirty="0" smtClean="0"/>
              <a:t> (</a:t>
            </a:r>
            <a:r>
              <a:rPr lang="en-US" dirty="0" smtClean="0"/>
              <a:t>$</a:t>
            </a:r>
            <a:r>
              <a:rPr lang="ru-RU" dirty="0" err="1" smtClean="0"/>
              <a:t>i</a:t>
            </a:r>
            <a:r>
              <a:rPr lang="ru-RU" dirty="0" smtClean="0"/>
              <a:t> &lt; 10)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  ... тело цикла 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Оператор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continue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цикле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043608" y="1916832"/>
            <a:ext cx="7139136" cy="290892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nn-NO" b="1" dirty="0" smtClean="0"/>
              <a:t>for ($i = 1; $i &lt;= 10; $i++){</a:t>
            </a:r>
          </a:p>
          <a:p>
            <a:pPr>
              <a:buNone/>
            </a:pPr>
            <a:r>
              <a:rPr lang="en-US" dirty="0" smtClean="0"/>
              <a:t>       		</a:t>
            </a:r>
            <a:r>
              <a:rPr lang="en-US" b="1" dirty="0" smtClean="0"/>
              <a:t>if ($</a:t>
            </a:r>
            <a:r>
              <a:rPr lang="en-US" b="1" dirty="0" err="1" smtClean="0"/>
              <a:t>i</a:t>
            </a:r>
            <a:r>
              <a:rPr lang="en-US" b="1" dirty="0" smtClean="0"/>
              <a:t> &lt; 9)</a:t>
            </a:r>
          </a:p>
          <a:p>
            <a:pPr>
              <a:buNone/>
            </a:pPr>
            <a:r>
              <a:rPr lang="en-US" dirty="0" smtClean="0"/>
              <a:t>            	        </a:t>
            </a:r>
            <a:r>
              <a:rPr lang="en-US" b="1" dirty="0" smtClean="0"/>
              <a:t>continue;</a:t>
            </a:r>
          </a:p>
          <a:p>
            <a:pPr>
              <a:buNone/>
            </a:pPr>
            <a:r>
              <a:rPr lang="en-US" dirty="0" smtClean="0"/>
              <a:t>           	 echo $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smtClean="0"/>
              <a:t>		      </a:t>
            </a: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28736"/>
            <a:ext cx="867645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 сберкассу на трёхпроцентный вклад положили S </a:t>
            </a:r>
            <a:r>
              <a:rPr lang="ru-RU" sz="2400" dirty="0" err="1" smtClean="0"/>
              <a:t>рублей.Какой</a:t>
            </a:r>
            <a:r>
              <a:rPr lang="ru-RU" sz="2400" dirty="0" smtClean="0"/>
              <a:t> станет сумма вклада через N лет.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Даны натуральные числа от 20 до 50.Напечатать те из них, которые делятся на 3, но не делятся на 5.</a:t>
            </a:r>
          </a:p>
          <a:p>
            <a:pPr marL="457200" indent="-457200">
              <a:buAutoNum type="arabicParenR"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массива данных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/>
            <a:r>
              <a:rPr lang="ru-RU" b="1" u="sng" dirty="0" smtClean="0"/>
              <a:t>Массив</a:t>
            </a:r>
            <a:r>
              <a:rPr lang="ru-RU" dirty="0" smtClean="0"/>
              <a:t> — упорядоченный набор данных, для хранения данных одного типа, идентифицируемых с помощью одного или нескольких </a:t>
            </a:r>
            <a:r>
              <a:rPr lang="ru-RU" i="1" dirty="0" smtClean="0"/>
              <a:t>индексов</a:t>
            </a:r>
            <a:r>
              <a:rPr lang="ru-RU" dirty="0" smtClean="0"/>
              <a:t>. В простейшем случае массив имеет постоянную длину и хранит единицы данных одного и того же типа.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Размерность массива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96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/>
            <a:r>
              <a:rPr lang="ru-RU" b="1" dirty="0" smtClean="0"/>
              <a:t>Размер</a:t>
            </a:r>
            <a:r>
              <a:rPr lang="ru-RU" dirty="0" smtClean="0"/>
              <a:t> или </a:t>
            </a:r>
            <a:r>
              <a:rPr lang="ru-RU" b="1" dirty="0" smtClean="0"/>
              <a:t>длина массива </a:t>
            </a:r>
            <a:r>
              <a:rPr lang="ru-RU" dirty="0" smtClean="0"/>
              <a:t>— это общее количество элементов в массиве. Размер массива задаётся при создании массива и не может быть изменён в дальнейшем, т. е. нельзя убрать элементы из массива или добавить их туда, но можно в существующие элементы присвоить новые значения. Индекс начального элемента — 0, следующего за ним — 1 и т. д. Индекс последнего элемента в массиве — на единицу меньше, чем размер массива.</a:t>
            </a:r>
            <a:endParaRPr lang="ru-RU" dirty="0"/>
          </a:p>
        </p:txBody>
      </p:sp>
      <p:pic>
        <p:nvPicPr>
          <p:cNvPr id="7" name="Picture 2" descr="http://i.stack.imgur.com/opErm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3136"/>
            <a:ext cx="5252515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Инициализация массива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429000"/>
            <a:ext cx="6134100" cy="172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288735"/>
            <a:ext cx="4608512" cy="18543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8886" y="1288735"/>
            <a:ext cx="3929090" cy="18543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1412776"/>
            <a:ext cx="8229600" cy="13967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Создайте массив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содержащий значения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10,20,30,………90,100.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Длина массива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600201"/>
            <a:ext cx="8229600" cy="2332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Длину любого созданного массива не обязательно запоминать, потому что имеется функция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b="1" u="sng" dirty="0" smtClean="0"/>
              <a:t>count()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которая позволяет его определить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en-US" sz="32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131840" y="4149080"/>
            <a:ext cx="2808312" cy="2234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n-US" sz="2400" b="1" dirty="0" smtClean="0"/>
              <a:t>$a[0] = 1;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2400" b="1" dirty="0" smtClean="0"/>
              <a:t>$a[1] = 3;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2400" b="1" dirty="0" smtClean="0"/>
              <a:t>$a[2] = 5;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2400" b="1" dirty="0" smtClean="0"/>
              <a:t>$result = count($a);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2400" b="1" dirty="0" smtClean="0"/>
              <a:t>// $result = 3</a:t>
            </a:r>
            <a:endParaRPr lang="ru-RU"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цикла с предусловием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b="1" dirty="0" smtClean="0"/>
              <a:t>Цикл с предусловием </a:t>
            </a:r>
            <a:r>
              <a:rPr lang="ru-RU" dirty="0" smtClean="0"/>
              <a:t>— цикл, который выполняется пока истинно некоторое условие, указанное перед его началом. Это условие проверяется до выполнения тела цикла, поэтому тело может быть не выполнено ни разу (если условие с самого начала ложно).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Обход массива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07504" y="1600200"/>
            <a:ext cx="8820472" cy="427707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$brands = array (0 =&gt; “Audi</a:t>
            </a:r>
            <a:r>
              <a:rPr lang="ru-RU" dirty="0" smtClean="0"/>
              <a:t>", 1 =&gt; «</a:t>
            </a:r>
            <a:r>
              <a:rPr lang="en-US" dirty="0" smtClean="0"/>
              <a:t>BMW</a:t>
            </a:r>
            <a:r>
              <a:rPr lang="ru-RU" dirty="0" smtClean="0"/>
              <a:t>", </a:t>
            </a:r>
          </a:p>
          <a:p>
            <a:pPr marL="514350" indent="-514350">
              <a:buNone/>
            </a:pPr>
            <a:r>
              <a:rPr lang="ru-RU" dirty="0" smtClean="0"/>
              <a:t>				2 =&gt; “</a:t>
            </a:r>
            <a:r>
              <a:rPr lang="en-US" dirty="0" smtClean="0"/>
              <a:t>VW</a:t>
            </a:r>
            <a:r>
              <a:rPr lang="ru-RU" dirty="0" smtClean="0"/>
              <a:t>");</a:t>
            </a:r>
          </a:p>
          <a:p>
            <a:pPr marL="514350" indent="-514350">
              <a:buNone/>
            </a:pPr>
            <a:r>
              <a:rPr lang="ru-RU" dirty="0" smtClean="0"/>
              <a:t> $</a:t>
            </a:r>
            <a:r>
              <a:rPr lang="en-US" dirty="0" err="1" smtClean="0"/>
              <a:t>len_brands</a:t>
            </a:r>
            <a:r>
              <a:rPr lang="en-US" dirty="0" smtClean="0"/>
              <a:t> = count ($brands); // </a:t>
            </a:r>
            <a:r>
              <a:rPr lang="ru-RU" dirty="0" smtClean="0"/>
              <a:t>вычисление </a:t>
            </a:r>
            <a:r>
              <a:rPr lang="en-US" dirty="0" smtClean="0"/>
              <a:t>//</a:t>
            </a:r>
            <a:r>
              <a:rPr lang="ru-RU" dirty="0" smtClean="0"/>
              <a:t>количества элементов</a:t>
            </a:r>
          </a:p>
          <a:p>
            <a:pPr marL="514350" indent="-514350">
              <a:buNone/>
            </a:pPr>
            <a:r>
              <a:rPr lang="ru-RU" dirty="0" smtClean="0"/>
              <a:t> </a:t>
            </a:r>
            <a:r>
              <a:rPr lang="en-US" dirty="0" smtClean="0"/>
              <a:t>for ($</a:t>
            </a:r>
            <a:r>
              <a:rPr lang="en-US" dirty="0" err="1" smtClean="0"/>
              <a:t>i</a:t>
            </a:r>
            <a:r>
              <a:rPr lang="en-US" dirty="0" smtClean="0"/>
              <a:t> = 0; $</a:t>
            </a:r>
            <a:r>
              <a:rPr lang="en-US" dirty="0" err="1" smtClean="0"/>
              <a:t>i</a:t>
            </a:r>
            <a:r>
              <a:rPr lang="en-US" dirty="0" smtClean="0"/>
              <a:t> &lt; $</a:t>
            </a:r>
            <a:r>
              <a:rPr lang="en-US" dirty="0" err="1" smtClean="0"/>
              <a:t>len_brands</a:t>
            </a:r>
            <a:r>
              <a:rPr lang="en-US" dirty="0" smtClean="0"/>
              <a:t>; $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514350" indent="-514350">
              <a:buNone/>
            </a:pPr>
            <a:r>
              <a:rPr lang="en-US" dirty="0" smtClean="0"/>
              <a:t>      echo $brands[$</a:t>
            </a:r>
            <a:r>
              <a:rPr lang="en-US" dirty="0" err="1" smtClean="0"/>
              <a:t>i</a:t>
            </a:r>
            <a:r>
              <a:rPr lang="en-US" dirty="0" smtClean="0"/>
              <a:t>] . "‹</a:t>
            </a:r>
            <a:r>
              <a:rPr lang="en-US" dirty="0" err="1" smtClean="0"/>
              <a:t>br</a:t>
            </a:r>
            <a:r>
              <a:rPr lang="en-US" dirty="0" smtClean="0"/>
              <a:t>›"; // </a:t>
            </a:r>
            <a:r>
              <a:rPr lang="ru-RU" dirty="0" smtClean="0"/>
              <a:t>вывод элемента</a:t>
            </a:r>
          </a:p>
          <a:p>
            <a:pPr marL="514350" indent="-514350">
              <a:buNone/>
            </a:pPr>
            <a:r>
              <a:rPr lang="ru-RU" dirty="0" smtClean="0"/>
              <a:t>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Ассоциативные массивы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16437" t="27394" r="46307" b="47951"/>
          <a:stretch>
            <a:fillRect/>
          </a:stretch>
        </p:blipFill>
        <p:spPr bwMode="auto">
          <a:xfrm>
            <a:off x="1907704" y="3140968"/>
            <a:ext cx="5848650" cy="30963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400513" y="1500174"/>
            <a:ext cx="841995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качестве индексов массивов могут выступать не только числа, но и строки. В последнем случае массив  называют  ассоциативным,  а  индексы  называют  ключами. Если  в  качестве  индексов  массива  выступают  числа,  он  называется  индексным.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Инициализация ассоциативного массива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56792"/>
            <a:ext cx="5124450" cy="172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556792"/>
            <a:ext cx="1826105" cy="172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610" y="3861048"/>
            <a:ext cx="510540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Многомерные массивы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1500174"/>
            <a:ext cx="849938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качестве элементов массива могут выступать другие массивы, в этом случае говорят о многомерных массивах. Принцип  создания многомерных массивов  аналогичен  созданию  одномерных. Массивы можно  создавать,  обращаясь  к  элементам или используя вложенные конструкции </a:t>
            </a:r>
            <a:r>
              <a:rPr lang="ru-RU" sz="2000" dirty="0" err="1" smtClean="0"/>
              <a:t>array</a:t>
            </a:r>
            <a:r>
              <a:rPr lang="ru-RU" sz="2000" dirty="0" smtClean="0"/>
              <a:t>().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0438"/>
            <a:ext cx="6000759" cy="26432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59" y="3500438"/>
            <a:ext cx="2927217" cy="26432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71612"/>
            <a:ext cx="8676456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Обход массива в цикле можно организовать при помощи оператора </a:t>
            </a:r>
            <a:r>
              <a:rPr lang="ru-RU" sz="2000" dirty="0" err="1" smtClean="0"/>
              <a:t>foreach</a:t>
            </a:r>
            <a:r>
              <a:rPr lang="ru-RU" sz="2000" dirty="0" smtClean="0"/>
              <a:t>, который специально создан для ассоциативных массивов и имеет следующий синтаксис: </a:t>
            </a: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071810"/>
            <a:ext cx="388620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686309"/>
            <a:ext cx="6981825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1747" y="4857760"/>
            <a:ext cx="1336229" cy="9906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Стрелка вправо 10"/>
          <p:cNvSpPr/>
          <p:nvPr/>
        </p:nvSpPr>
        <p:spPr>
          <a:xfrm>
            <a:off x="7233345" y="5179231"/>
            <a:ext cx="35840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Суперглобальный массив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$_SERVER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00513" y="1500174"/>
            <a:ext cx="841995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PHP </a:t>
            </a:r>
            <a:r>
              <a:rPr lang="ru-RU" dirty="0" smtClean="0"/>
              <a:t>содержит ряд предопределенных массивов, которые доступные из любой части программы. Одним из самых востребованных суперглобальных массивов является массив </a:t>
            </a:r>
            <a:r>
              <a:rPr lang="en-US" dirty="0" smtClean="0"/>
              <a:t>$_SERVER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51520" y="2564904"/>
          <a:ext cx="867645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элемента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 элемента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$_SERVER[‘HTTP_REFERER’]</a:t>
                      </a:r>
                      <a:endParaRPr lang="ru-RU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Адрес страницы,</a:t>
                      </a:r>
                      <a:r>
                        <a:rPr lang="ru-RU" sz="1700" baseline="0" dirty="0" smtClean="0"/>
                        <a:t> с которой посетитель пришел на данную страницу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$_SERVER[‘REMOTE_ADDR’]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IP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ru-RU" sz="1700" baseline="0" dirty="0" smtClean="0"/>
                        <a:t>адрес клиента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$_SERVER[‘SERVER_NAME’]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Имя</a:t>
                      </a:r>
                      <a:r>
                        <a:rPr lang="ru-RU" sz="1700" baseline="0" dirty="0" smtClean="0"/>
                        <a:t> сайта (доменное имя)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$_SERVER[‘SERVER_ADDR’]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IP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ru-RU" sz="1700" baseline="0" dirty="0" smtClean="0"/>
                        <a:t>адрес сервер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5960" t="36113" r="13468" b="41172"/>
          <a:stretch>
            <a:fillRect/>
          </a:stretch>
        </p:blipFill>
        <p:spPr bwMode="auto">
          <a:xfrm>
            <a:off x="1835696" y="4688344"/>
            <a:ext cx="6449467" cy="1934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Блок-схема цикла с предусловием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7" name="Picture 2" descr="C:\Documents and Settings\ivc_gerasimenkosv\Рабочий стол\while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171820"/>
            <a:ext cx="2592288" cy="5483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1412776"/>
            <a:ext cx="3384376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while(&lt;</a:t>
            </a:r>
            <a:r>
              <a:rPr lang="ru-RU" sz="2800" dirty="0" smtClean="0"/>
              <a:t>условие&gt;)</a:t>
            </a:r>
          </a:p>
          <a:p>
            <a:r>
              <a:rPr lang="ru-RU" sz="2800" dirty="0" smtClean="0"/>
              <a:t>{</a:t>
            </a:r>
          </a:p>
          <a:p>
            <a:r>
              <a:rPr lang="ru-RU" sz="2800" dirty="0" smtClean="0"/>
              <a:t>   &lt;тело цикла&gt;</a:t>
            </a:r>
          </a:p>
          <a:p>
            <a:r>
              <a:rPr lang="ru-RU" sz="2800" dirty="0" smtClean="0"/>
              <a:t>}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3429000"/>
            <a:ext cx="842493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Последовательность инструкций, предназначенная для многократного исполнения, называется </a:t>
            </a:r>
            <a:r>
              <a:rPr lang="ru-RU" sz="2400" b="1" dirty="0" smtClean="0"/>
              <a:t>телом цикла</a:t>
            </a:r>
            <a:r>
              <a:rPr lang="ru-RU" sz="2400" dirty="0" smtClean="0"/>
              <a:t>. Единичное выполнение тела цикла называется </a:t>
            </a:r>
            <a:r>
              <a:rPr lang="ru-RU" sz="2400" b="1" dirty="0" smtClean="0"/>
              <a:t>итерацией</a:t>
            </a:r>
            <a:r>
              <a:rPr lang="ru-RU" sz="2400" dirty="0" smtClean="0"/>
              <a:t>. Выражение определяющее, будет в очередной раз выполняться итерация, или цикл завершится, называется условием выхода или </a:t>
            </a:r>
            <a:r>
              <a:rPr lang="ru-RU" sz="2400" b="1" dirty="0" smtClean="0"/>
              <a:t>условием окончания цикла</a:t>
            </a:r>
            <a:r>
              <a:rPr lang="en-US" sz="2400" dirty="0" smtClean="0"/>
              <a:t>. </a:t>
            </a:r>
            <a:r>
              <a:rPr lang="ru-RU" sz="2400" dirty="0" smtClean="0"/>
              <a:t>Переменная, хранящая текущий номер итерации, называется счётчиком итераций цикла или просто </a:t>
            </a:r>
            <a:r>
              <a:rPr lang="ru-RU" sz="2400" b="1" dirty="0" smtClean="0"/>
              <a:t>счётчиком цикла.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/>
              <a:t>1) Написать программу, которая 10 раз выводит на экран имя и фамилию</a:t>
            </a:r>
          </a:p>
          <a:p>
            <a:r>
              <a:rPr lang="ru-RU" dirty="0" smtClean="0"/>
              <a:t>2) Написать программу, которая выводит на экран таблицу квадратов первых десяти целых чисел.</a:t>
            </a:r>
          </a:p>
          <a:p>
            <a:r>
              <a:rPr lang="ru-RU" dirty="0" smtClean="0"/>
              <a:t>3) Написать программу для подсчета суммы чисел от 1 до 100.</a:t>
            </a:r>
          </a:p>
          <a:p>
            <a:r>
              <a:rPr lang="en-US" dirty="0" smtClean="0"/>
              <a:t>4</a:t>
            </a:r>
            <a:r>
              <a:rPr lang="ru-RU" dirty="0" smtClean="0"/>
              <a:t>) Найти сумму чисел от 100 до 200 кратных 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с постусловием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1888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Цикл с постусловием </a:t>
            </a:r>
            <a:r>
              <a:rPr lang="ru-RU" dirty="0" smtClean="0"/>
              <a:t>— цикл, в котором условие проверяется после выполнения тела цикла. Отсюда следует, что тело всегда выполняется хотя бы один раз</a:t>
            </a:r>
            <a:endParaRPr lang="ru-RU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01008"/>
            <a:ext cx="3659510" cy="319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Цикл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do-while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755576" y="1700808"/>
            <a:ext cx="7560840" cy="355699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3600" dirty="0" err="1" smtClean="0"/>
              <a:t>do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{</a:t>
            </a:r>
          </a:p>
          <a:p>
            <a:pPr>
              <a:buNone/>
            </a:pPr>
            <a:r>
              <a:rPr lang="ru-RU" sz="3600" dirty="0" smtClean="0"/>
              <a:t>    &lt;тело цикла&gt;</a:t>
            </a:r>
          </a:p>
          <a:p>
            <a:pPr>
              <a:buNone/>
            </a:pPr>
            <a:r>
              <a:rPr lang="ru-RU" sz="3600" dirty="0" smtClean="0"/>
              <a:t>}</a:t>
            </a:r>
          </a:p>
          <a:p>
            <a:pPr>
              <a:buNone/>
            </a:pPr>
            <a:r>
              <a:rPr lang="ru-RU" sz="3600" dirty="0" err="1" smtClean="0"/>
              <a:t>while</a:t>
            </a:r>
            <a:r>
              <a:rPr lang="ru-RU" sz="3600" dirty="0" smtClean="0"/>
              <a:t>(&lt;условие продолжения цикла&gt;)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использования цикла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do-while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4129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$</a:t>
            </a:r>
            <a:r>
              <a:rPr lang="en-US" b="1" dirty="0" err="1" smtClean="0"/>
              <a:t>i</a:t>
            </a:r>
            <a:r>
              <a:rPr lang="en-US" b="1" dirty="0" smtClean="0"/>
              <a:t>=0; // </a:t>
            </a:r>
            <a:r>
              <a:rPr lang="ru-RU" b="1" dirty="0" smtClean="0"/>
              <a:t>инициализация счетчика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do{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echo $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en-US" b="1" dirty="0" smtClean="0"/>
              <a:t>while($</a:t>
            </a:r>
            <a:r>
              <a:rPr lang="en-US" b="1" dirty="0" err="1" smtClean="0"/>
              <a:t>i</a:t>
            </a:r>
            <a:r>
              <a:rPr lang="en-US" b="1" dirty="0" smtClean="0"/>
              <a:t>&gt;5</a:t>
            </a:r>
            <a:r>
              <a:rPr lang="en-US" b="1" dirty="0" smtClean="0"/>
              <a:t>);</a:t>
            </a:r>
            <a:r>
              <a:rPr lang="ru-RU" b="1" dirty="0" smtClean="0"/>
              <a:t> //условие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Инструкции управления течением цикла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arenR"/>
            </a:pPr>
            <a:r>
              <a:rPr lang="ru-RU" dirty="0" err="1" smtClean="0"/>
              <a:t>Иснтрукция</a:t>
            </a:r>
            <a:r>
              <a:rPr lang="ru-RU" dirty="0" smtClean="0"/>
              <a:t> </a:t>
            </a:r>
            <a:r>
              <a:rPr lang="en-US" b="1" dirty="0" smtClean="0"/>
              <a:t>break </a:t>
            </a:r>
            <a:r>
              <a:rPr lang="ru-RU" dirty="0" smtClean="0"/>
              <a:t>обеспечивает выход из цикла</a:t>
            </a:r>
          </a:p>
          <a:p>
            <a:pPr marL="514350" indent="-514350">
              <a:buAutoNum type="arabicParenR"/>
            </a:pPr>
            <a:r>
              <a:rPr lang="ru-RU" dirty="0" smtClean="0"/>
              <a:t>Инструкция </a:t>
            </a:r>
            <a:r>
              <a:rPr lang="en-US" b="1" dirty="0" smtClean="0"/>
              <a:t>continue – </a:t>
            </a:r>
            <a:r>
              <a:rPr lang="ru-RU" dirty="0" smtClean="0"/>
              <a:t>позволяет выйти из текущей итерации и перейти к следующей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774</Words>
  <Application>Microsoft Office PowerPoint</Application>
  <PresentationFormat>Экран (4:3)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xxxxxxxx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Герасименко Сергей Валерьевич</dc:creator>
  <cp:lastModifiedBy>Сергей Герасименко</cp:lastModifiedBy>
  <cp:revision>8</cp:revision>
  <dcterms:created xsi:type="dcterms:W3CDTF">2017-01-31T11:06:31Z</dcterms:created>
  <dcterms:modified xsi:type="dcterms:W3CDTF">2020-07-27T17:44:24Z</dcterms:modified>
</cp:coreProperties>
</file>