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61" r:id="rId4"/>
    <p:sldId id="268" r:id="rId5"/>
    <p:sldId id="262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orient="horz" pos="482" userDrawn="1">
          <p15:clr>
            <a:srgbClr val="A4A3A4"/>
          </p15:clr>
        </p15:guide>
        <p15:guide id="4" pos="7197" userDrawn="1">
          <p15:clr>
            <a:srgbClr val="A4A3A4"/>
          </p15:clr>
        </p15:guide>
        <p15:guide id="5" orient="horz" pos="958" userDrawn="1">
          <p15:clr>
            <a:srgbClr val="A4A3A4"/>
          </p15:clr>
        </p15:guide>
        <p15:guide id="6" orient="horz" pos="3362" userDrawn="1">
          <p15:clr>
            <a:srgbClr val="A4A3A4"/>
          </p15:clr>
        </p15:guide>
        <p15:guide id="7" orient="horz" pos="1434" userDrawn="1">
          <p15:clr>
            <a:srgbClr val="A4A3A4"/>
          </p15:clr>
        </p15:guide>
        <p15:guide id="8" orient="horz" pos="2886" userDrawn="1">
          <p15:clr>
            <a:srgbClr val="A4A3A4"/>
          </p15:clr>
        </p15:guide>
        <p15:guide id="9" pos="960" userDrawn="1">
          <p15:clr>
            <a:srgbClr val="A4A3A4"/>
          </p15:clr>
        </p15:guide>
        <p15:guide id="10" pos="6720" userDrawn="1">
          <p15:clr>
            <a:srgbClr val="A4A3A4"/>
          </p15:clr>
        </p15:guide>
        <p15:guide id="12" pos="2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8"/>
    <a:srgbClr val="4C5D6E"/>
    <a:srgbClr val="2C2D30"/>
    <a:srgbClr val="E9EDF4"/>
    <a:srgbClr val="9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744" y="744"/>
      </p:cViewPr>
      <p:guideLst>
        <p:guide orient="horz" pos="3838"/>
        <p:guide pos="483"/>
        <p:guide orient="horz" pos="482"/>
        <p:guide pos="7197"/>
        <p:guide orient="horz" pos="958"/>
        <p:guide orient="horz" pos="3362"/>
        <p:guide orient="horz" pos="1434"/>
        <p:guide orient="horz" pos="2886"/>
        <p:guide pos="960"/>
        <p:guide pos="6720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69884-818A-4134-8A1D-C9395B2A8FBB}" type="datetimeFigureOut">
              <a:rPr lang="ru-RU" smtClean="0"/>
              <a:t>01.09.2016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A3008-C384-4B43-94E8-65D2E1FD0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96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322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046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597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90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84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68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571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91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290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944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747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28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303838" y="4581525"/>
            <a:ext cx="6121400" cy="1516062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99A8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Краткое описание урока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5303838" y="2276475"/>
            <a:ext cx="6121400" cy="23050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 baseline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урока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0" hasCustomPrompt="1"/>
          </p:nvPr>
        </p:nvSpPr>
        <p:spPr>
          <a:xfrm>
            <a:off x="5303837" y="760413"/>
            <a:ext cx="6121401" cy="76041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rgbClr val="99A8B7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1" hasCustomPrompt="1"/>
          </p:nvPr>
        </p:nvSpPr>
        <p:spPr>
          <a:xfrm>
            <a:off x="5303837" y="1520825"/>
            <a:ext cx="6121401" cy="7556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Урок 1</a:t>
            </a:r>
          </a:p>
        </p:txBody>
      </p:sp>
      <p:sp>
        <p:nvSpPr>
          <p:cNvPr id="20" name="Рисунок 19"/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20823"/>
            <a:ext cx="3781425" cy="3816352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ru-RU" dirty="0"/>
              <a:t>Иконка курса (скачайте с сайта)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047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483" userDrawn="1">
          <p15:clr>
            <a:srgbClr val="FBAE40"/>
          </p15:clr>
        </p15:guide>
        <p15:guide id="3" pos="960" userDrawn="1">
          <p15:clr>
            <a:srgbClr val="FBAE40"/>
          </p15:clr>
        </p15:guide>
        <p15:guide id="4" pos="1413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pos="2389" userDrawn="1">
          <p15:clr>
            <a:srgbClr val="FBAE40"/>
          </p15:clr>
        </p15:guide>
        <p15:guide id="7" pos="2865" userDrawn="1">
          <p15:clr>
            <a:srgbClr val="FBAE40"/>
          </p15:clr>
        </p15:guide>
        <p15:guide id="8" orient="horz" pos="482" userDrawn="1">
          <p15:clr>
            <a:srgbClr val="FBAE40"/>
          </p15:clr>
        </p15:guide>
        <p15:guide id="9" pos="7197" userDrawn="1">
          <p15:clr>
            <a:srgbClr val="FBAE40"/>
          </p15:clr>
        </p15:guide>
        <p15:guide id="10" pos="6720" userDrawn="1">
          <p15:clr>
            <a:srgbClr val="FBAE40"/>
          </p15:clr>
        </p15:guide>
        <p15:guide id="11" pos="6244" userDrawn="1">
          <p15:clr>
            <a:srgbClr val="FBAE40"/>
          </p15:clr>
        </p15:guide>
        <p15:guide id="12" pos="5768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pos="4815" userDrawn="1">
          <p15:clr>
            <a:srgbClr val="FBAE40"/>
          </p15:clr>
        </p15:guide>
        <p15:guide id="15" pos="4339" userDrawn="1">
          <p15:clr>
            <a:srgbClr val="FBAE40"/>
          </p15:clr>
        </p15:guide>
        <p15:guide id="16" pos="3341" userDrawn="1">
          <p15:clr>
            <a:srgbClr val="FBAE40"/>
          </p15:clr>
        </p15:guide>
        <p15:guide id="17" pos="3840" userDrawn="1">
          <p15:clr>
            <a:srgbClr val="FBAE40"/>
          </p15:clr>
        </p15:guide>
        <p15:guide id="18" orient="horz" pos="958" userDrawn="1">
          <p15:clr>
            <a:srgbClr val="FBAE40"/>
          </p15:clr>
        </p15:guide>
        <p15:guide id="19" orient="horz" pos="3362" userDrawn="1">
          <p15:clr>
            <a:srgbClr val="FBAE40"/>
          </p15:clr>
        </p15:guide>
        <p15:guide id="20" orient="horz" pos="2886" userDrawn="1">
          <p15:clr>
            <a:srgbClr val="FBAE40"/>
          </p15:clr>
        </p15:guide>
        <p15:guide id="21" orient="horz" pos="1434" userDrawn="1">
          <p15:clr>
            <a:srgbClr val="FBAE40"/>
          </p15:clr>
        </p15:guide>
        <p15:guide id="22" orient="horz" pos="2409" userDrawn="1">
          <p15:clr>
            <a:srgbClr val="FBAE40"/>
          </p15:clr>
        </p15:guide>
        <p15:guide id="23" orient="horz" pos="19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2633321"/>
            <a:ext cx="3048364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2633321"/>
            <a:ext cx="3055075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2633322"/>
            <a:ext cx="3095625" cy="309950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555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760413"/>
            <a:ext cx="3048364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760413"/>
            <a:ext cx="305507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760413"/>
            <a:ext cx="309562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3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763" y="760412"/>
            <a:ext cx="10658475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2633322"/>
            <a:ext cx="239400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2633322"/>
            <a:ext cx="2388887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2633322"/>
            <a:ext cx="2395236" cy="309950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2633321"/>
            <a:ext cx="240035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434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760412"/>
            <a:ext cx="2394000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760412"/>
            <a:ext cx="2388887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760412"/>
            <a:ext cx="2395236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760412"/>
            <a:ext cx="2400350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вадрат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7656513" y="3022950"/>
            <a:ext cx="3779837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7656513" y="755650"/>
            <a:ext cx="3779837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899487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Квадратное изображение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9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96001" y="3022950"/>
            <a:ext cx="5340350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1" y="755650"/>
            <a:ext cx="5340350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534035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9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оризонт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888163" y="3022950"/>
            <a:ext cx="4548188" cy="231422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88163" y="1520824"/>
            <a:ext cx="4548188" cy="1501776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759598" y="1520824"/>
            <a:ext cx="5336401" cy="38163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7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1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60" userDrawn="1">
          <p15:clr>
            <a:srgbClr val="FBAE40"/>
          </p15:clr>
        </p15:guide>
        <p15:guide id="2" pos="6720" userDrawn="1">
          <p15:clr>
            <a:srgbClr val="FBAE40"/>
          </p15:clr>
        </p15:guide>
        <p15:guide id="3" orient="horz" pos="482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99" cy="2736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933"/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1" y="3778833"/>
            <a:ext cx="11360799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129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520825"/>
            <a:ext cx="9148800" cy="3817975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88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20" userDrawn="1">
          <p15:clr>
            <a:srgbClr val="FBAE40"/>
          </p15:clr>
        </p15:guide>
        <p15:guide id="4" orient="horz" pos="3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2000" y="756000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2000" y="2628000"/>
            <a:ext cx="9168000" cy="3104825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2C2D3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43125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11999" y="2636474"/>
            <a:ext cx="4404001" cy="309635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6000" y="2636474"/>
            <a:ext cx="4404000" cy="3096351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5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60412"/>
            <a:ext cx="9168000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2636475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6000" y="2633320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85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760412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5999" y="757257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8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419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подзаголоавка с объе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2636475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3753732"/>
            <a:ext cx="3048364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2633321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3753732"/>
            <a:ext cx="3055075" cy="197909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8" y="263332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3753732"/>
            <a:ext cx="3095625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318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трех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760412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1877670"/>
            <a:ext cx="3048364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757258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1877670"/>
            <a:ext cx="3055075" cy="3855156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7" y="76041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1877670"/>
            <a:ext cx="3095625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74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998" y="760413"/>
            <a:ext cx="9132889" cy="152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3999" y="2636475"/>
            <a:ext cx="9132890" cy="3096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50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3" r:id="rId5"/>
    <p:sldLayoutId id="2147483658" r:id="rId6"/>
    <p:sldLayoutId id="2147483657" r:id="rId7"/>
    <p:sldLayoutId id="2147483659" r:id="rId8"/>
    <p:sldLayoutId id="2147483662" r:id="rId9"/>
    <p:sldLayoutId id="2147483660" r:id="rId10"/>
    <p:sldLayoutId id="2147483661" r:id="rId11"/>
    <p:sldLayoutId id="2147483663" r:id="rId12"/>
    <p:sldLayoutId id="2147483664" r:id="rId13"/>
    <p:sldLayoutId id="2147483656" r:id="rId14"/>
    <p:sldLayoutId id="2147483665" r:id="rId15"/>
    <p:sldLayoutId id="2147483666" r:id="rId16"/>
    <p:sldLayoutId id="2147483655" r:id="rId17"/>
    <p:sldLayoutId id="2147483667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4C5D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03838" y="2276475"/>
            <a:ext cx="6121400" cy="2305050"/>
          </a:xfrm>
        </p:spPr>
        <p:txBody>
          <a:bodyPr anchor="ctr">
            <a:normAutofit/>
          </a:bodyPr>
          <a:lstStyle/>
          <a:p>
            <a:r>
              <a:rPr lang="ru-RU" dirty="0"/>
              <a:t>Условные блоки, ветвление функции в </a:t>
            </a:r>
            <a:r>
              <a:rPr lang="en-US" dirty="0"/>
              <a:t>PHP</a:t>
            </a:r>
            <a:endParaRPr lang="ru-RU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5303838" y="765176"/>
            <a:ext cx="6121400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99A8B7"/>
                </a:solidFill>
                <a:latin typeface="Arial" panose="020B0604020202020204" pitchFamily="34" charset="0"/>
              </a:rPr>
              <a:t>PHP Level 1</a:t>
            </a:r>
            <a:endParaRPr lang="ru-RU" dirty="0">
              <a:solidFill>
                <a:srgbClr val="99A8B7"/>
              </a:solidFill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303838" y="1520825"/>
            <a:ext cx="6121400" cy="755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>
                <a:solidFill>
                  <a:srgbClr val="4C5D6E"/>
                </a:solidFill>
                <a:latin typeface="Arial" panose="020B0604020202020204" pitchFamily="34" charset="0"/>
              </a:rPr>
              <a:t>Урок </a:t>
            </a:r>
            <a:r>
              <a:rPr lang="ru-RU" b="1" dirty="0" smtClean="0">
                <a:solidFill>
                  <a:srgbClr val="4C5D6E"/>
                </a:solidFill>
                <a:latin typeface="Arial" panose="020B0604020202020204" pitchFamily="34" charset="0"/>
              </a:rPr>
              <a:t>2</a:t>
            </a:r>
            <a:endParaRPr lang="ru-RU" b="1" dirty="0">
              <a:solidFill>
                <a:srgbClr val="4C5D6E"/>
              </a:solidFill>
            </a:endParaRPr>
          </a:p>
        </p:txBody>
      </p:sp>
      <p:pic>
        <p:nvPicPr>
          <p:cNvPr id="1026" name="Picture 2" descr="http://dl2.joxi.net/drive/2016/08/30/0015/1321/1037609/09/f93c3dab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765176"/>
            <a:ext cx="4130615" cy="4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8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Тернарный о</a:t>
            </a:r>
            <a:r>
              <a:rPr lang="ru-RU" sz="4400" dirty="0" smtClean="0"/>
              <a:t>ператор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10113" y="2762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710113" y="3219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349750" y="2197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86128"/>
              </p:ext>
            </p:extLst>
          </p:nvPr>
        </p:nvGraphicFramePr>
        <p:xfrm>
          <a:off x="3049597" y="1615757"/>
          <a:ext cx="6115050" cy="1042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15050"/>
              </a:tblGrid>
              <a:tr h="5568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php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(Условие) ? (Операнд по истине) : (Оператор по лжи);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?&gt;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069167"/>
              </p:ext>
            </p:extLst>
          </p:nvPr>
        </p:nvGraphicFramePr>
        <p:xfrm>
          <a:off x="3032919" y="3295650"/>
          <a:ext cx="6115050" cy="1753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15050"/>
              </a:tblGrid>
              <a:tr h="5568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php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$x = 10;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$y = 15;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$max = ($x &gt; $y) ? $x : $y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?&gt;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95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Функции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Прямоугольник 4"/>
          <p:cNvSpPr/>
          <p:nvPr/>
        </p:nvSpPr>
        <p:spPr>
          <a:xfrm>
            <a:off x="3809597" y="10579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Функция – это блок кода, к которому можно обращаться из разных частей </a:t>
            </a:r>
            <a:r>
              <a:rPr lang="ru-RU" dirty="0" smtClean="0">
                <a:latin typeface="Arial" panose="020B0604020202020204" pitchFamily="34" charset="0"/>
                <a:ea typeface="Arial" panose="020B0604020202020204" pitchFamily="34" charset="0"/>
              </a:rPr>
              <a:t>скрипта.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32593"/>
              </p:ext>
            </p:extLst>
          </p:nvPr>
        </p:nvGraphicFramePr>
        <p:xfrm>
          <a:off x="1523164" y="1906188"/>
          <a:ext cx="3801078" cy="177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1078"/>
              </a:tblGrid>
              <a:tr h="5568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php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r>
                        <a:rPr lang="ru-RU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unction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имя_функции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(параметр1, параметр2, …){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Действия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?&gt;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62515"/>
              </p:ext>
            </p:extLst>
          </p:nvPr>
        </p:nvGraphicFramePr>
        <p:xfrm>
          <a:off x="6352573" y="1905013"/>
          <a:ext cx="3802406" cy="45502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2406"/>
              </a:tblGrid>
              <a:tr h="3095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php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function 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compare_numbers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($x, $y){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if ($x &gt; $y)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echo "$x &gt; $y";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else if ($x &lt; $y)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echo "$x &lt; $y";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else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echo "$x = $y";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compare_numbers</a:t>
                      </a: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(10, 20);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compare_numbers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(20, 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0)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compare_numbers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(20, 20)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?&gt;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39485" marR="39485" marT="39485" marB="3948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05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Рекурсия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TextBox 2"/>
          <p:cNvSpPr txBox="1"/>
          <p:nvPr/>
        </p:nvSpPr>
        <p:spPr>
          <a:xfrm>
            <a:off x="2528568" y="1031900"/>
            <a:ext cx="790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«Чтобы понять рекурсию, нужно сначала понять рекурсию» © Аноним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50394"/>
              </p:ext>
            </p:extLst>
          </p:nvPr>
        </p:nvGraphicFramePr>
        <p:xfrm>
          <a:off x="3541231" y="3365501"/>
          <a:ext cx="5323369" cy="3159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3369"/>
              </a:tblGrid>
              <a:tr h="3095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php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function 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fibonacci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($n, $prev1 = 1, $prev2 = 0){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$current = $prev1 + $prev2;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echo "$current ";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if($n &gt; 1)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fibonacci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($n - 1, $current, $prev1);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fibonacci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(15);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?&gt;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55279" marR="55279" marT="55279" marB="55279"/>
                </a:tc>
              </a:tr>
            </a:tbl>
          </a:graphicData>
        </a:graphic>
      </p:graphicFrame>
      <p:cxnSp>
        <p:nvCxnSpPr>
          <p:cNvPr id="37" name="Прямая со стрелкой 36"/>
          <p:cNvCxnSpPr/>
          <p:nvPr/>
        </p:nvCxnSpPr>
        <p:spPr>
          <a:xfrm flipH="1">
            <a:off x="3910810" y="1820863"/>
            <a:ext cx="6619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адпись 233"/>
          <p:cNvSpPr txBox="1">
            <a:spLocks noChangeArrowheads="1"/>
          </p:cNvSpPr>
          <p:nvPr/>
        </p:nvSpPr>
        <p:spPr bwMode="auto">
          <a:xfrm>
            <a:off x="5548711" y="2266962"/>
            <a:ext cx="398462" cy="2127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Нет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221"/>
          <p:cNvSpPr>
            <a:spLocks noChangeArrowheads="1"/>
          </p:cNvSpPr>
          <p:nvPr/>
        </p:nvSpPr>
        <p:spPr bwMode="auto">
          <a:xfrm>
            <a:off x="4848221" y="2571751"/>
            <a:ext cx="1238250" cy="6572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Вывести число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Блок-схема: решение 222"/>
          <p:cNvSpPr>
            <a:spLocks noChangeArrowheads="1"/>
          </p:cNvSpPr>
          <p:nvPr/>
        </p:nvSpPr>
        <p:spPr bwMode="auto">
          <a:xfrm>
            <a:off x="4572797" y="1422401"/>
            <a:ext cx="1835150" cy="796925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000" dirty="0" smtClean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 &gt; 1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1" name="Прямая со стрелкой 40"/>
          <p:cNvCxnSpPr/>
          <p:nvPr/>
        </p:nvCxnSpPr>
        <p:spPr>
          <a:xfrm flipH="1">
            <a:off x="6396038" y="1814513"/>
            <a:ext cx="66198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5481638" y="2205038"/>
            <a:ext cx="4762" cy="365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знак завершения 227"/>
          <p:cNvSpPr>
            <a:spLocks noChangeArrowheads="1"/>
          </p:cNvSpPr>
          <p:nvPr/>
        </p:nvSpPr>
        <p:spPr bwMode="auto">
          <a:xfrm>
            <a:off x="8864600" y="1658145"/>
            <a:ext cx="1514475" cy="33655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Завершить работу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5" name="Соединительная линия уступом 44"/>
          <p:cNvCxnSpPr/>
          <p:nvPr/>
        </p:nvCxnSpPr>
        <p:spPr>
          <a:xfrm flipH="1" flipV="1">
            <a:off x="3586158" y="1781176"/>
            <a:ext cx="1262063" cy="1131887"/>
          </a:xfrm>
          <a:prstGeom prst="bentConnector3">
            <a:avLst>
              <a:gd name="adj1" fmla="val 8774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229"/>
          <p:cNvSpPr>
            <a:spLocks noChangeArrowheads="1"/>
          </p:cNvSpPr>
          <p:nvPr/>
        </p:nvSpPr>
        <p:spPr bwMode="auto">
          <a:xfrm>
            <a:off x="7058025" y="1482726"/>
            <a:ext cx="1238250" cy="6572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Вывести число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7" name="Прямая со стрелкой 46"/>
          <p:cNvCxnSpPr/>
          <p:nvPr/>
        </p:nvCxnSpPr>
        <p:spPr>
          <a:xfrm>
            <a:off x="8296275" y="1820862"/>
            <a:ext cx="5683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231"/>
          <p:cNvSpPr>
            <a:spLocks noChangeArrowheads="1"/>
          </p:cNvSpPr>
          <p:nvPr/>
        </p:nvSpPr>
        <p:spPr bwMode="auto">
          <a:xfrm>
            <a:off x="2672560" y="1492250"/>
            <a:ext cx="1238250" cy="6572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Выполнить рекурсивную функцию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9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Области видимости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Прямоугольник 1"/>
          <p:cNvSpPr/>
          <p:nvPr/>
        </p:nvSpPr>
        <p:spPr>
          <a:xfrm>
            <a:off x="1523164" y="1143013"/>
            <a:ext cx="4429125" cy="3743312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dirty="0" smtClean="0">
                <a:solidFill>
                  <a:schemeClr val="tx1"/>
                </a:solidFill>
              </a:rPr>
              <a:t>Глобальная область видимости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38300" y="1524013"/>
            <a:ext cx="4210050" cy="32351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dirty="0" smtClean="0"/>
              <a:t>Тело функции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52797" y="1845125"/>
            <a:ext cx="3962400" cy="2822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dirty="0" smtClean="0"/>
              <a:t>Локальная область видимости</a:t>
            </a:r>
            <a:endParaRPr lang="ru-RU" sz="14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23519"/>
              </p:ext>
            </p:extLst>
          </p:nvPr>
        </p:nvGraphicFramePr>
        <p:xfrm>
          <a:off x="6484628" y="1143013"/>
          <a:ext cx="5323369" cy="3743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3369"/>
              </a:tblGrid>
              <a:tr h="37433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php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function 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changeX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($x){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$x += 5;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echo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1;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echo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//выводит 1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changeX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($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//выводит 6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echo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//выводит 1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?&gt;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55279" marR="55279" marT="55279" marB="5527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70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/>
              <a:t>План урока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Shape 88"/>
          <p:cNvSpPr txBox="1">
            <a:spLocks/>
          </p:cNvSpPr>
          <p:nvPr/>
        </p:nvSpPr>
        <p:spPr>
          <a:xfrm>
            <a:off x="1526400" y="1261033"/>
            <a:ext cx="9139200" cy="49632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6933" kern="1200">
                <a:solidFill>
                  <a:srgbClr val="4C5D6E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Принципы ветвления, блок-схемы</a:t>
            </a:r>
            <a:endParaRPr lang="ru-RU" sz="2133" dirty="0" smtClean="0">
              <a:solidFill>
                <a:srgbClr val="2C2D30"/>
              </a:solidFill>
            </a:endParaRPr>
          </a:p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Ветвление в </a:t>
            </a:r>
            <a:r>
              <a:rPr lang="en-US" sz="2133" dirty="0" smtClean="0">
                <a:solidFill>
                  <a:srgbClr val="2C2D30"/>
                </a:solidFill>
              </a:rPr>
              <a:t>PHP</a:t>
            </a:r>
          </a:p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Функции в </a:t>
            </a:r>
            <a:r>
              <a:rPr lang="en-US" sz="2133" dirty="0" smtClean="0">
                <a:solidFill>
                  <a:srgbClr val="2C2D30"/>
                </a:solidFill>
              </a:rPr>
              <a:t>PHP</a:t>
            </a:r>
            <a:endParaRPr lang="ru-RU" sz="2133" dirty="0" smtClean="0">
              <a:solidFill>
                <a:srgbClr val="2C2D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9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Ветвление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64" y="1343037"/>
            <a:ext cx="2857500" cy="28479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514342" y="1343037"/>
            <a:ext cx="616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«Если случится событие А, то я выполню действие Б».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88044" y="233268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ea typeface="Arial" panose="020B0604020202020204" pitchFamily="34" charset="0"/>
              </a:rPr>
              <a:t>Для ветвления в </a:t>
            </a:r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программировании применяются специальные операторы, обеспечивающие выполнение определённой команды или набора команд только при условии истинности логического выражения или группы </a:t>
            </a:r>
            <a:r>
              <a:rPr lang="ru-RU" dirty="0" smtClean="0">
                <a:latin typeface="Arial" panose="020B0604020202020204" pitchFamily="34" charset="0"/>
                <a:ea typeface="Arial" panose="020B0604020202020204" pitchFamily="34" charset="0"/>
              </a:rPr>
              <a:t>выражений.</a:t>
            </a:r>
            <a:endParaRPr lang="ru-RU" dirty="0"/>
          </a:p>
        </p:txBody>
      </p:sp>
      <p:sp>
        <p:nvSpPr>
          <p:cNvPr id="6" name="Нашивка 5"/>
          <p:cNvSpPr/>
          <p:nvPr/>
        </p:nvSpPr>
        <p:spPr>
          <a:xfrm rot="5400000">
            <a:off x="7401270" y="1546955"/>
            <a:ext cx="395844" cy="953103"/>
          </a:xfrm>
          <a:prstGeom prst="chevron">
            <a:avLst>
              <a:gd name="adj" fmla="val 5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89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Блок-схемы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" name="Прямоугольник 34"/>
          <p:cNvSpPr/>
          <p:nvPr/>
        </p:nvSpPr>
        <p:spPr>
          <a:xfrm>
            <a:off x="2801652" y="1375689"/>
            <a:ext cx="1238250" cy="657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ru-RU" sz="1000"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Переключить канал</a:t>
            </a:r>
          </a:p>
        </p:txBody>
      </p:sp>
      <p:sp>
        <p:nvSpPr>
          <p:cNvPr id="36" name="Параллелограмм 35"/>
          <p:cNvSpPr/>
          <p:nvPr/>
        </p:nvSpPr>
        <p:spPr>
          <a:xfrm>
            <a:off x="4591517" y="1289963"/>
            <a:ext cx="1276350" cy="82867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ru-RU" sz="1000"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Вывести сообщение</a:t>
            </a:r>
          </a:p>
        </p:txBody>
      </p:sp>
      <p:sp>
        <p:nvSpPr>
          <p:cNvPr id="37" name="Блок-схема: типовой процесс 36"/>
          <p:cNvSpPr/>
          <p:nvPr/>
        </p:nvSpPr>
        <p:spPr>
          <a:xfrm>
            <a:off x="6419482" y="1251863"/>
            <a:ext cx="1409700" cy="866775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ru-RU" sz="1000"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Сортировать</a:t>
            </a:r>
          </a:p>
          <a:p>
            <a:pPr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ru-RU" sz="1000"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список</a:t>
            </a:r>
          </a:p>
        </p:txBody>
      </p:sp>
      <p:sp>
        <p:nvSpPr>
          <p:cNvPr id="38" name="Блок-схема: знак завершения 37"/>
          <p:cNvSpPr/>
          <p:nvPr/>
        </p:nvSpPr>
        <p:spPr>
          <a:xfrm>
            <a:off x="8380797" y="1516022"/>
            <a:ext cx="1022350" cy="37655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ru-RU" sz="1000"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Начало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4372" y="2222814"/>
            <a:ext cx="892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Процесс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4765269" y="2222814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Данные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6206196" y="2222814"/>
            <a:ext cx="18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Предопределённый</a:t>
            </a:r>
          </a:p>
          <a:p>
            <a:pPr algn="ctr"/>
            <a:r>
              <a:rPr lang="ru-RU" sz="1400" dirty="0" smtClean="0"/>
              <a:t>процесс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8301906" y="2222814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Терминатор</a:t>
            </a:r>
            <a:endParaRPr lang="ru-RU" dirty="0"/>
          </a:p>
        </p:txBody>
      </p:sp>
      <p:sp>
        <p:nvSpPr>
          <p:cNvPr id="7" name="Блок-схема: решение 10"/>
          <p:cNvSpPr>
            <a:spLocks noChangeArrowheads="1"/>
          </p:cNvSpPr>
          <p:nvPr/>
        </p:nvSpPr>
        <p:spPr bwMode="auto">
          <a:xfrm>
            <a:off x="5158487" y="3451173"/>
            <a:ext cx="1866900" cy="97155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smtClean="0">
                <a:ln>
                  <a:noFill/>
                </a:ln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&lt; B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Надпись 18"/>
          <p:cNvSpPr txBox="1">
            <a:spLocks noChangeArrowheads="1"/>
          </p:cNvSpPr>
          <p:nvPr/>
        </p:nvSpPr>
        <p:spPr bwMode="auto">
          <a:xfrm>
            <a:off x="7364724" y="3699633"/>
            <a:ext cx="398462" cy="415925"/>
          </a:xfrm>
          <a:prstGeom prst="rect">
            <a:avLst/>
          </a:prstGeom>
          <a:noFill/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Нет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>
            <a:off x="7005225" y="3935149"/>
            <a:ext cx="1162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 flipV="1">
            <a:off x="4071367" y="3926894"/>
            <a:ext cx="1087120" cy="8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адпись 19"/>
          <p:cNvSpPr txBox="1">
            <a:spLocks noChangeArrowheads="1"/>
          </p:cNvSpPr>
          <p:nvPr/>
        </p:nvSpPr>
        <p:spPr bwMode="auto">
          <a:xfrm>
            <a:off x="4477838" y="3694590"/>
            <a:ext cx="341312" cy="4159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Да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032824" y="29638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32824" y="34210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5426626" y="4533901"/>
            <a:ext cx="133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Ветвление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040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Оператор </a:t>
            </a:r>
            <a:r>
              <a:rPr lang="en-US" sz="4400" dirty="0" smtClean="0"/>
              <a:t>if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59192"/>
              </p:ext>
            </p:extLst>
          </p:nvPr>
        </p:nvGraphicFramePr>
        <p:xfrm>
          <a:off x="1810546" y="1438275"/>
          <a:ext cx="4437853" cy="1753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37853"/>
              </a:tblGrid>
              <a:tr h="175086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php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if( 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Условие 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{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Действие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?&gt;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cxnSp>
        <p:nvCxnSpPr>
          <p:cNvPr id="43" name="Прямая со стрелкой 42"/>
          <p:cNvCxnSpPr/>
          <p:nvPr/>
        </p:nvCxnSpPr>
        <p:spPr>
          <a:xfrm flipH="1" flipV="1">
            <a:off x="8963562" y="1403310"/>
            <a:ext cx="6350" cy="4502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Блок-схема: решение 43"/>
          <p:cNvSpPr/>
          <p:nvPr/>
        </p:nvSpPr>
        <p:spPr>
          <a:xfrm>
            <a:off x="8037097" y="1704300"/>
            <a:ext cx="1866900" cy="971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ru-RU" sz="1000"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Условие</a:t>
            </a:r>
          </a:p>
        </p:txBody>
      </p:sp>
      <p:sp>
        <p:nvSpPr>
          <p:cNvPr id="45" name="Надпись 23"/>
          <p:cNvSpPr txBox="1"/>
          <p:nvPr/>
        </p:nvSpPr>
        <p:spPr>
          <a:xfrm>
            <a:off x="8910857" y="2739350"/>
            <a:ext cx="614045" cy="264160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ru-RU" sz="1000" dirty="0"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Истина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8360947" y="3185120"/>
            <a:ext cx="1238250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ru-RU" sz="1000"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Действие</a:t>
            </a:r>
          </a:p>
        </p:txBody>
      </p:sp>
      <p:cxnSp>
        <p:nvCxnSpPr>
          <p:cNvPr id="47" name="Прямая со стрелкой 46"/>
          <p:cNvCxnSpPr>
            <a:stCxn id="46" idx="0"/>
          </p:cNvCxnSpPr>
          <p:nvPr/>
        </p:nvCxnSpPr>
        <p:spPr>
          <a:xfrm flipV="1">
            <a:off x="8980072" y="2675851"/>
            <a:ext cx="0" cy="50926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46394"/>
              </p:ext>
            </p:extLst>
          </p:nvPr>
        </p:nvGraphicFramePr>
        <p:xfrm>
          <a:off x="1807747" y="3500675"/>
          <a:ext cx="4440652" cy="2109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0652"/>
              </a:tblGrid>
              <a:tr h="10833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php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 Условие )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Действие1;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Действие2;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?&gt;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67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Оператор</a:t>
            </a:r>
            <a:r>
              <a:rPr lang="en-US" sz="4400" dirty="0" smtClean="0"/>
              <a:t> else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08774"/>
              </p:ext>
            </p:extLst>
          </p:nvPr>
        </p:nvGraphicFramePr>
        <p:xfrm>
          <a:off x="6370222" y="999475"/>
          <a:ext cx="4440652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0652"/>
              </a:tblGrid>
              <a:tr h="10833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php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$x = 5;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$y = 42;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 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if( $x &gt; $y ) 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   echo $x + $y;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else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   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echo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 $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x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 * $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y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ea typeface="Consolas" panose="020B0609020204030204" pitchFamily="49" charset="0"/>
                        </a:rPr>
                        <a:t>?&gt;</a:t>
                      </a:r>
                      <a:endParaRPr lang="ru-RU" sz="1000" dirty="0">
                        <a:solidFill>
                          <a:srgbClr val="2C2D3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98602"/>
              </p:ext>
            </p:extLst>
          </p:nvPr>
        </p:nvGraphicFramePr>
        <p:xfrm>
          <a:off x="1807747" y="999475"/>
          <a:ext cx="4440652" cy="32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0652"/>
              </a:tblGrid>
              <a:tr h="3200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php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 Условие ) 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Действие1;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Действие2;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?&gt;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5" name="Надпись 203"/>
          <p:cNvSpPr txBox="1">
            <a:spLocks noChangeArrowheads="1"/>
          </p:cNvSpPr>
          <p:nvPr/>
        </p:nvSpPr>
        <p:spPr bwMode="auto">
          <a:xfrm>
            <a:off x="7175501" y="4584710"/>
            <a:ext cx="503237" cy="263525"/>
          </a:xfrm>
          <a:prstGeom prst="rect">
            <a:avLst/>
          </a:prstGeom>
          <a:noFill/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Ложь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Надпись 202"/>
          <p:cNvSpPr txBox="1">
            <a:spLocks noChangeArrowheads="1"/>
          </p:cNvSpPr>
          <p:nvPr/>
        </p:nvSpPr>
        <p:spPr bwMode="auto">
          <a:xfrm>
            <a:off x="4710113" y="4568324"/>
            <a:ext cx="598488" cy="263525"/>
          </a:xfrm>
          <a:prstGeom prst="rect">
            <a:avLst/>
          </a:prstGeom>
          <a:noFill/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Истина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Блок-схема: решение 193"/>
          <p:cNvSpPr>
            <a:spLocks noChangeArrowheads="1"/>
          </p:cNvSpPr>
          <p:nvPr/>
        </p:nvSpPr>
        <p:spPr bwMode="auto">
          <a:xfrm>
            <a:off x="5387156" y="4374366"/>
            <a:ext cx="1866900" cy="97155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Условие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196"/>
          <p:cNvSpPr>
            <a:spLocks noChangeArrowheads="1"/>
          </p:cNvSpPr>
          <p:nvPr/>
        </p:nvSpPr>
        <p:spPr bwMode="auto">
          <a:xfrm>
            <a:off x="3334547" y="4595822"/>
            <a:ext cx="1238250" cy="5286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Действие1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8" name="Прямая со стрелкой 47"/>
          <p:cNvCxnSpPr>
            <a:stCxn id="8" idx="1"/>
          </p:cNvCxnSpPr>
          <p:nvPr/>
        </p:nvCxnSpPr>
        <p:spPr>
          <a:xfrm flipH="1" flipV="1">
            <a:off x="4579148" y="4850615"/>
            <a:ext cx="808008" cy="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198"/>
          <p:cNvSpPr>
            <a:spLocks noChangeArrowheads="1"/>
          </p:cNvSpPr>
          <p:nvPr/>
        </p:nvSpPr>
        <p:spPr bwMode="auto">
          <a:xfrm>
            <a:off x="7761672" y="4583917"/>
            <a:ext cx="1238250" cy="5286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Действие2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9" name="Прямая со стрелкой 48"/>
          <p:cNvCxnSpPr>
            <a:stCxn id="8" idx="3"/>
            <a:endCxn id="10" idx="1"/>
          </p:cNvCxnSpPr>
          <p:nvPr/>
        </p:nvCxnSpPr>
        <p:spPr>
          <a:xfrm flipV="1">
            <a:off x="7254056" y="4848236"/>
            <a:ext cx="507616" cy="11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10113" y="2762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710113" y="3219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60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Оператор</a:t>
            </a:r>
            <a:r>
              <a:rPr lang="en-US" sz="4400" dirty="0" smtClean="0"/>
              <a:t> else if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10113" y="2762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710113" y="3219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31238"/>
              </p:ext>
            </p:extLst>
          </p:nvPr>
        </p:nvGraphicFramePr>
        <p:xfrm>
          <a:off x="1625163" y="1143013"/>
          <a:ext cx="2947634" cy="3885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47634"/>
              </a:tblGrid>
              <a:tr h="3095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php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$x = 5;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$y = 42;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if( $x &gt; $y ) 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echo "$x 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больше 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$y";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 if ( $x &lt; $y )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echo "$x 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меньше 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$y";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echo "$x 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равен 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$y";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?&gt;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50254" marR="50254" marT="50254" marB="50254"/>
                </a:tc>
              </a:tr>
            </a:tbl>
          </a:graphicData>
        </a:graphic>
      </p:graphicFrame>
      <p:sp>
        <p:nvSpPr>
          <p:cNvPr id="43" name="Блок-схема: решение 42"/>
          <p:cNvSpPr/>
          <p:nvPr/>
        </p:nvSpPr>
        <p:spPr>
          <a:xfrm>
            <a:off x="7275497" y="1218525"/>
            <a:ext cx="1866900" cy="971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ru-RU" sz="1000"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Условие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6504607" y="2668865"/>
            <a:ext cx="1009650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ru-RU" sz="1000"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Действие1</a:t>
            </a:r>
          </a:p>
        </p:txBody>
      </p:sp>
      <p:cxnSp>
        <p:nvCxnSpPr>
          <p:cNvPr id="45" name="Прямая со стрелкой 44"/>
          <p:cNvCxnSpPr/>
          <p:nvPr/>
        </p:nvCxnSpPr>
        <p:spPr>
          <a:xfrm>
            <a:off x="8207677" y="2188170"/>
            <a:ext cx="12700" cy="484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7050707" y="2174835"/>
            <a:ext cx="1156970" cy="494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7722537" y="2673310"/>
            <a:ext cx="1009015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ru-RU" sz="1000"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Действие2</a:t>
            </a:r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8207677" y="2178645"/>
            <a:ext cx="1265555" cy="489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8941242" y="2679998"/>
            <a:ext cx="1009650" cy="528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ru-RU" sz="1000"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Действие</a:t>
            </a:r>
            <a:r>
              <a:rPr lang="en-US" sz="1000">
                <a:solidFill>
                  <a:srgbClr val="2C2D3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endParaRPr lang="ru-RU" sz="1000">
              <a:solidFill>
                <a:srgbClr val="2C2D3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8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Оператор</a:t>
            </a:r>
            <a:r>
              <a:rPr lang="en-US" sz="4400" dirty="0" smtClean="0"/>
              <a:t> switch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10113" y="2762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710113" y="3219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92238"/>
              </p:ext>
            </p:extLst>
          </p:nvPr>
        </p:nvGraphicFramePr>
        <p:xfrm>
          <a:off x="2544173" y="1031900"/>
          <a:ext cx="7865248" cy="462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2624"/>
                <a:gridCol w="3932624"/>
              </a:tblGrid>
              <a:tr h="3095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php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$now = 'evening';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switch ($now){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case 'night':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echo '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Доброй ночи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!';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break;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case 'morning':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echo '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Доброе утро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!';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break;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case 'evening':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echo '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Добрый вечер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!';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break;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default: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echo '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Добрый день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!';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break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?&gt;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35872" marR="3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php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$now = 'evening';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 ($now == 'night'){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echo '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Доброй ночи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!';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 if ($now == 'morning'){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echo '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Доброе утро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!';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 if ($now == 'evening'){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echo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'Добрый вечер!';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echo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'Добрый день!';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?&gt;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33215" marR="33215" marT="33215" marB="33215"/>
                </a:tc>
              </a:tr>
            </a:tbl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349750" y="2197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2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 smtClean="0"/>
              <a:t>Оператор</a:t>
            </a:r>
            <a:r>
              <a:rPr lang="en-US" sz="4400" dirty="0" smtClean="0"/>
              <a:t> switch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10113" y="2762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710113" y="32194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544173" y="1031900"/>
          <a:ext cx="7865248" cy="462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2624"/>
                <a:gridCol w="3932624"/>
              </a:tblGrid>
              <a:tr h="3095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php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$now = 'evening';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switch ($now){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case 'night':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echo '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Доброй ночи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!';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break;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case 'morning':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echo '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Доброе утро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!';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break;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case 'evening':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echo '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Добрый вечер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!';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break;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default: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echo '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Добрый день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!';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break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?&gt;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35872" marR="35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&lt;?</a:t>
                      </a:r>
                      <a:r>
                        <a:rPr lang="en-US" sz="1000" dirty="0" err="1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php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$now = 'evening';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 ($now == 'night'){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echo '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Доброй ночи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!';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 if ($now == 'morning'){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echo '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Доброе утро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!';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 if ($now == 'evening'){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echo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'Добрый вечер!';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else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echo</a:t>
                      </a: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'Добрый день!';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88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?&gt;</a:t>
                      </a:r>
                      <a:endParaRPr lang="ru-RU" sz="1000" dirty="0">
                        <a:solidFill>
                          <a:srgbClr val="000088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33215" marR="33215" marT="33215" marB="33215"/>
                </a:tc>
              </a:tr>
            </a:tbl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349750" y="2197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6988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GB" id="{8F27712E-CD75-40CA-8C4F-469F0AEC6E0D}" vid="{748B63EF-64A1-476C-A420-AA3A869BF48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GB</Template>
  <TotalTime>1019</TotalTime>
  <Words>669</Words>
  <Application>Microsoft Office PowerPoint</Application>
  <PresentationFormat>Широкоэкранный</PresentationFormat>
  <Paragraphs>227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Тема GeekBrains</vt:lpstr>
      <vt:lpstr>Условные блоки, ветвление функции в PHP</vt:lpstr>
      <vt:lpstr>План урока</vt:lpstr>
      <vt:lpstr>Ветвление</vt:lpstr>
      <vt:lpstr>Блок-схемы</vt:lpstr>
      <vt:lpstr>Оператор if</vt:lpstr>
      <vt:lpstr>Оператор else</vt:lpstr>
      <vt:lpstr>Оператор else if</vt:lpstr>
      <vt:lpstr>Оператор switch</vt:lpstr>
      <vt:lpstr>Оператор switch</vt:lpstr>
      <vt:lpstr>Тернарный оператор</vt:lpstr>
      <vt:lpstr>Функции</vt:lpstr>
      <vt:lpstr>Рекурсия</vt:lpstr>
      <vt:lpstr>Области видимости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Александр В. Пряхин</dc:creator>
  <cp:lastModifiedBy>Александр В. Пряхин</cp:lastModifiedBy>
  <cp:revision>48</cp:revision>
  <dcterms:created xsi:type="dcterms:W3CDTF">2016-08-30T15:29:10Z</dcterms:created>
  <dcterms:modified xsi:type="dcterms:W3CDTF">2016-09-01T07:39:24Z</dcterms:modified>
</cp:coreProperties>
</file>