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Добавлена анимация “По щелчку”</a:t>
            </a: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3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PHP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531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7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2133775"/>
            <a:ext cx="41511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Авторизация и аутентификация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Практическое применение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136025" y="1610900"/>
            <a:ext cx="68544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В рамках урока мы научились идентифицировать пользователя по его логину/паролю, сессии и куки, что позволяет нам в будущем сделать сайт удобным для пользователя, меняя его работу в зависимости от действий отдельно взятого посетителя.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21" name="Shape 121"/>
          <p:cNvSpPr/>
          <p:nvPr/>
        </p:nvSpPr>
        <p:spPr>
          <a:xfrm>
            <a:off x="1142374" y="2258885"/>
            <a:ext cx="68544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Принципы работы</a:t>
            </a:r>
          </a:p>
          <a:p>
            <a:pPr indent="-2667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Аутентификация и авторизация пользователя при помощи cookies и сессий</a:t>
            </a:r>
          </a:p>
          <a:p>
            <a:pPr indent="-266700" lvl="0" marL="431800" rtl="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Практическое применение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Принципы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Аутентификация и авторизация пользователя при помощи cookies и сессий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Определения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36025" y="1610900"/>
            <a:ext cx="68544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-US" sz="1600">
                <a:solidFill>
                  <a:srgbClr val="4DB6AC"/>
                </a:solidFill>
              </a:rPr>
              <a:t>Аутентификация -</a:t>
            </a:r>
            <a:r>
              <a:rPr lang="en-US" sz="1600">
                <a:solidFill>
                  <a:srgbClr val="2C2D30"/>
                </a:solidFill>
              </a:rPr>
              <a:t> это проверка соответствия субъекта и того, за кого он пытается себя выдать, с помощью некой уникальной.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136025" y="3045075"/>
            <a:ext cx="68544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Авторизация -</a:t>
            </a:r>
            <a:r>
              <a:rPr lang="en-US" sz="1600">
                <a:solidFill>
                  <a:srgbClr val="2C2D30"/>
                </a:solidFill>
              </a:rPr>
              <a:t> это проверка и определение полномочий на выполнение некоторых действий в соответствии с ранее выполненной аутентификацией.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604975" y="1089050"/>
            <a:ext cx="32958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Cookie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604975" y="1938250"/>
            <a:ext cx="34452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>
                <a:solidFill>
                  <a:srgbClr val="4DB6AC"/>
                </a:solidFill>
              </a:rPr>
              <a:t>Cookies</a:t>
            </a:r>
            <a:r>
              <a:rPr lang="en-US" sz="1600">
                <a:solidFill>
                  <a:srgbClr val="2C2D30"/>
                </a:solidFill>
              </a:rPr>
              <a:t> (или просто «куки», от англ. «печенье») – это небольшой кусок текстовой информации, которую сервер сохраняет в браузере пользователя</a:t>
            </a:r>
          </a:p>
        </p:txBody>
      </p:sp>
      <p:pic>
        <p:nvPicPr>
          <p:cNvPr descr="hunger-413685_640.jpg" id="145" name="Shape 145"/>
          <p:cNvPicPr preferRelativeResize="0"/>
          <p:nvPr/>
        </p:nvPicPr>
        <p:blipFill rotWithShape="1">
          <a:blip r:embed="rId3">
            <a:alphaModFix/>
          </a:blip>
          <a:srcRect b="0" l="5681" r="11255" t="0"/>
          <a:stretch/>
        </p:blipFill>
        <p:spPr>
          <a:xfrm>
            <a:off x="1136024" y="1127150"/>
            <a:ext cx="2958150" cy="23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Cookie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136025" y="1610900"/>
            <a:ext cx="68544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Каждый элемент – имя=значение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Хранится у клиента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Может задаваться и обрабатываться на сервере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en-US" sz="1600">
                <a:solidFill>
                  <a:srgbClr val="2C2D30"/>
                </a:solidFill>
              </a:rPr>
              <a:t>Не более 4 КБ информации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Сессии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136025" y="1610900"/>
            <a:ext cx="68544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4DB6AC"/>
                </a:solidFill>
              </a:rPr>
              <a:t>Сессии -</a:t>
            </a:r>
            <a:r>
              <a:rPr lang="en-US" sz="1600">
                <a:solidFill>
                  <a:srgbClr val="2C2D30"/>
                </a:solidFill>
              </a:rPr>
              <a:t> это механизм, позволяющий однозначно идентифицировать браузер и создающий для этого браузера файл на сервере, в котором хранятся переменные сеанса.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Сессии</a:t>
            </a:r>
          </a:p>
        </p:txBody>
      </p:sp>
      <p:sp>
        <p:nvSpPr>
          <p:cNvPr id="163" name="Shape 163"/>
          <p:cNvSpPr/>
          <p:nvPr/>
        </p:nvSpPr>
        <p:spPr>
          <a:xfrm>
            <a:off x="1136025" y="2255625"/>
            <a:ext cx="1013400" cy="3561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Действие 1</a:t>
            </a:r>
          </a:p>
        </p:txBody>
      </p:sp>
      <p:sp>
        <p:nvSpPr>
          <p:cNvPr id="164" name="Shape 164"/>
          <p:cNvSpPr/>
          <p:nvPr/>
        </p:nvSpPr>
        <p:spPr>
          <a:xfrm>
            <a:off x="2534442" y="2255625"/>
            <a:ext cx="1013400" cy="3561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Действие 2</a:t>
            </a:r>
          </a:p>
        </p:txBody>
      </p:sp>
      <p:sp>
        <p:nvSpPr>
          <p:cNvPr id="165" name="Shape 165"/>
          <p:cNvSpPr/>
          <p:nvPr/>
        </p:nvSpPr>
        <p:spPr>
          <a:xfrm>
            <a:off x="3932860" y="2246551"/>
            <a:ext cx="1013400" cy="3561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Действие 3</a:t>
            </a:r>
          </a:p>
        </p:txBody>
      </p:sp>
      <p:sp>
        <p:nvSpPr>
          <p:cNvPr id="166" name="Shape 166"/>
          <p:cNvSpPr/>
          <p:nvPr/>
        </p:nvSpPr>
        <p:spPr>
          <a:xfrm>
            <a:off x="5331278" y="2246550"/>
            <a:ext cx="1013400" cy="3561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Действие 4</a:t>
            </a:r>
          </a:p>
        </p:txBody>
      </p:sp>
      <p:sp>
        <p:nvSpPr>
          <p:cNvPr id="167" name="Shape 167"/>
          <p:cNvSpPr/>
          <p:nvPr/>
        </p:nvSpPr>
        <p:spPr>
          <a:xfrm>
            <a:off x="6729696" y="2246550"/>
            <a:ext cx="1013400" cy="356100"/>
          </a:xfrm>
          <a:prstGeom prst="rect">
            <a:avLst/>
          </a:prstGeom>
          <a:solidFill>
            <a:srgbClr val="4C5D6E"/>
          </a:solidFill>
          <a:ln cap="flat" cmpd="sng" w="12700">
            <a:solidFill>
              <a:srgbClr val="4C5D6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F9F9FB"/>
                </a:solidFill>
                <a:latin typeface="Arial"/>
                <a:ea typeface="Arial"/>
                <a:cs typeface="Arial"/>
                <a:sym typeface="Arial"/>
              </a:rPr>
              <a:t>Действие 5</a:t>
            </a:r>
          </a:p>
        </p:txBody>
      </p:sp>
      <p:cxnSp>
        <p:nvCxnSpPr>
          <p:cNvPr id="168" name="Shape 168"/>
          <p:cNvCxnSpPr>
            <a:stCxn id="163" idx="0"/>
            <a:endCxn id="164" idx="0"/>
          </p:cNvCxnSpPr>
          <p:nvPr/>
        </p:nvCxnSpPr>
        <p:spPr>
          <a:xfrm flipH="1" rot="-5400000">
            <a:off x="2341575" y="1556775"/>
            <a:ext cx="600" cy="1398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9" name="Shape 169"/>
          <p:cNvCxnSpPr/>
          <p:nvPr/>
        </p:nvCxnSpPr>
        <p:spPr>
          <a:xfrm flipH="1" rot="-5400000">
            <a:off x="3898000" y="1547100"/>
            <a:ext cx="600" cy="1398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0" name="Shape 170"/>
          <p:cNvCxnSpPr/>
          <p:nvPr/>
        </p:nvCxnSpPr>
        <p:spPr>
          <a:xfrm flipH="1" rot="-5400000">
            <a:off x="5392175" y="1547100"/>
            <a:ext cx="600" cy="1398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1" name="Shape 171"/>
          <p:cNvCxnSpPr/>
          <p:nvPr/>
        </p:nvCxnSpPr>
        <p:spPr>
          <a:xfrm flipH="1" rot="-5400000">
            <a:off x="6940800" y="1547100"/>
            <a:ext cx="600" cy="13983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4C5D6E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2" name="Shape 172"/>
          <p:cNvCxnSpPr/>
          <p:nvPr/>
        </p:nvCxnSpPr>
        <p:spPr>
          <a:xfrm>
            <a:off x="1120625" y="3190675"/>
            <a:ext cx="6692700" cy="0"/>
          </a:xfrm>
          <a:prstGeom prst="straightConnector1">
            <a:avLst/>
          </a:prstGeom>
          <a:noFill/>
          <a:ln cap="flat" cmpd="sng" w="76200">
            <a:solidFill>
              <a:srgbClr val="4C5D6E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3" name="Shape 173"/>
          <p:cNvSpPr txBox="1"/>
          <p:nvPr/>
        </p:nvSpPr>
        <p:spPr>
          <a:xfrm>
            <a:off x="1136025" y="3306825"/>
            <a:ext cx="2015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2C2D30"/>
                </a:solidFill>
              </a:rPr>
              <a:t>Сессия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