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9BC5E-7FCC-461D-8C1B-0A4208B2979E}" type="datetimeFigureOut">
              <a:rPr lang="ru-RU" smtClean="0"/>
              <a:pPr/>
              <a:t>15.11.2017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CE0B5-5AC8-45E7-ABB0-E11C854C549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86885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86885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2588-9870-4BAF-8566-5891CD8E91A2}" type="datetimeFigureOut">
              <a:rPr lang="ru-RU" smtClean="0"/>
              <a:pPr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4395-088E-4A0A-90B3-4F79FAAE7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2588-9870-4BAF-8566-5891CD8E91A2}" type="datetimeFigureOut">
              <a:rPr lang="ru-RU" smtClean="0"/>
              <a:pPr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4395-088E-4A0A-90B3-4F79FAAE7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2588-9870-4BAF-8566-5891CD8E91A2}" type="datetimeFigureOut">
              <a:rPr lang="ru-RU" smtClean="0"/>
              <a:pPr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4395-088E-4A0A-90B3-4F79FAAE7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2588-9870-4BAF-8566-5891CD8E91A2}" type="datetimeFigureOut">
              <a:rPr lang="ru-RU" smtClean="0"/>
              <a:pPr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4395-088E-4A0A-90B3-4F79FAAE7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2588-9870-4BAF-8566-5891CD8E91A2}" type="datetimeFigureOut">
              <a:rPr lang="ru-RU" smtClean="0"/>
              <a:pPr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4395-088E-4A0A-90B3-4F79FAAE7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2588-9870-4BAF-8566-5891CD8E91A2}" type="datetimeFigureOut">
              <a:rPr lang="ru-RU" smtClean="0"/>
              <a:pPr/>
              <a:t>15.11.2017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4395-088E-4A0A-90B3-4F79FAAE7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2588-9870-4BAF-8566-5891CD8E91A2}" type="datetimeFigureOut">
              <a:rPr lang="ru-RU" smtClean="0"/>
              <a:pPr/>
              <a:t>15.11.2017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4395-088E-4A0A-90B3-4F79FAAE7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2588-9870-4BAF-8566-5891CD8E91A2}" type="datetimeFigureOut">
              <a:rPr lang="ru-RU" smtClean="0"/>
              <a:pPr/>
              <a:t>15.11.2017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4395-088E-4A0A-90B3-4F79FAAE7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2588-9870-4BAF-8566-5891CD8E91A2}" type="datetimeFigureOut">
              <a:rPr lang="ru-RU" smtClean="0"/>
              <a:pPr/>
              <a:t>15.11.2017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4395-088E-4A0A-90B3-4F79FAAE7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2588-9870-4BAF-8566-5891CD8E91A2}" type="datetimeFigureOut">
              <a:rPr lang="ru-RU" smtClean="0"/>
              <a:pPr/>
              <a:t>15.11.2017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4395-088E-4A0A-90B3-4F79FAAE7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2588-9870-4BAF-8566-5891CD8E91A2}" type="datetimeFigureOut">
              <a:rPr lang="ru-RU" smtClean="0"/>
              <a:pPr/>
              <a:t>15.11.2017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4395-088E-4A0A-90B3-4F79FAAE7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22588-9870-4BAF-8566-5891CD8E91A2}" type="datetimeFigureOut">
              <a:rPr lang="ru-RU" smtClean="0"/>
              <a:pPr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E4395-088E-4A0A-90B3-4F79FAAE7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/index.php?title=HTTP-%D0%B7%D0%B0%D0%BF%D1%80%D0%BE%D1%81&amp;action=edit&amp;redlink=1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ru.wikipedia.org/wiki/%D0%91%D1%80%D0%B0%D1%83%D0%B7%D0%B5%D1%80" TargetMode="External"/><Relationship Id="rId12" Type="http://schemas.openxmlformats.org/officeDocument/2006/relationships/hyperlink" Target="https://ru.wikipedia.org/wiki/%D0%9F%D0%BE%D0%BB%D1%8C%D0%B7%D0%BE%D0%B2%D0%B0%D1%82%D0%B5%D0%BB%D1%8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A%D0%BE%D0%BC%D0%BF%D1%8C%D1%8E%D1%82%D0%B5%D1%80" TargetMode="External"/><Relationship Id="rId11" Type="http://schemas.openxmlformats.org/officeDocument/2006/relationships/hyperlink" Target="https://en.wikipedia.org/wiki/Session_(computer_science)" TargetMode="External"/><Relationship Id="rId5" Type="http://schemas.openxmlformats.org/officeDocument/2006/relationships/hyperlink" Target="https://ru.wikipedia.org/wiki/%D0%92%D0%B5%D0%B1-%D1%81%D0%B5%D1%80%D0%B2%D0%B5%D1%80" TargetMode="External"/><Relationship Id="rId10" Type="http://schemas.openxmlformats.org/officeDocument/2006/relationships/hyperlink" Target="https://ru.wikipedia.org/w/index.php?title=%D0%A1%D0%B5%D0%B0%D0%BD%D1%81_(%D0%B8%D0%BD%D1%84%D0%BE%D1%80%D0%BC%D0%B0%D1%82%D0%B8%D0%BA%D0%B0)&amp;action=edit&amp;redlink=1" TargetMode="External"/><Relationship Id="rId4" Type="http://schemas.openxmlformats.org/officeDocument/2006/relationships/hyperlink" Target="https://ru.wikipedia.org/wiki/%D0%90%D0%BD%D0%B3%D0%BB%D0%B8%D0%B9%D1%81%D0%BA%D0%B8%D0%B9_%D1%8F%D0%B7%D1%8B%D0%BA" TargetMode="External"/><Relationship Id="rId9" Type="http://schemas.openxmlformats.org/officeDocument/2006/relationships/hyperlink" Target="https://ru.wikipedia.org/wiki/%D0%90%D1%83%D1%82%D0%B5%D0%BD%D1%82%D0%B8%D1%84%D0%B8%D0%BA%D0%B0%D1%86%D0%B8%D1%8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Cookie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836712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0"/>
            <a:ext cx="8460432" cy="2862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b="1" dirty="0" err="1" smtClean="0"/>
              <a:t>Ку́ки</a:t>
            </a:r>
            <a:r>
              <a:rPr lang="ru-RU" dirty="0" smtClean="0"/>
              <a:t> (от </a:t>
            </a:r>
            <a:r>
              <a:rPr lang="ru-RU" dirty="0" smtClean="0">
                <a:hlinkClick r:id="rId4" tooltip="Английский язык"/>
              </a:rPr>
              <a:t>англ.</a:t>
            </a:r>
            <a:r>
              <a:rPr lang="ru-RU" dirty="0" smtClean="0"/>
              <a:t> </a:t>
            </a:r>
            <a:r>
              <a:rPr lang="ru-RU" i="1" dirty="0" err="1" smtClean="0"/>
              <a:t>cookie</a:t>
            </a:r>
            <a:r>
              <a:rPr lang="ru-RU" dirty="0" smtClean="0"/>
              <a:t> — печенье) — небольшой фрагмент данных, отправленный </a:t>
            </a:r>
            <a:r>
              <a:rPr lang="ru-RU" dirty="0" err="1" smtClean="0">
                <a:hlinkClick r:id="rId5" tooltip="Веб-сервер"/>
              </a:rPr>
              <a:t>веб-сервером</a:t>
            </a:r>
            <a:r>
              <a:rPr lang="ru-RU" dirty="0" smtClean="0"/>
              <a:t> и хранимый на </a:t>
            </a:r>
            <a:r>
              <a:rPr lang="ru-RU" dirty="0" smtClean="0">
                <a:hlinkClick r:id="rId6" tooltip="Компьютер"/>
              </a:rPr>
              <a:t>компьютере</a:t>
            </a:r>
            <a:r>
              <a:rPr lang="ru-RU" dirty="0" smtClean="0"/>
              <a:t> пользователя. </a:t>
            </a:r>
            <a:r>
              <a:rPr lang="ru-RU" dirty="0" err="1" smtClean="0"/>
              <a:t>Веб-клиент</a:t>
            </a:r>
            <a:r>
              <a:rPr lang="ru-RU" dirty="0" smtClean="0"/>
              <a:t> (обычно </a:t>
            </a:r>
            <a:r>
              <a:rPr lang="ru-RU" dirty="0" err="1" smtClean="0">
                <a:hlinkClick r:id="rId7" tooltip="Браузер"/>
              </a:rPr>
              <a:t>веб-браузер</a:t>
            </a:r>
            <a:r>
              <a:rPr lang="ru-RU" dirty="0" smtClean="0"/>
              <a:t>) всякий раз при попытке открыть страницу соответствующего сайта пересылает этот фрагмент данных </a:t>
            </a:r>
            <a:r>
              <a:rPr lang="ru-RU" dirty="0" err="1" smtClean="0"/>
              <a:t>веб-серверу</a:t>
            </a:r>
            <a:r>
              <a:rPr lang="ru-RU" dirty="0" smtClean="0"/>
              <a:t> в составе </a:t>
            </a:r>
            <a:r>
              <a:rPr lang="ru-RU" dirty="0" smtClean="0">
                <a:hlinkClick r:id="rId8" tooltip="HTTP-запрос (страница отсутствует)"/>
              </a:rPr>
              <a:t>HTTP-запроса</a:t>
            </a:r>
            <a:r>
              <a:rPr lang="ru-RU" dirty="0" smtClean="0"/>
              <a:t>. Применяется для сохранения данных на стороне пользователя, на практике обычно используется для:</a:t>
            </a:r>
          </a:p>
          <a:p>
            <a:pPr algn="just">
              <a:buFont typeface="Arial" pitchFamily="34" charset="0"/>
              <a:buChar char="•"/>
            </a:pPr>
            <a:r>
              <a:rPr lang="ru-RU" dirty="0" smtClean="0">
                <a:hlinkClick r:id="rId9" tooltip="Аутентификация"/>
              </a:rPr>
              <a:t>аутентификации</a:t>
            </a:r>
            <a:r>
              <a:rPr lang="ru-RU" dirty="0" smtClean="0"/>
              <a:t> пользователя;</a:t>
            </a:r>
          </a:p>
          <a:p>
            <a:pPr algn="just">
              <a:buFont typeface="Arial" pitchFamily="34" charset="0"/>
              <a:buChar char="•"/>
            </a:pPr>
            <a:r>
              <a:rPr lang="ru-RU" dirty="0" smtClean="0"/>
              <a:t>хранения персональных предпочтений и настроек пользователя;</a:t>
            </a:r>
          </a:p>
          <a:p>
            <a:pPr algn="just">
              <a:buFont typeface="Arial" pitchFamily="34" charset="0"/>
              <a:buChar char="•"/>
            </a:pPr>
            <a:r>
              <a:rPr lang="ru-RU" dirty="0" smtClean="0"/>
              <a:t>отслеживания состояния </a:t>
            </a:r>
            <a:r>
              <a:rPr lang="ru-RU" dirty="0" smtClean="0">
                <a:hlinkClick r:id="rId10" tooltip="Сеанс (информатика) (страница отсутствует)"/>
              </a:rPr>
              <a:t>сеанса</a:t>
            </a:r>
            <a:r>
              <a:rPr lang="ru-RU" baseline="30000" dirty="0" smtClean="0">
                <a:hlinkClick r:id="rId11" tooltip="en:Session (computer science)"/>
              </a:rPr>
              <a:t>[</a:t>
            </a:r>
            <a:r>
              <a:rPr lang="ru-RU" baseline="30000" dirty="0" err="1" smtClean="0">
                <a:hlinkClick r:id="rId11" tooltip="en:Session (computer science)"/>
              </a:rPr>
              <a:t>en</a:t>
            </a:r>
            <a:r>
              <a:rPr lang="ru-RU" baseline="30000" dirty="0" smtClean="0">
                <a:hlinkClick r:id="rId11" tooltip="en:Session (computer science)"/>
              </a:rPr>
              <a:t>]</a:t>
            </a:r>
            <a:r>
              <a:rPr lang="ru-RU" dirty="0" smtClean="0"/>
              <a:t> доступа пользователя;</a:t>
            </a:r>
          </a:p>
          <a:p>
            <a:pPr algn="just">
              <a:buFont typeface="Arial" pitchFamily="34" charset="0"/>
              <a:buChar char="•"/>
            </a:pPr>
            <a:r>
              <a:rPr lang="ru-RU" dirty="0" smtClean="0"/>
              <a:t>ведения статистики о </a:t>
            </a:r>
            <a:r>
              <a:rPr lang="ru-RU" dirty="0" smtClean="0">
                <a:hlinkClick r:id="rId12" tooltip="Пользователь"/>
              </a:rPr>
              <a:t>пользователях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1124744"/>
            <a:ext cx="846043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Одной из особенностей протокола HTTP является "отсутствие памяти". Это означает, что сервер "забывает" пользователя сразу же после окончания HTTP-сессии (загрузки страницы). Даже если просто обновить ранее загруженную страницу - сервер будет считать, что к нему обратился новый пользователь.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dirty="0" smtClean="0"/>
              <a:t>Что такое хороший код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1"/>
            <a:ext cx="8640960" cy="226084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b="1" dirty="0" smtClean="0">
                <a:solidFill>
                  <a:srgbClr val="5A2BFF"/>
                </a:solidFill>
              </a:rPr>
              <a:t>Решающий поставленную задачу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1" dirty="0" smtClean="0">
                <a:solidFill>
                  <a:srgbClr val="5A2BFF"/>
                </a:solidFill>
              </a:rPr>
              <a:t>Делающий это наиболее очевидным образом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1" dirty="0" smtClean="0">
                <a:solidFill>
                  <a:srgbClr val="5A2BFF"/>
                </a:solidFill>
              </a:rPr>
              <a:t>Экономящий ресурсы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1" dirty="0" smtClean="0">
                <a:solidFill>
                  <a:srgbClr val="5A2BFF"/>
                </a:solidFill>
              </a:rPr>
              <a:t>Расширяемый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1" dirty="0" smtClean="0">
                <a:solidFill>
                  <a:srgbClr val="5A2BFF"/>
                </a:solidFill>
              </a:rPr>
              <a:t>Аккуратный</a:t>
            </a:r>
            <a:endParaRPr lang="ru-RU" b="1" dirty="0">
              <a:solidFill>
                <a:srgbClr val="5A2B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Установка и чтение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Cookie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836712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1084094"/>
            <a:ext cx="655272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Для установки </a:t>
            </a:r>
            <a:r>
              <a:rPr lang="en-US" b="1" dirty="0" smtClean="0"/>
              <a:t>Cookies </a:t>
            </a:r>
            <a:r>
              <a:rPr lang="ru-RU" b="1" dirty="0" smtClean="0"/>
              <a:t>используется функция </a:t>
            </a:r>
            <a:r>
              <a:rPr lang="en-US" b="1" dirty="0" err="1" smtClean="0"/>
              <a:t>setCookie</a:t>
            </a:r>
            <a:r>
              <a:rPr lang="en-US" b="1" dirty="0" smtClean="0"/>
              <a:t>().</a:t>
            </a:r>
            <a:endParaRPr lang="ru-RU" dirty="0"/>
          </a:p>
        </p:txBody>
      </p:sp>
      <p:pic>
        <p:nvPicPr>
          <p:cNvPr id="1026" name="Picture 2" descr="C:\Users\Сергей\YandexDisk\Скриншоты\2014-11-04 09-06-26 Скриншот экран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1844824"/>
            <a:ext cx="4968552" cy="198486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395536" y="4077072"/>
            <a:ext cx="828092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/>
              <a:t>Получить доступ к </a:t>
            </a:r>
            <a:r>
              <a:rPr lang="ru-RU" dirty="0" err="1" smtClean="0"/>
              <a:t>Cookies</a:t>
            </a:r>
            <a:r>
              <a:rPr lang="ru-RU" dirty="0" smtClean="0"/>
              <a:t> и их значениям достаточно просто. Они хранятся в суперглобальных массивах и $_COOKIE и $HTTP_COOKIE_VARS. Доступ к значениям осуществляется по имени установленных </a:t>
            </a:r>
            <a:r>
              <a:rPr lang="ru-RU" dirty="0" err="1" smtClean="0"/>
              <a:t>Cookies</a:t>
            </a:r>
            <a:r>
              <a:rPr lang="ru-RU" dirty="0" smtClean="0"/>
              <a:t>, например:</a:t>
            </a:r>
            <a:endParaRPr lang="ru-RU" dirty="0"/>
          </a:p>
        </p:txBody>
      </p:sp>
      <p:pic>
        <p:nvPicPr>
          <p:cNvPr id="1027" name="Picture 3" descr="C:\Users\Сергей\YandexDisk\Скриншоты\2014-11-04 09-08-17 Скриншот экрана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5445224"/>
            <a:ext cx="6208690" cy="720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HTTP 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сессии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79512" y="1988840"/>
            <a:ext cx="8748464" cy="3456384"/>
          </a:xfrm>
          <a:prstGeom prst="roundRect">
            <a:avLst/>
          </a:prstGeom>
          <a:solidFill>
            <a:srgbClr val="773FA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PHP предлагает решение на основе сессий. Сессия - это набор параметров и значений, однозначно определяющих пользователя. Каждая сессия обладает собственным уникальным идентификатором, поэтому пользователю достаточно сообщить серверу идентификатор своей сессии и сервер "вспомнит" все подробности и историю запросов пользователя.</a:t>
            </a:r>
            <a:endParaRPr lang="ru-RU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Создание сессии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 l="33075" t="27394" r="16723" b="41598"/>
          <a:stretch>
            <a:fillRect/>
          </a:stretch>
        </p:blipFill>
        <p:spPr bwMode="auto">
          <a:xfrm>
            <a:off x="395536" y="1556792"/>
            <a:ext cx="7869446" cy="38884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Чтение удаление сессии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 l="32484" t="36254" r="7864" b="34216"/>
          <a:stretch>
            <a:fillRect/>
          </a:stretch>
        </p:blipFill>
        <p:spPr bwMode="auto">
          <a:xfrm>
            <a:off x="611560" y="1268760"/>
            <a:ext cx="7920880" cy="31369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 l="30712" t="26697" r="9636" b="51893"/>
          <a:stretch>
            <a:fillRect/>
          </a:stretch>
        </p:blipFill>
        <p:spPr bwMode="auto">
          <a:xfrm>
            <a:off x="611560" y="4693774"/>
            <a:ext cx="7920880" cy="20882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MD5 – </a:t>
            </a:r>
            <a:r>
              <a:rPr lang="ru-RU" sz="2000" b="1" dirty="0" err="1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Хэширование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в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PHP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1213008"/>
            <a:ext cx="867645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dirty="0" smtClean="0"/>
              <a:t>Функция MD5 </a:t>
            </a:r>
            <a:r>
              <a:rPr lang="ru-RU" b="1" dirty="0" err="1" smtClean="0"/>
              <a:t>хэширования</a:t>
            </a:r>
            <a:r>
              <a:rPr lang="ru-RU" b="1" dirty="0" smtClean="0"/>
              <a:t> в PHP</a:t>
            </a:r>
            <a:r>
              <a:rPr lang="ru-RU" dirty="0" smtClean="0"/>
              <a:t> называется </a:t>
            </a:r>
            <a:r>
              <a:rPr lang="ru-RU" b="1" dirty="0" smtClean="0"/>
              <a:t>md5()</a:t>
            </a:r>
            <a:r>
              <a:rPr lang="ru-RU" dirty="0" smtClean="0"/>
              <a:t>. Принимает функция одну строку, которую необходимо зашифровать. Функция возвращает </a:t>
            </a:r>
            <a:r>
              <a:rPr lang="ru-RU" b="1" dirty="0" smtClean="0"/>
              <a:t>MD5 </a:t>
            </a:r>
            <a:r>
              <a:rPr lang="ru-RU" b="1" dirty="0" err="1" smtClean="0"/>
              <a:t>хэш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l="20672" t="50774" r="64563" b="43320"/>
          <a:stretch>
            <a:fillRect/>
          </a:stretch>
        </p:blipFill>
        <p:spPr bwMode="auto">
          <a:xfrm>
            <a:off x="2267744" y="2276872"/>
            <a:ext cx="3600400" cy="11521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1475656" y="3717032"/>
            <a:ext cx="537493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800" dirty="0" err="1" smtClean="0"/>
              <a:t>Скрипт</a:t>
            </a:r>
            <a:r>
              <a:rPr lang="ru-RU" sz="2800" dirty="0" smtClean="0"/>
              <a:t> проверки логина и пароля</a:t>
            </a:r>
            <a:endParaRPr lang="ru-RU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 l="20672" t="64230" r="22038" b="25434"/>
          <a:stretch>
            <a:fillRect/>
          </a:stretch>
        </p:blipFill>
        <p:spPr bwMode="auto">
          <a:xfrm>
            <a:off x="251520" y="4653136"/>
            <a:ext cx="8481514" cy="12241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Особенности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MD5 – </a:t>
            </a:r>
            <a:r>
              <a:rPr lang="ru-RU" sz="2000" b="1" dirty="0" err="1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хэширования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44016" y="1412776"/>
            <a:ext cx="8676456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b="1" dirty="0" smtClean="0"/>
              <a:t>MD5-хэш</a:t>
            </a:r>
            <a:r>
              <a:rPr lang="ru-RU" sz="2400" dirty="0" smtClean="0"/>
              <a:t> содержит </a:t>
            </a:r>
            <a:r>
              <a:rPr lang="ru-RU" sz="2400" b="1" dirty="0" smtClean="0"/>
              <a:t>32</a:t>
            </a:r>
            <a:r>
              <a:rPr lang="ru-RU" sz="2400" dirty="0" smtClean="0"/>
              <a:t> символа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smtClean="0"/>
              <a:t>MD5-хэш</a:t>
            </a:r>
            <a:r>
              <a:rPr lang="ru-RU" sz="2400" dirty="0" smtClean="0"/>
              <a:t> уникален для каждой строки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Процесс </a:t>
            </a:r>
            <a:r>
              <a:rPr lang="ru-RU" sz="2400" b="1" dirty="0" smtClean="0"/>
              <a:t>MD5-хэширования</a:t>
            </a:r>
            <a:r>
              <a:rPr lang="ru-RU" sz="2400" dirty="0" smtClean="0"/>
              <a:t> необратим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Процесс </a:t>
            </a:r>
            <a:r>
              <a:rPr lang="ru-RU" sz="2400" b="1" dirty="0" smtClean="0"/>
              <a:t>MD5-хэширования</a:t>
            </a:r>
            <a:r>
              <a:rPr lang="ru-RU" sz="2400" dirty="0" smtClean="0"/>
              <a:t> достаточно медлителен</a:t>
            </a:r>
            <a:endParaRPr lang="ru-RU" sz="2400" dirty="0"/>
          </a:p>
        </p:txBody>
      </p:sp>
      <p:pic>
        <p:nvPicPr>
          <p:cNvPr id="4098" name="Picture 2" descr="http://www.teknobilgim.com/wp-content/uploads/2015/02/md5-%C5%9Fifreleme-175x17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3356992"/>
            <a:ext cx="2808312" cy="2808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dirty="0" smtClean="0"/>
              <a:t>Проблема при разработке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1"/>
            <a:ext cx="8784976" cy="485313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ru-RU" sz="2400" dirty="0" smtClean="0"/>
              <a:t>	</a:t>
            </a:r>
            <a:r>
              <a:rPr lang="ru-RU" sz="2400" b="1" dirty="0" smtClean="0">
                <a:solidFill>
                  <a:srgbClr val="5A2BFF"/>
                </a:solidFill>
              </a:rPr>
              <a:t>Многие разработчики очень сильно усложняют код и потом его дорого обслуживать и развивать или приходится делать глобальный </a:t>
            </a:r>
            <a:r>
              <a:rPr lang="ru-RU" sz="2400" b="1" dirty="0" err="1" smtClean="0">
                <a:solidFill>
                  <a:srgbClr val="5A2BFF"/>
                </a:solidFill>
              </a:rPr>
              <a:t>рефакторинг</a:t>
            </a:r>
            <a:r>
              <a:rPr lang="ru-RU" sz="2400" b="1" dirty="0" smtClean="0">
                <a:solidFill>
                  <a:srgbClr val="5A2BFF"/>
                </a:solidFill>
              </a:rPr>
              <a:t>, что довольно не выгодно для бизнеса.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 smtClean="0">
                <a:solidFill>
                  <a:srgbClr val="C00000"/>
                </a:solidFill>
              </a:rPr>
              <a:t>Основная цель — это выполнить проект в сроки и в дальнейшем развивать его вкладываясь в запланированный бюджет.	</a:t>
            </a:r>
            <a:r>
              <a:rPr lang="ru-RU" sz="2400" dirty="0" smtClean="0"/>
              <a:t>							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 smtClean="0">
                <a:solidFill>
                  <a:srgbClr val="00B050"/>
                </a:solidFill>
              </a:rPr>
              <a:t>Один из важных критериев качества кода — это его простота. Но как измерять простоту? Один из вариантов — это рассчитать кол-во элементов системы. Чем меньше элементов тем система проще. </a:t>
            </a:r>
            <a:endParaRPr lang="ru-RU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Что такое архитектура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1"/>
            <a:ext cx="8640960" cy="226084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ru-RU" dirty="0" smtClean="0"/>
              <a:t>	</a:t>
            </a:r>
            <a:r>
              <a:rPr lang="ru-RU" b="1" dirty="0" smtClean="0"/>
              <a:t>Архитектура</a:t>
            </a:r>
            <a:r>
              <a:rPr lang="ru-RU" dirty="0" smtClean="0"/>
              <a:t> - это базовая организация системы, воплощенная в ее компонентах, их отношениях между собой и с окружением, а также принципы, определяющие	 проектирование и развитие системы.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915816" y="4149080"/>
            <a:ext cx="299588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Другими словами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85184"/>
            <a:ext cx="664156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0070C0"/>
                </a:solidFill>
              </a:rPr>
              <a:t>Компоненты кода </a:t>
            </a:r>
            <a:r>
              <a:rPr lang="ru-RU" sz="2400" b="1" i="1" dirty="0" smtClean="0">
                <a:solidFill>
                  <a:srgbClr val="0070C0"/>
                </a:solidFill>
              </a:rPr>
              <a:t>(«на какие части разбить»)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0070C0"/>
                </a:solidFill>
              </a:rPr>
              <a:t>Структура кода </a:t>
            </a:r>
            <a:r>
              <a:rPr lang="ru-RU" sz="2400" b="1" i="1" dirty="0" smtClean="0">
                <a:solidFill>
                  <a:srgbClr val="0070C0"/>
                </a:solidFill>
              </a:rPr>
              <a:t>(«где, что будет лежать»)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0070C0"/>
                </a:solidFill>
              </a:rPr>
              <a:t>Отношения между компонентами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202</Words>
  <Application>Microsoft Office PowerPoint</Application>
  <PresentationFormat>Экран (4:3)</PresentationFormat>
  <Paragraphs>43</Paragraphs>
  <Slides>10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Проблема при разработке ПО</vt:lpstr>
      <vt:lpstr>Что такое архитектура программы</vt:lpstr>
      <vt:lpstr>Что такое хороший код</vt:lpstr>
    </vt:vector>
  </TitlesOfParts>
  <Company>xxxxxxxx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Герасименко Сергей Валерьевич</dc:creator>
  <cp:lastModifiedBy>Сергей</cp:lastModifiedBy>
  <cp:revision>3</cp:revision>
  <dcterms:created xsi:type="dcterms:W3CDTF">2017-02-14T12:44:24Z</dcterms:created>
  <dcterms:modified xsi:type="dcterms:W3CDTF">2017-11-15T18:28:33Z</dcterms:modified>
</cp:coreProperties>
</file>