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7048714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7048714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7048714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7048714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c186d26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c186d2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c186d2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5c186d2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c186d2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c186d2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c186d26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c186d26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c186d26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c186d26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877483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877483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70487148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70487148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877483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877483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70487148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70487148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70487148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570487148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estudio sirve para ver cuál es el estado del arte sobre el estudio de las SLA y sus distintos campos. También nos permite apreciar </a:t>
            </a:r>
            <a:r>
              <a:rPr lang="es"/>
              <a:t>cuáles</a:t>
            </a:r>
            <a:r>
              <a:rPr lang="es"/>
              <a:t> son las tendencias a lo largo del tiempo y ver qué campos se han desarrollado menos y por tanto convendría reforzar o invertir tiempo en investigar.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por tanto que este estudio hace las veces de faro o guía para futuras investigaciones dentro del campo de las SLAs.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570487148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570487148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570487148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570487148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Pensamos que el presente estudio es importante para guiar a futuros investigadores y aquellos haciendo uso de SLA actualmente, ya que ofrece una amplia visión del estado del arte de las SLAs, dónde se ha investigado más, cuales son las tendencias, etcétera.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Consideramos que sería muy interesante realizar un estudio en el futuro que repita el experimento, compare los cambios y mida el impacto que el presente estudio a tenido en el mundo de las SLAs.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70487148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70487148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70487148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70487148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0487148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0487148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c186d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c186d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704871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704871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7048714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7048714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7048714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7048714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8850" y="582350"/>
            <a:ext cx="51258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Management of Service Level Agreements for Cloud Services in IoT: A Systematic Mapping Study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Penteado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Jesus Martinez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 Sanz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Diseño: </a:t>
            </a:r>
            <a:r>
              <a:rPr lang="es" sz="3000"/>
              <a:t>Criterio</a:t>
            </a:r>
            <a:r>
              <a:rPr lang="es" sz="3000"/>
              <a:t> de Selección </a:t>
            </a:r>
            <a:endParaRPr sz="3000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00" name="Google Shape;200;p22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13" y="1402574"/>
            <a:ext cx="5546581" cy="3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Clasificación: Criterios </a:t>
            </a:r>
            <a:endParaRPr sz="3000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Analizando el contenido de los estudios l</a:t>
            </a:r>
            <a:r>
              <a:rPr lang="es" sz="1400"/>
              <a:t>os clasificamos una o varias de</a:t>
            </a:r>
            <a:r>
              <a:rPr lang="es" sz="1400"/>
              <a:t> las siguientes categorías: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definition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modeling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negotiation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monitoring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violation &amp; trustworthiness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SLA evolution</a:t>
            </a:r>
            <a:endParaRPr sz="1400"/>
          </a:p>
        </p:txBody>
      </p:sp>
      <p:cxnSp>
        <p:nvCxnSpPr>
          <p:cNvPr id="208" name="Google Shape;208;p23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Clasificación: Tipo de investigación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Propuesta de solución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Validación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Propuesta conceptual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Evaluación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Experiencia propia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Clasificación: Criterios según contribución en investigación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Método (Técnica/Abordaje)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Modelo (Framework)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Metrica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Herramientas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Otros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328 publicaciones relevantes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Publicados en 216 conferencias o </a:t>
            </a:r>
            <a:r>
              <a:rPr lang="es"/>
              <a:t>periódicos</a:t>
            </a:r>
            <a:r>
              <a:rPr lang="es"/>
              <a:t> diferentes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00" y="2660500"/>
            <a:ext cx="65913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Distribución Temporal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449800"/>
            <a:ext cx="5305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Contribución de investigación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75" y="1391138"/>
            <a:ext cx="5213050" cy="3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Resultados</a:t>
            </a:r>
            <a:endParaRPr sz="3000"/>
          </a:p>
        </p:txBody>
      </p:sp>
      <p:cxnSp>
        <p:nvCxnSpPr>
          <p:cNvPr id="247" name="Google Shape;247;p29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95800"/>
            <a:ext cx="620541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Resultados</a:t>
            </a:r>
            <a:endParaRPr sz="3000"/>
          </a:p>
        </p:txBody>
      </p:sp>
      <p:cxnSp>
        <p:nvCxnSpPr>
          <p:cNvPr id="254" name="Google Shape;254;p30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1080675"/>
            <a:ext cx="6077549" cy="38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Resultados</a:t>
            </a:r>
            <a:endParaRPr sz="3000"/>
          </a:p>
        </p:txBody>
      </p:sp>
      <p:cxnSp>
        <p:nvCxnSpPr>
          <p:cNvPr id="261" name="Google Shape;261;p31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0277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Índice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Introducción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Objetivos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Diseño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Preguntas de investigación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Cadena de </a:t>
            </a:r>
            <a:r>
              <a:rPr lang="es" sz="1300"/>
              <a:t>búsqueda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Fuentes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Criterio de selección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Clasificación: Criterios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Resultados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Aplicabilidad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Análisis</a:t>
            </a:r>
            <a:r>
              <a:rPr lang="es" sz="1500"/>
              <a:t> fortalezas / debilidades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Opinión</a:t>
            </a:r>
            <a:endParaRPr sz="1500"/>
          </a:p>
        </p:txBody>
      </p:sp>
      <p:cxnSp>
        <p:nvCxnSpPr>
          <p:cNvPr id="142" name="Google Shape;142;p14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Aplicabilidad</a:t>
            </a:r>
            <a:endParaRPr sz="3000"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una visión general del estado del arte sobre el estudio de SLA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Saber las tendencias de investigación y qué campos faltan por desarrollar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Guiar y facilitar futuras investigaciones dentro del campo de las SLAs</a:t>
            </a:r>
            <a:endParaRPr sz="1600"/>
          </a:p>
        </p:txBody>
      </p:sp>
      <p:cxnSp>
        <p:nvCxnSpPr>
          <p:cNvPr id="269" name="Google Shape;269;p32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Análisis</a:t>
            </a:r>
            <a:r>
              <a:rPr lang="es" sz="3000"/>
              <a:t> fortalezas / debilidades</a:t>
            </a:r>
            <a:endParaRPr sz="3000"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Factores que ponen la validez del estudio en riesgo: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Sólo estudios escritos en inglés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Sólo estudios dentro del campo de </a:t>
            </a:r>
            <a:r>
              <a:rPr i="1" lang="es"/>
              <a:t>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Sólo estudios en formato digital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cadena de búsqueda puede no haber identificado todos los estudios relacionados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Algunos estudios son difíciles de clasificar debido a cómo estos presentan la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Exclusión de estudios con </a:t>
            </a:r>
            <a:r>
              <a:rPr lang="es"/>
              <a:t>resúmenes</a:t>
            </a:r>
            <a:r>
              <a:rPr lang="es"/>
              <a:t> pobres pero contenido amplio o válido</a:t>
            </a:r>
            <a:endParaRPr/>
          </a:p>
        </p:txBody>
      </p:sp>
      <p:cxnSp>
        <p:nvCxnSpPr>
          <p:cNvPr id="276" name="Google Shape;276;p33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Opinión</a:t>
            </a:r>
            <a:endParaRPr sz="3000"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buena guía para futuras </a:t>
            </a:r>
            <a:r>
              <a:rPr lang="es" sz="1800"/>
              <a:t>investigaciones</a:t>
            </a:r>
            <a:r>
              <a:rPr lang="es" sz="1800"/>
              <a:t> y usuarios de SLA actuales.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Nos permite saber qué </a:t>
            </a:r>
            <a:r>
              <a:rPr lang="es" sz="1800"/>
              <a:t>áreas</a:t>
            </a:r>
            <a:r>
              <a:rPr lang="es" sz="1800"/>
              <a:t> de investigación </a:t>
            </a:r>
            <a:r>
              <a:rPr lang="es" sz="1800"/>
              <a:t>deberíamos</a:t>
            </a:r>
            <a:r>
              <a:rPr lang="es" sz="1800"/>
              <a:t> reforzar.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Sería interesante repetir el estudio en el futuro y ver el impacto que ha tenido.</a:t>
            </a:r>
            <a:endParaRPr sz="1800"/>
          </a:p>
        </p:txBody>
      </p:sp>
      <p:cxnSp>
        <p:nvCxnSpPr>
          <p:cNvPr id="283" name="Google Shape;283;p34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Introducción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Un SLA también llamado Service Level Agreements es un acuerdo contractual entre una empresa de servicios y su cliente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Tipos de SLA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SLA de servicio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SLA basado en el cliente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1600"/>
              </a:spcAft>
              <a:buSzPts val="1100"/>
              <a:buChar char="-"/>
            </a:pPr>
            <a:r>
              <a:rPr lang="es"/>
              <a:t>SLA multinivel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Objetivos</a:t>
            </a:r>
            <a:endParaRPr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Llevar a cabo una investigación detallada de la gestión de SLA en aplicaciones IoT basadas en servicios en la nube.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Construir un mapa estructurado de la literatura de investigación disponible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Clasificar los estudios más relevantes en relación a los diversos aspectos de la gestión de SLA.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Identificar problemas en las investigaciones existentes.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Investigar el impacto del estado de la práctica y las futuras direcciones de la investigación.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 </a:t>
            </a:r>
            <a:endParaRPr sz="3000"/>
          </a:p>
        </p:txBody>
      </p:sp>
      <p:cxnSp>
        <p:nvCxnSpPr>
          <p:cNvPr id="162" name="Google Shape;162;p17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 txBox="1"/>
          <p:nvPr/>
        </p:nvSpPr>
        <p:spPr>
          <a:xfrm>
            <a:off x="1297500" y="1613100"/>
            <a:ext cx="61197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estudio del mapeo 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sistemático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es un método estructurado para proporcionar una visión general de un área de investigación.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estudio clasifica los resultados relevantes publicados de acuerdo con una clasificación definida.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 </a:t>
            </a:r>
            <a:endParaRPr sz="3000"/>
          </a:p>
        </p:txBody>
      </p:sp>
      <p:cxnSp>
        <p:nvCxnSpPr>
          <p:cNvPr id="169" name="Google Shape;169;p18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775" y="1946900"/>
            <a:ext cx="4397025" cy="29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698000" y="1344250"/>
            <a:ext cx="6056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flujo de trabajo del estudio de mapeo sistemático utilizado en este documento  se muestra en la siguiente figura: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Diseño: Preguntas de investigación </a:t>
            </a:r>
            <a:endParaRPr sz="3000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What is the number of publications per year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What are the publications trends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Which main venues include publications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Which main research topics have been investigated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What is the number of publications per year on the main research topics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Which main types of research have been employed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Which main types of research contributions have been provided in the research area?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Where are the gaps in the research area with respect to the main research topics, research types and research contributions?</a:t>
            </a:r>
            <a:endParaRPr sz="1400"/>
          </a:p>
        </p:txBody>
      </p:sp>
      <p:cxnSp>
        <p:nvCxnSpPr>
          <p:cNvPr id="178" name="Google Shape;178;p19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Diseño: Cadena de </a:t>
            </a:r>
            <a:r>
              <a:rPr lang="es" sz="3000"/>
              <a:t>búsqueda</a:t>
            </a:r>
            <a:r>
              <a:rPr lang="es" sz="3000"/>
              <a:t> </a:t>
            </a:r>
            <a:endParaRPr sz="30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La cadena fue </a:t>
            </a:r>
            <a:r>
              <a:rPr lang="es" sz="1400"/>
              <a:t>extraída</a:t>
            </a:r>
            <a:r>
              <a:rPr lang="es" sz="1400"/>
              <a:t> de las preguntas de investigación:</a:t>
            </a:r>
            <a:br>
              <a:rPr lang="es" sz="1400"/>
            </a:br>
            <a:endParaRPr sz="1400"/>
          </a:p>
        </p:txBody>
      </p:sp>
      <p:cxnSp>
        <p:nvCxnSpPr>
          <p:cNvPr id="185" name="Google Shape;185;p20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838" y="2263649"/>
            <a:ext cx="5022325" cy="151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Diseño: Fuentes </a:t>
            </a:r>
            <a:endParaRPr sz="30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IEEE Xplore digital library.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Science Direct.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Web of Science.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Scopus.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ACM Digital Library.</a:t>
            </a:r>
            <a:br>
              <a:rPr lang="es" sz="1400"/>
            </a:br>
            <a:endParaRPr sz="1400"/>
          </a:p>
        </p:txBody>
      </p:sp>
      <p:cxnSp>
        <p:nvCxnSpPr>
          <p:cNvPr id="193" name="Google Shape;193;p21"/>
          <p:cNvCxnSpPr/>
          <p:nvPr/>
        </p:nvCxnSpPr>
        <p:spPr>
          <a:xfrm>
            <a:off x="1297500" y="927000"/>
            <a:ext cx="703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