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</p:sldMasterIdLst>
  <p:notesMasterIdLst>
    <p:notesMasterId r:id="rId28"/>
  </p:notesMasterIdLst>
  <p:sldIdLst>
    <p:sldId id="256" r:id="rId3"/>
    <p:sldId id="278" r:id="rId4"/>
    <p:sldId id="279" r:id="rId5"/>
    <p:sldId id="260" r:id="rId6"/>
    <p:sldId id="259" r:id="rId7"/>
    <p:sldId id="258" r:id="rId8"/>
    <p:sldId id="261" r:id="rId9"/>
    <p:sldId id="262" r:id="rId10"/>
    <p:sldId id="263" r:id="rId11"/>
    <p:sldId id="264" r:id="rId12"/>
    <p:sldId id="282" r:id="rId13"/>
    <p:sldId id="283" r:id="rId14"/>
    <p:sldId id="265" r:id="rId15"/>
    <p:sldId id="281" r:id="rId16"/>
    <p:sldId id="266" r:id="rId17"/>
    <p:sldId id="267" r:id="rId18"/>
    <p:sldId id="280" r:id="rId19"/>
    <p:sldId id="268" r:id="rId20"/>
    <p:sldId id="276" r:id="rId21"/>
    <p:sldId id="284" r:id="rId22"/>
    <p:sldId id="269" r:id="rId23"/>
    <p:sldId id="270" r:id="rId24"/>
    <p:sldId id="272" r:id="rId25"/>
    <p:sldId id="277" r:id="rId26"/>
    <p:sldId id="27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iHpxGHLmQtDThjjpGeMc6LHFAf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83878"/>
  </p:normalViewPr>
  <p:slideViewPr>
    <p:cSldViewPr snapToGrid="0">
      <p:cViewPr>
        <p:scale>
          <a:sx n="164" d="100"/>
          <a:sy n="164" d="100"/>
        </p:scale>
        <p:origin x="2144" y="42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-26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969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93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25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2914e07d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2914e07d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52914e07d_2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2914e07d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2914e07d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g752914e07d_2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42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Голосом:</a:t>
            </a:r>
            <a:br>
              <a:rPr lang="ru-RU" dirty="0"/>
            </a:br>
            <a:r>
              <a:rPr lang="ru-RU" dirty="0"/>
              <a:t>Рассказать про желаемую вероятность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90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Рассказать про </a:t>
            </a:r>
            <a:r>
              <a:rPr lang="ru-RU" dirty="0" err="1"/>
              <a:t>датасет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 метрики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350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пример – медицина, сказать как сводиться к нашей задаче</a:t>
            </a: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2914e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2914e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52914e07d_2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8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8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2" name="Google Shape;92;p29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822960" y="1692934"/>
            <a:ext cx="749808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ru-RU" dirty="0"/>
              <a:t>Моделирование ставок в аукционе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body" idx="2"/>
          </p:nvPr>
        </p:nvSpPr>
        <p:spPr>
          <a:xfrm>
            <a:off x="1366292" y="3450566"/>
            <a:ext cx="6500191" cy="132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Тельнов Сергей Андреевич, M3435</a:t>
            </a:r>
            <a:endParaRPr dirty="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Научный руководитель Фильченков А. А., к. ф.-м. н., 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доцент ФИТиП</a:t>
            </a:r>
            <a:endParaRPr lang="en-US" dirty="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Научный консультант Яковлева Д.В.</a:t>
            </a:r>
            <a:endParaRPr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3523422" y="4777529"/>
            <a:ext cx="20971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Санкт-Петербург, 2020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8726557" y="4777529"/>
            <a:ext cx="407504" cy="182097"/>
          </a:xfrm>
          <a:prstGeom prst="rect">
            <a:avLst/>
          </a:prstGeom>
          <a:solidFill>
            <a:srgbClr val="227C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457199" y="1839310"/>
            <a:ext cx="8229599" cy="27553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1696" b="-648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 </a:t>
            </a:r>
            <a:endParaRPr dirty="0"/>
          </a:p>
        </p:txBody>
      </p:sp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Решение задачи</a:t>
            </a:r>
            <a:endParaRPr dirty="0"/>
          </a:p>
        </p:txBody>
      </p:sp>
      <p:sp>
        <p:nvSpPr>
          <p:cNvPr id="167" name="Google Shape;167;p8"/>
          <p:cNvSpPr/>
          <p:nvPr/>
        </p:nvSpPr>
        <p:spPr>
          <a:xfrm>
            <a:off x="1899501" y="4541676"/>
            <a:ext cx="72444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Решение задачи</a:t>
            </a:r>
            <a:endParaRPr dirty="0"/>
          </a:p>
        </p:txBody>
      </p:sp>
      <p:sp>
        <p:nvSpPr>
          <p:cNvPr id="168" name="Google Shape;16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2D97A-F899-DF4C-914C-6456E961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03" y="1787196"/>
            <a:ext cx="5410200" cy="234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41DBF-1F2A-B344-BCAE-1D33C9FD6E1D}"/>
              </a:ext>
            </a:extLst>
          </p:cNvPr>
          <p:cNvSpPr txBox="1"/>
          <p:nvPr/>
        </p:nvSpPr>
        <p:spPr>
          <a:xfrm>
            <a:off x="2007836" y="4426685"/>
            <a:ext cx="512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/>
              <a:t>Рисунок 2. График плотности распределения</a:t>
            </a:r>
            <a:r>
              <a:rPr lang="ru-US" sz="1800" dirty="0"/>
              <a:t> </a:t>
            </a:r>
          </a:p>
          <a:p>
            <a:pPr algn="ctr"/>
            <a:r>
              <a:rPr lang="ru-RU" sz="1800" dirty="0"/>
              <a:t>в непрерывном 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8551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Решение задачи</a:t>
            </a:r>
            <a:endParaRPr dirty="0"/>
          </a:p>
        </p:txBody>
      </p:sp>
      <p:sp>
        <p:nvSpPr>
          <p:cNvPr id="168" name="Google Shape;16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1DBF-1F2A-B344-BCAE-1D33C9FD6E1D}"/>
              </a:ext>
            </a:extLst>
          </p:cNvPr>
          <p:cNvSpPr txBox="1"/>
          <p:nvPr/>
        </p:nvSpPr>
        <p:spPr>
          <a:xfrm>
            <a:off x="2039896" y="4426685"/>
            <a:ext cx="506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Рисунок </a:t>
            </a:r>
            <a:r>
              <a:rPr lang="en-US" sz="1800" dirty="0"/>
              <a:t>3</a:t>
            </a:r>
            <a:r>
              <a:rPr lang="ru-RU" sz="1800" dirty="0"/>
              <a:t>. График плотности распределения</a:t>
            </a:r>
          </a:p>
          <a:p>
            <a:pPr algn="ctr"/>
            <a:r>
              <a:rPr lang="ru-RU" sz="1800" dirty="0"/>
              <a:t>в дискретном пространстве</a:t>
            </a:r>
            <a:endParaRPr lang="ru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F7D98F-45B3-2D43-8291-D39B97A2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99" y="1799645"/>
            <a:ext cx="5156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6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457199" y="1746133"/>
            <a:ext cx="8229600" cy="2848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2298" b="-433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 </a:t>
            </a:r>
            <a:endParaRPr dirty="0"/>
          </a:p>
        </p:txBody>
      </p: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Решение задачи</a:t>
            </a:r>
            <a:endParaRPr dirty="0"/>
          </a:p>
        </p:txBody>
      </p:sp>
      <p:sp>
        <p:nvSpPr>
          <p:cNvPr id="175" name="Google Shape;175;p9"/>
          <p:cNvSpPr/>
          <p:nvPr/>
        </p:nvSpPr>
        <p:spPr>
          <a:xfrm>
            <a:off x="1899501" y="4541676"/>
            <a:ext cx="72444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Решение задачи</a:t>
            </a:r>
            <a:endParaRPr dirty="0"/>
          </a:p>
        </p:txBody>
      </p:sp>
      <p:sp>
        <p:nvSpPr>
          <p:cNvPr id="167" name="Google Shape;167;p8"/>
          <p:cNvSpPr/>
          <p:nvPr/>
        </p:nvSpPr>
        <p:spPr>
          <a:xfrm>
            <a:off x="1899501" y="4541676"/>
            <a:ext cx="72444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10BE50A9-EB91-234D-8BB6-A10839C119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2031175"/>
                <a:ext cx="8229600" cy="1081150"/>
              </a:xfrm>
            </p:spPr>
            <p:txBody>
              <a:bodyPr/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US" i="1"/>
                          </m:ctrlPr>
                        </m:sSubPr>
                        <m:e>
                          <m:r>
                            <a:rPr lang="ru-RU" i="1"/>
                            <m:t>h</m:t>
                          </m:r>
                        </m:e>
                        <m:sub>
                          <m:r>
                            <a:rPr lang="ru-RU" i="1"/>
                            <m:t>𝑙</m:t>
                          </m:r>
                        </m:sub>
                      </m:sSub>
                      <m:r>
                        <a:rPr lang="ru-RU" i="1"/>
                        <m:t>=</m:t>
                      </m:r>
                      <m:func>
                        <m:funcPr>
                          <m:ctrlPr>
                            <a:rPr lang="ru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/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/>
                              </m:ctrlPr>
                            </m:dPr>
                            <m:e>
                              <m:r>
                                <a:rPr lang="ru-RU" i="1"/>
                                <m:t>𝑧</m:t>
                              </m:r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US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𝑉</m:t>
                                  </m:r>
                                </m:e>
                                <m:sub>
                                  <m:r>
                                    <a:rPr lang="ru-RU" i="1"/>
                                    <m:t>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1"/>
                                <m:t>𝑧</m:t>
                              </m:r>
                              <m:r>
                                <a:rPr lang="ru-RU" i="1"/>
                                <m:t>≥</m:t>
                              </m:r>
                              <m:sSub>
                                <m:sSubPr>
                                  <m:ctrlPr>
                                    <a:rPr lang="ru-US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𝑏</m:t>
                                  </m:r>
                                </m:e>
                                <m:sub>
                                  <m:r>
                                    <a:rPr lang="ru-RU" i="1"/>
                                    <m:t>𝑙</m:t>
                                  </m:r>
                                  <m:r>
                                    <a:rPr lang="ru-RU" i="1"/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i="1"/>
                        <m:t>= </m:t>
                      </m:r>
                      <m:f>
                        <m:fPr>
                          <m:ctrlPr>
                            <a:rPr lang="ru-US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/>
                            <m:t>Pr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𝑧</m:t>
                          </m:r>
                          <m:r>
                            <a:rPr lang="en-US" i="1"/>
                            <m:t>∈</m:t>
                          </m:r>
                          <m:sSub>
                            <m:sSubPr>
                              <m:ctrlPr>
                                <a:rPr lang="ru-US" i="1"/>
                              </m:ctrlPr>
                            </m:sSubPr>
                            <m:e>
                              <m:r>
                                <a:rPr lang="en-US" i="1"/>
                                <m:t>𝑉</m:t>
                              </m:r>
                            </m:e>
                            <m:sub>
                              <m:r>
                                <a:rPr lang="en-US" i="1"/>
                                <m:t>𝑙</m:t>
                              </m:r>
                            </m:sub>
                          </m:sSub>
                          <m:r>
                            <a:rPr lang="en-US" i="1"/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/>
                            <m:t>Pr</m:t>
                          </m:r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𝑧</m:t>
                          </m:r>
                          <m:r>
                            <a:rPr lang="ru-RU" i="1"/>
                            <m:t>≥</m:t>
                          </m:r>
                          <m:sSub>
                            <m:sSubPr>
                              <m:ctrlPr>
                                <a:rPr lang="ru-US" i="1"/>
                              </m:ctrlPr>
                            </m:sSubPr>
                            <m:e>
                              <m:r>
                                <a:rPr lang="ru-RU" i="1"/>
                                <m:t>𝑏</m:t>
                              </m:r>
                            </m:e>
                            <m:sub>
                              <m:r>
                                <a:rPr lang="ru-RU" i="1"/>
                                <m:t>𝑙</m:t>
                              </m:r>
                              <m:r>
                                <a:rPr lang="ru-RU" i="1"/>
                                <m:t>−1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den>
                      </m:f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US" i="1"/>
                          </m:ctrlPr>
                        </m:fPr>
                        <m:num>
                          <m:sSub>
                            <m:sSubPr>
                              <m:ctrlPr>
                                <a:rPr lang="ru-US" i="1"/>
                              </m:ctrlPr>
                            </m:sSubPr>
                            <m:e>
                              <m:r>
                                <a:rPr lang="ru-RU" i="1"/>
                                <m:t>𝑝</m:t>
                              </m:r>
                            </m:e>
                            <m:sub>
                              <m:r>
                                <a:rPr lang="ru-RU" i="1"/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ru-RU" i="1"/>
                            <m:t>𝑆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US" i="1"/>
                              </m:ctrlPr>
                            </m:sSubPr>
                            <m:e>
                              <m:r>
                                <a:rPr lang="ru-RU" i="1"/>
                                <m:t>𝑏</m:t>
                              </m:r>
                            </m:e>
                            <m:sub>
                              <m:r>
                                <a:rPr lang="ru-RU" i="1"/>
                                <m:t>𝑙</m:t>
                              </m:r>
                              <m:r>
                                <a:rPr lang="ru-RU" i="1"/>
                                <m:t>−1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den>
                      </m:f>
                    </m:oMath>
                  </m:oMathPara>
                </a14:m>
                <a:endParaRPr lang="ru-US" dirty="0"/>
              </a:p>
              <a:p>
                <a:pPr marL="76200" indent="0">
                  <a:buNone/>
                </a:pPr>
                <a:endParaRPr lang="ru-US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10BE50A9-EB91-234D-8BB6-A10839C11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31175"/>
                <a:ext cx="8229600" cy="10811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2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2914e07d_2_11"/>
          <p:cNvSpPr txBox="1">
            <a:spLocks noGrp="1"/>
          </p:cNvSpPr>
          <p:nvPr>
            <p:ph type="body" idx="1"/>
          </p:nvPr>
        </p:nvSpPr>
        <p:spPr>
          <a:xfrm>
            <a:off x="457200" y="1724566"/>
            <a:ext cx="8229599" cy="28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Рекуррентная LSTM сеть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Предсказание условной вероятности на выходе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Обучение по выигрышных и проигрышных примерах</a:t>
            </a:r>
          </a:p>
        </p:txBody>
      </p:sp>
      <p:sp>
        <p:nvSpPr>
          <p:cNvPr id="183" name="Google Shape;183;g752914e07d_2_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Текущее решение</a:t>
            </a:r>
            <a:endParaRPr dirty="0"/>
          </a:p>
        </p:txBody>
      </p:sp>
      <p:sp>
        <p:nvSpPr>
          <p:cNvPr id="184" name="Google Shape;184;g752914e07d_2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Устройство нейронной сети</a:t>
            </a:r>
            <a:endParaRPr dirty="0"/>
          </a:p>
        </p:txBody>
      </p:sp>
      <p:sp>
        <p:nvSpPr>
          <p:cNvPr id="191" name="Google Shape;191;p10"/>
          <p:cNvSpPr txBox="1"/>
          <p:nvPr/>
        </p:nvSpPr>
        <p:spPr>
          <a:xfrm>
            <a:off x="2735023" y="4563373"/>
            <a:ext cx="3673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4. Модель нейронной сети</a:t>
            </a:r>
            <a:endParaRPr sz="1800" dirty="0"/>
          </a:p>
        </p:txBody>
      </p:sp>
      <p:sp>
        <p:nvSpPr>
          <p:cNvPr id="192" name="Google Shape;192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EACCB1-3C39-BE4E-91FE-C35D36246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1547865"/>
            <a:ext cx="5994400" cy="27039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2914e07d_2_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dirty="0"/>
              <a:t>Устройство нейронной сети</a:t>
            </a:r>
            <a:endParaRPr dirty="0"/>
          </a:p>
        </p:txBody>
      </p:sp>
      <p:sp>
        <p:nvSpPr>
          <p:cNvPr id="184" name="Google Shape;184;g752914e07d_2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4DEB4-B19B-6142-B9F7-1ED18E76B7FD}"/>
              </a:ext>
            </a:extLst>
          </p:cNvPr>
          <p:cNvSpPr txBox="1"/>
          <p:nvPr/>
        </p:nvSpPr>
        <p:spPr>
          <a:xfrm>
            <a:off x="2386799" y="4565185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Рисунок 5. Устройство рекуррентного слоя</a:t>
            </a:r>
            <a:endParaRPr lang="ru-US" sz="1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9FE23FF-7008-E842-94A6-307372F6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78" y="1453957"/>
            <a:ext cx="5193643" cy="31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0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Loss-функция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575035" y="1659118"/>
            <a:ext cx="7927942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Сравниваем функцию распределения вероятности выигрыша для ставки алгоритма и желаемую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 две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-функции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Первая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-функция отвечает за качество предсказания для выигрышных примеров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Вторая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-функция позволяет обучаться на проигрышных примерах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527C9D3-3007-F74E-8F8D-A0EC40CC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9937"/>
            <a:ext cx="8229600" cy="2834686"/>
          </a:xfrm>
        </p:spPr>
        <p:txBody>
          <a:bodyPr/>
          <a:lstStyle/>
          <a:p>
            <a:r>
              <a:rPr lang="ru-US" dirty="0"/>
              <a:t>Используется открытый датасет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iPinYou</a:t>
            </a:r>
            <a:endParaRPr lang="ru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8110ED4-3997-C149-A543-747CFDBB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US" dirty="0"/>
              <a:t>атасет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C37C81-B507-1C4C-A3E4-FC4844CF21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70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51B69D1-C3FF-6F43-A3A1-2D6F5038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9937"/>
            <a:ext cx="8099584" cy="2834686"/>
          </a:xfrm>
        </p:spPr>
        <p:txBody>
          <a:bodyPr>
            <a:normAutofit/>
          </a:bodyPr>
          <a:lstStyle/>
          <a:p>
            <a:r>
              <a:rPr lang="ru-RU" dirty="0"/>
              <a:t>Онлайн аукцион – процесс выбора рекламного объявления для показа пользователю</a:t>
            </a:r>
          </a:p>
          <a:p>
            <a:r>
              <a:rPr lang="ru-RU" dirty="0"/>
              <a:t>Победитель аукциона – участник, предложивший наибольшую ставку</a:t>
            </a:r>
          </a:p>
          <a:p>
            <a:r>
              <a:rPr lang="ru-RU" dirty="0"/>
              <a:t>Рыночная цена – цена, которую платит победитель аукциона</a:t>
            </a:r>
            <a:endParaRPr lang="ru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2AD96D-FE10-6847-9686-CB82764B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099584" cy="620483"/>
          </a:xfrm>
        </p:spPr>
        <p:txBody>
          <a:bodyPr/>
          <a:lstStyle/>
          <a:p>
            <a:r>
              <a:rPr lang="ru-US" dirty="0"/>
              <a:t>Онлайн реклама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5DDF8-21D7-214F-BD93-7224057B42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44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Текущие результаты</a:t>
            </a:r>
            <a:endParaRPr dirty="0"/>
          </a:p>
        </p:txBody>
      </p:sp>
      <p:sp>
        <p:nvSpPr>
          <p:cNvPr id="221" name="Google Shape;221;p14"/>
          <p:cNvSpPr txBox="1"/>
          <p:nvPr/>
        </p:nvSpPr>
        <p:spPr>
          <a:xfrm>
            <a:off x="2405829" y="4588529"/>
            <a:ext cx="43323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5. Результаты на датасете iPinYou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609D533-4F41-1A4E-8443-239611E24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70951"/>
              </p:ext>
            </p:extLst>
          </p:nvPr>
        </p:nvGraphicFramePr>
        <p:xfrm>
          <a:off x="1305560" y="2071636"/>
          <a:ext cx="6532880" cy="1992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576">
                  <a:extLst>
                    <a:ext uri="{9D8B030D-6E8A-4147-A177-3AD203B41FA5}">
                      <a16:colId xmlns:a16="http://schemas.microsoft.com/office/drawing/2014/main" val="3226239251"/>
                    </a:ext>
                  </a:extLst>
                </a:gridCol>
                <a:gridCol w="1306576">
                  <a:extLst>
                    <a:ext uri="{9D8B030D-6E8A-4147-A177-3AD203B41FA5}">
                      <a16:colId xmlns:a16="http://schemas.microsoft.com/office/drawing/2014/main" val="3538497051"/>
                    </a:ext>
                  </a:extLst>
                </a:gridCol>
                <a:gridCol w="1306576">
                  <a:extLst>
                    <a:ext uri="{9D8B030D-6E8A-4147-A177-3AD203B41FA5}">
                      <a16:colId xmlns:a16="http://schemas.microsoft.com/office/drawing/2014/main" val="1453757814"/>
                    </a:ext>
                  </a:extLst>
                </a:gridCol>
                <a:gridCol w="1306576">
                  <a:extLst>
                    <a:ext uri="{9D8B030D-6E8A-4147-A177-3AD203B41FA5}">
                      <a16:colId xmlns:a16="http://schemas.microsoft.com/office/drawing/2014/main" val="683897110"/>
                    </a:ext>
                  </a:extLst>
                </a:gridCol>
                <a:gridCol w="1306576">
                  <a:extLst>
                    <a:ext uri="{9D8B030D-6E8A-4147-A177-3AD203B41FA5}">
                      <a16:colId xmlns:a16="http://schemas.microsoft.com/office/drawing/2014/main" val="4277327074"/>
                    </a:ext>
                  </a:extLst>
                </a:gridCol>
              </a:tblGrid>
              <a:tr h="453092">
                <a:tc>
                  <a:txBody>
                    <a:bodyPr/>
                    <a:lstStyle/>
                    <a:p>
                      <a:pPr algn="ctr"/>
                      <a:r>
                        <a:rPr lang="ru-US" dirty="0"/>
                        <a:t>Компания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US" dirty="0"/>
                        <a:t>2997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US" dirty="0"/>
                        <a:t>3476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93620"/>
                  </a:ext>
                </a:extLst>
              </a:tr>
              <a:tr h="633088">
                <a:tc>
                  <a:txBody>
                    <a:bodyPr/>
                    <a:lstStyle/>
                    <a:p>
                      <a:pPr algn="ctr"/>
                      <a:r>
                        <a:rPr lang="ru-US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</a:t>
                      </a:r>
                      <a:r>
                        <a:rPr lang="ru-US" dirty="0"/>
                        <a:t>екущее решение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</a:t>
                      </a:r>
                      <a:r>
                        <a:rPr lang="ru-US" dirty="0"/>
                        <a:t>екущее 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33495"/>
                  </a:ext>
                </a:extLst>
              </a:tr>
              <a:tr h="4530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Ошибка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S" dirty="0"/>
                        <a:t>2</a:t>
                      </a:r>
                      <a:r>
                        <a:rPr lang="en-US" dirty="0"/>
                        <a:t>.2743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0.5439</a:t>
                      </a:r>
                      <a:endParaRPr lang="ru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1.4686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1.4222</a:t>
                      </a:r>
                      <a:endParaRPr lang="ru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90814"/>
                  </a:ext>
                </a:extLst>
              </a:tr>
              <a:tr h="453092">
                <a:tc>
                  <a:txBody>
                    <a:bodyPr/>
                    <a:lstStyle/>
                    <a:p>
                      <a:pPr algn="ctr"/>
                      <a:r>
                        <a:rPr lang="ru-US" dirty="0"/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0.9258</a:t>
                      </a:r>
                      <a:endParaRPr lang="ru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0.9236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0.9233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0.924</a:t>
                      </a:r>
                      <a:endParaRPr lang="ru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46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Текущие результаты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2171791" y="4588529"/>
            <a:ext cx="4800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6. Результаты на датасете iPinYou 3476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20BAC9-A7EA-9F4A-9A28-4B60C87F0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87" y="1775010"/>
            <a:ext cx="8396823" cy="24411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Текущие результаты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2171790" y="4588529"/>
            <a:ext cx="4800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7. Результаты на датасете iPinYou 3476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CB0F55-EAF0-2447-9CFE-917A44EE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67" y="1650569"/>
            <a:ext cx="6243866" cy="25655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body" idx="1"/>
          </p:nvPr>
        </p:nvSpPr>
        <p:spPr>
          <a:xfrm>
            <a:off x="457199" y="1746133"/>
            <a:ext cx="8229599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dirty="0"/>
              <a:t>Применение механизма Внимания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Доработка </a:t>
            </a:r>
            <a:r>
              <a:rPr lang="en-US" dirty="0"/>
              <a:t>loss</a:t>
            </a:r>
            <a:r>
              <a:rPr lang="ru-RU" dirty="0"/>
              <a:t>-функций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Оптимизация нейронной сети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Реализация альтернативного решения из </a:t>
            </a:r>
            <a:r>
              <a:rPr lang="en-US" dirty="0"/>
              <a:t>Survival Analysis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Планы по улучшению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C46E675-367A-D442-A68A-78AB53F9F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9937"/>
            <a:ext cx="8229600" cy="2602836"/>
          </a:xfrm>
        </p:spPr>
        <p:txBody>
          <a:bodyPr/>
          <a:lstStyle/>
          <a:p>
            <a:r>
              <a:rPr lang="ru-RU" dirty="0"/>
              <a:t>Реализован описанный а</a:t>
            </a:r>
            <a:r>
              <a:rPr lang="ru-US" dirty="0"/>
              <a:t>лгоритм</a:t>
            </a:r>
          </a:p>
          <a:p>
            <a:r>
              <a:rPr lang="ru-RU" dirty="0"/>
              <a:t>Есть и</a:t>
            </a:r>
            <a:r>
              <a:rPr lang="ru-US" dirty="0"/>
              <a:t>деи для улучшение показателей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F7DE73-14E9-3848-980D-A2CCF324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Итоги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5C430-8F60-AD4A-A50A-881A6E946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2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1996551"/>
            <a:ext cx="8229600" cy="11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ru-RU" sz="3600" dirty="0"/>
              <a:t>Спасибо за внимание!</a:t>
            </a:r>
            <a:br>
              <a:rPr lang="ru-RU" sz="3600" dirty="0"/>
            </a:br>
            <a:r>
              <a:rPr lang="ru-RU" sz="3600" dirty="0"/>
              <a:t>Вопросы?</a:t>
            </a:r>
            <a:endParaRPr sz="3600" dirty="0"/>
          </a:p>
        </p:txBody>
      </p:sp>
      <p:sp>
        <p:nvSpPr>
          <p:cNvPr id="237" name="Google Shape;237;p16"/>
          <p:cNvSpPr/>
          <p:nvPr/>
        </p:nvSpPr>
        <p:spPr>
          <a:xfrm>
            <a:off x="8557591" y="4777530"/>
            <a:ext cx="576469" cy="182096"/>
          </a:xfrm>
          <a:prstGeom prst="rect">
            <a:avLst/>
          </a:prstGeom>
          <a:solidFill>
            <a:srgbClr val="227C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EF7222A-3673-0340-A502-072F353D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759937"/>
            <a:ext cx="8099583" cy="2834686"/>
          </a:xfrm>
        </p:spPr>
        <p:txBody>
          <a:bodyPr/>
          <a:lstStyle/>
          <a:p>
            <a:r>
              <a:rPr lang="ru-US" dirty="0"/>
              <a:t>Поставить много и перепланить за показ</a:t>
            </a:r>
          </a:p>
          <a:p>
            <a:r>
              <a:rPr lang="ru-US" dirty="0"/>
              <a:t>Поставить мало и проиграть аукцион</a:t>
            </a:r>
          </a:p>
          <a:p>
            <a:r>
              <a:rPr lang="ru-US" dirty="0"/>
              <a:t>Сложно найти баланс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DE371BD-1A63-0C42-868E-CE6AE68A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099584" cy="620483"/>
          </a:xfrm>
        </p:spPr>
        <p:txBody>
          <a:bodyPr/>
          <a:lstStyle/>
          <a:p>
            <a:r>
              <a:rPr lang="ru-US" dirty="0">
                <a:solidFill>
                  <a:srgbClr val="000000"/>
                </a:solidFill>
              </a:rPr>
              <a:t>Проблема выбора ставки</a:t>
            </a:r>
            <a:endParaRPr lang="ru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96D021-1273-AB4F-9320-BEBB5C5BB3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457200" y="92561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Постановка задачи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150" y="1650718"/>
            <a:ext cx="5473700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976033" y="4425350"/>
            <a:ext cx="5191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1. Задача предсказания ставок в аукционе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7960936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dirty="0"/>
              <a:t>Задача позволяет предсказать количество выигрышных аукционов для разных ставок рекламного объявления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dirty="0"/>
              <a:t>Предсказание позволяет реализовывать стратегии торгов за рекламодателя для улучшения эффективности объявления</a:t>
            </a:r>
            <a:endParaRPr dirty="0"/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457200" y="910129"/>
            <a:ext cx="7960936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Актуальность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457200" y="916976"/>
            <a:ext cx="76042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Цель работы</a:t>
            </a:r>
            <a:endParaRPr dirty="0"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457200" y="1718614"/>
            <a:ext cx="76042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dirty="0"/>
              <a:t>Разработать алгоритм для расчета вероятностей выигрыша каждой ставки в аукционе для рекламного объявления</a:t>
            </a:r>
            <a:endParaRPr dirty="0"/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57202" y="914273"/>
            <a:ext cx="7932655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Дано</a:t>
            </a:r>
            <a:endParaRPr dirty="0"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457201" y="1762699"/>
            <a:ext cx="7932656" cy="2848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9" t="-30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457200" y="918756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Survival</a:t>
            </a:r>
            <a:r>
              <a:rPr lang="ru-RU" dirty="0"/>
              <a:t> </a:t>
            </a:r>
            <a:r>
              <a:rPr lang="en-US" dirty="0"/>
              <a:t>Analysis</a:t>
            </a:r>
            <a:endParaRPr dirty="0"/>
          </a:p>
        </p:txBody>
      </p:sp>
      <p:sp>
        <p:nvSpPr>
          <p:cNvPr id="149" name="Google Shape;149;p6"/>
          <p:cNvSpPr txBox="1"/>
          <p:nvPr/>
        </p:nvSpPr>
        <p:spPr>
          <a:xfrm>
            <a:off x="457200" y="1841157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задач, в которых нужно оценить время наступления интересующего события.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2899747" y="3066364"/>
            <a:ext cx="3344505" cy="6914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55335" b="-2321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2914e07d_2_2"/>
          <p:cNvSpPr txBox="1">
            <a:spLocks noGrp="1"/>
          </p:cNvSpPr>
          <p:nvPr>
            <p:ph type="body" idx="1"/>
          </p:nvPr>
        </p:nvSpPr>
        <p:spPr>
          <a:xfrm>
            <a:off x="457200" y="1759925"/>
            <a:ext cx="8099700" cy="278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Первое использование нейронной сети в задаче предсказании ставок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Обучение модели на выигрышных и проигрышных аукционах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Форма распределения заранее неизвестна</a:t>
            </a:r>
            <a:endParaRPr dirty="0"/>
          </a:p>
        </p:txBody>
      </p:sp>
      <p:sp>
        <p:nvSpPr>
          <p:cNvPr id="158" name="Google Shape;158;g752914e07d_2_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</a:t>
            </a:r>
            <a:r>
              <a:rPr lang="ru-RU" dirty="0"/>
              <a:t> решение</a:t>
            </a:r>
            <a:endParaRPr dirty="0"/>
          </a:p>
        </p:txBody>
      </p:sp>
      <p:sp>
        <p:nvSpPr>
          <p:cNvPr id="159" name="Google Shape;159;g752914e07d_2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160" name="Google Shape;160;g752914e07d_2_2"/>
          <p:cNvSpPr/>
          <p:nvPr/>
        </p:nvSpPr>
        <p:spPr>
          <a:xfrm>
            <a:off x="1899501" y="4541676"/>
            <a:ext cx="724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462</Words>
  <Application>Microsoft Macintosh PowerPoint</Application>
  <PresentationFormat>Экран (16:9)</PresentationFormat>
  <Paragraphs>127</Paragraphs>
  <Slides>25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Cover</vt:lpstr>
      <vt:lpstr>1_Cover</vt:lpstr>
      <vt:lpstr>Моделирование ставок в аукционе</vt:lpstr>
      <vt:lpstr>Онлайн реклама</vt:lpstr>
      <vt:lpstr>Проблема выбора ставки</vt:lpstr>
      <vt:lpstr>Постановка задачи</vt:lpstr>
      <vt:lpstr>Актуальность</vt:lpstr>
      <vt:lpstr>Цель работы</vt:lpstr>
      <vt:lpstr>Дано</vt:lpstr>
      <vt:lpstr>Survival Analysis</vt:lpstr>
      <vt:lpstr>Baseline решение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Текущее решение</vt:lpstr>
      <vt:lpstr>Устройство нейронной сети</vt:lpstr>
      <vt:lpstr>Устройство нейронной сети</vt:lpstr>
      <vt:lpstr>Loss-функция</vt:lpstr>
      <vt:lpstr>Датасет</vt:lpstr>
      <vt:lpstr>Текущие результаты</vt:lpstr>
      <vt:lpstr>Текущие результаты</vt:lpstr>
      <vt:lpstr>Текущие результаты</vt:lpstr>
      <vt:lpstr>Планы по улучшению</vt:lpstr>
      <vt:lpstr>Итоги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ставок в аукционе</dc:title>
  <dc:creator>Al</dc:creator>
  <cp:lastModifiedBy>Microsoft Office User</cp:lastModifiedBy>
  <cp:revision>28</cp:revision>
  <dcterms:created xsi:type="dcterms:W3CDTF">2014-06-27T12:30:22Z</dcterms:created>
  <dcterms:modified xsi:type="dcterms:W3CDTF">2020-04-30T00:29:24Z</dcterms:modified>
</cp:coreProperties>
</file>