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265" r:id="rId3"/>
    <p:sldId id="285" r:id="rId4"/>
    <p:sldId id="293" r:id="rId5"/>
    <p:sldId id="305" r:id="rId6"/>
    <p:sldId id="313" r:id="rId7"/>
    <p:sldId id="319" r:id="rId8"/>
    <p:sldId id="269" r:id="rId9"/>
    <p:sldId id="297" r:id="rId10"/>
    <p:sldId id="315" r:id="rId11"/>
    <p:sldId id="320" r:id="rId12"/>
    <p:sldId id="301" r:id="rId13"/>
    <p:sldId id="318" r:id="rId14"/>
    <p:sldId id="321" r:id="rId15"/>
    <p:sldId id="322" r:id="rId16"/>
    <p:sldId id="307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27CC3"/>
    <a:srgbClr val="2A8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6" autoAdjust="0"/>
    <p:restoredTop sz="86492" autoAdjust="0"/>
  </p:normalViewPr>
  <p:slideViewPr>
    <p:cSldViewPr snapToGrid="0" snapToObjects="1" showGuides="1">
      <p:cViewPr>
        <p:scale>
          <a:sx n="206" d="100"/>
          <a:sy n="206" d="100"/>
        </p:scale>
        <p:origin x="392" y="3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13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uller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Muller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Muller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Muller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Muller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Muller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Muller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Muller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Muller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Muller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Muller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Muller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Muller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0" y="1394635"/>
            <a:ext cx="7498080" cy="705749"/>
          </a:xfrm>
        </p:spPr>
        <p:txBody>
          <a:bodyPr>
            <a:noAutofit/>
          </a:bodyPr>
          <a:lstStyle/>
          <a:p>
            <a:r>
              <a:rPr lang="ru-RU" dirty="0"/>
              <a:t>Моделирование ставок в аукционе</a:t>
            </a:r>
            <a:endParaRPr lang="ru-RU" sz="2800" dirty="0">
              <a:effectLst/>
              <a:latin typeface="Muller" pitchFamily="2" charset="77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66292" y="3450566"/>
            <a:ext cx="6500191" cy="1326964"/>
          </a:xfrm>
        </p:spPr>
        <p:txBody>
          <a:bodyPr>
            <a:noAutofit/>
          </a:bodyPr>
          <a:lstStyle/>
          <a:p>
            <a:r>
              <a:rPr lang="ru-RU" dirty="0"/>
              <a:t>Тельнов Сергей Андреевич, </a:t>
            </a:r>
            <a:r>
              <a:rPr lang="en-US" dirty="0"/>
              <a:t>M3435</a:t>
            </a:r>
          </a:p>
          <a:p>
            <a:r>
              <a:rPr lang="ru-RU" dirty="0"/>
              <a:t>Научный руководитель Фильченков А. А., к. ф.-м. н., доцент </a:t>
            </a:r>
            <a:r>
              <a:rPr lang="ru-RU" dirty="0" err="1"/>
              <a:t>ФИТиП</a:t>
            </a:r>
            <a:r>
              <a:rPr lang="ru-RU" dirty="0"/>
              <a:t>,</a:t>
            </a:r>
          </a:p>
          <a:p>
            <a:r>
              <a:rPr lang="ru-RU" dirty="0"/>
              <a:t>Университет ИТМО</a:t>
            </a:r>
          </a:p>
          <a:p>
            <a:r>
              <a:rPr lang="ru-RU" dirty="0"/>
              <a:t>Научный консультант</a:t>
            </a:r>
            <a:r>
              <a:rPr lang="en-US" dirty="0"/>
              <a:t> </a:t>
            </a:r>
            <a:r>
              <a:rPr lang="ru-RU" dirty="0"/>
              <a:t>Яковлева Д.В.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E0527-F9DB-0B41-83A9-38DFA267ED24}"/>
              </a:ext>
            </a:extLst>
          </p:cNvPr>
          <p:cNvSpPr txBox="1"/>
          <p:nvPr/>
        </p:nvSpPr>
        <p:spPr>
          <a:xfrm>
            <a:off x="3523422" y="4777529"/>
            <a:ext cx="2097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Muller" pitchFamily="2" charset="77"/>
              </a:rPr>
              <a:t>Санкт-Петербург,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749A5-644E-2B43-8855-37ED991467BE}"/>
              </a:ext>
            </a:extLst>
          </p:cNvPr>
          <p:cNvSpPr/>
          <p:nvPr/>
        </p:nvSpPr>
        <p:spPr>
          <a:xfrm>
            <a:off x="8726557" y="4777529"/>
            <a:ext cx="407504" cy="182097"/>
          </a:xfrm>
          <a:prstGeom prst="rect">
            <a:avLst/>
          </a:prstGeom>
          <a:solidFill>
            <a:srgbClr val="227C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47C331-E808-924B-A70F-7365C22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нейронной сети</a:t>
            </a:r>
            <a:endParaRPr lang="en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8C98EE-89C5-084B-A1B2-C8157F93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09" y="1611513"/>
            <a:ext cx="5774782" cy="2604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FEA00-863F-7B4A-8EA0-06181A6386B7}"/>
              </a:ext>
            </a:extLst>
          </p:cNvPr>
          <p:cNvSpPr txBox="1"/>
          <p:nvPr/>
        </p:nvSpPr>
        <p:spPr>
          <a:xfrm>
            <a:off x="2735023" y="4563373"/>
            <a:ext cx="367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Рисунок 2. Модель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38818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B3E236-3466-B444-8015-D31E3727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Loss-</a:t>
            </a:r>
            <a:r>
              <a:rPr lang="ru-RU" dirty="0"/>
              <a:t>функция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87DCC-0E78-2642-89FF-83D5D23B1E8A}"/>
              </a:ext>
            </a:extLst>
          </p:cNvPr>
          <p:cNvSpPr txBox="1"/>
          <p:nvPr/>
        </p:nvSpPr>
        <p:spPr>
          <a:xfrm>
            <a:off x="575035" y="1659118"/>
            <a:ext cx="7927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uller" pitchFamily="2" charset="77"/>
              </a:rPr>
              <a:t>Сравниваем функцию распределения вероятности выигрыша для ставки алгоритма и желаемую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uller" pitchFamily="2" charset="77"/>
              </a:rPr>
              <a:t>Используем две </a:t>
            </a:r>
            <a:r>
              <a:rPr lang="en-US" dirty="0">
                <a:latin typeface="Muller" pitchFamily="2" charset="77"/>
              </a:rPr>
              <a:t>loss-</a:t>
            </a:r>
            <a:r>
              <a:rPr lang="ru-RU" dirty="0">
                <a:latin typeface="Muller" pitchFamily="2" charset="77"/>
              </a:rPr>
              <a:t>функции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uller" pitchFamily="2" charset="77"/>
              </a:rPr>
              <a:t>Первая часть </a:t>
            </a:r>
            <a:r>
              <a:rPr lang="en-US" dirty="0">
                <a:latin typeface="Muller" pitchFamily="2" charset="77"/>
              </a:rPr>
              <a:t>loss-</a:t>
            </a:r>
            <a:r>
              <a:rPr lang="ru-RU" dirty="0">
                <a:latin typeface="Muller" pitchFamily="2" charset="77"/>
              </a:rPr>
              <a:t>функции отвечает за качество предсказания для выигрышных примеров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uller" pitchFamily="2" charset="77"/>
              </a:rPr>
              <a:t>Вторая часть </a:t>
            </a:r>
            <a:r>
              <a:rPr lang="en-US" dirty="0">
                <a:latin typeface="Muller" pitchFamily="2" charset="77"/>
              </a:rPr>
              <a:t>loss-</a:t>
            </a:r>
            <a:r>
              <a:rPr lang="ru-RU" dirty="0">
                <a:latin typeface="Muller" pitchFamily="2" charset="77"/>
              </a:rPr>
              <a:t>функции позволяет обучаться на проигрышных примерах</a:t>
            </a:r>
            <a:endParaRPr lang="en-RU" dirty="0">
              <a:latin typeface="Mull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899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69958C-F17C-CA4F-86FC-7E9D1216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Текущие результаты</a:t>
            </a:r>
            <a:endParaRPr lang="ru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E20175-3625-B649-AEC5-4D334884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8518"/>
            <a:ext cx="8229600" cy="239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B1D54-77FB-BA41-B4BB-C48BDA3F52A9}"/>
              </a:ext>
            </a:extLst>
          </p:cNvPr>
          <p:cNvSpPr txBox="1"/>
          <p:nvPr/>
        </p:nvSpPr>
        <p:spPr>
          <a:xfrm>
            <a:off x="2171791" y="4588529"/>
            <a:ext cx="480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Рисунок 3. Результаты на датасете </a:t>
            </a:r>
            <a:r>
              <a:rPr lang="en-US" dirty="0" err="1"/>
              <a:t>iPinYou</a:t>
            </a:r>
            <a:r>
              <a:rPr lang="en-US" dirty="0"/>
              <a:t> 3476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25390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69958C-F17C-CA4F-86FC-7E9D1216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Текущие результаты</a:t>
            </a:r>
            <a:endParaRPr lang="ru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70A982-C1AD-2F4B-99C6-BB08A91F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02" y="1547865"/>
            <a:ext cx="4490395" cy="3051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3FDD9-DBD7-CA46-9721-2AC557DD4937}"/>
              </a:ext>
            </a:extLst>
          </p:cNvPr>
          <p:cNvSpPr txBox="1"/>
          <p:nvPr/>
        </p:nvSpPr>
        <p:spPr>
          <a:xfrm>
            <a:off x="2171790" y="4588529"/>
            <a:ext cx="480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Рисунок </a:t>
            </a:r>
            <a:r>
              <a:rPr lang="en-US" dirty="0"/>
              <a:t>4</a:t>
            </a:r>
            <a:r>
              <a:rPr lang="ru-US" dirty="0"/>
              <a:t>. Результаты на датасете </a:t>
            </a:r>
            <a:r>
              <a:rPr lang="en-US" dirty="0" err="1"/>
              <a:t>iPinYou</a:t>
            </a:r>
            <a:r>
              <a:rPr lang="en-US" dirty="0"/>
              <a:t> 3476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04860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69958C-F17C-CA4F-86FC-7E9D1216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Текущие результаты</a:t>
            </a:r>
            <a:endParaRPr lang="ru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3FDD9-DBD7-CA46-9721-2AC557DD4937}"/>
              </a:ext>
            </a:extLst>
          </p:cNvPr>
          <p:cNvSpPr txBox="1"/>
          <p:nvPr/>
        </p:nvSpPr>
        <p:spPr>
          <a:xfrm>
            <a:off x="2405829" y="4588529"/>
            <a:ext cx="433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Рисунок </a:t>
            </a:r>
            <a:r>
              <a:rPr lang="en-US" dirty="0"/>
              <a:t>5</a:t>
            </a:r>
            <a:r>
              <a:rPr lang="ru-US" dirty="0"/>
              <a:t>. Результаты на датасете </a:t>
            </a:r>
            <a:r>
              <a:rPr lang="en-US" dirty="0" err="1"/>
              <a:t>iPinYou</a:t>
            </a:r>
            <a:endParaRPr lang="ru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1143CC-0F07-E64E-AB7A-799EF044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2015764"/>
            <a:ext cx="8279027" cy="18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B3A8D-26F9-1642-9F52-EF153B3AD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46133"/>
            <a:ext cx="8229599" cy="2848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Применение механики Внимания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Проверка теории с </a:t>
            </a:r>
            <a:r>
              <a:rPr lang="en-US" dirty="0"/>
              <a:t>self-Attention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565BF9-437D-AB41-9B6A-7AA0BFA0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улучшению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5112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>
            <a:noAutofit/>
          </a:bodyPr>
          <a:lstStyle/>
          <a:p>
            <a:r>
              <a:rPr lang="ru-RU" sz="3600" dirty="0"/>
              <a:t>Спасибо за внимание</a:t>
            </a:r>
            <a:r>
              <a:rPr lang="en-US" sz="3600" dirty="0"/>
              <a:t>!</a:t>
            </a:r>
            <a:br>
              <a:rPr lang="ru-RU" sz="3600" dirty="0"/>
            </a:br>
            <a:r>
              <a:rPr lang="ru-RU" sz="3600" dirty="0"/>
              <a:t>Вопросы?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822981"/>
            <a:ext cx="8229600" cy="594122"/>
          </a:xfrm>
        </p:spPr>
        <p:txBody>
          <a:bodyPr/>
          <a:lstStyle/>
          <a:p>
            <a:r>
              <a:rPr lang="en-US"/>
              <a:t>www</a:t>
            </a:r>
            <a:r>
              <a:rPr lang="ru-RU"/>
              <a:t>.</a:t>
            </a:r>
            <a:r>
              <a:rPr lang="pl-PL"/>
              <a:t>ifmo</a:t>
            </a:r>
            <a:r>
              <a:rPr lang="ru-RU"/>
              <a:t>.</a:t>
            </a:r>
            <a:r>
              <a:rPr lang="pl-PL"/>
              <a:t>ru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70A68-976F-A14A-839B-BB790F871C50}"/>
              </a:ext>
            </a:extLst>
          </p:cNvPr>
          <p:cNvSpPr/>
          <p:nvPr/>
        </p:nvSpPr>
        <p:spPr>
          <a:xfrm>
            <a:off x="8557591" y="4777530"/>
            <a:ext cx="576469" cy="182096"/>
          </a:xfrm>
          <a:prstGeom prst="rect">
            <a:avLst/>
          </a:prstGeom>
          <a:solidFill>
            <a:srgbClr val="227C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32" y="914548"/>
            <a:ext cx="5259885" cy="620483"/>
          </a:xfrm>
        </p:spPr>
        <p:txBody>
          <a:bodyPr/>
          <a:lstStyle/>
          <a:p>
            <a:r>
              <a:rPr lang="ru-RU" dirty="0"/>
              <a:t>Онлайн-аукцион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32" y="1612669"/>
            <a:ext cx="8703100" cy="2848490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sz="2000" dirty="0"/>
              <a:t>Процесс выбора рекламного объявления для показа</a:t>
            </a:r>
          </a:p>
          <a:p>
            <a:pPr marL="0" indent="0">
              <a:buClr>
                <a:srgbClr val="1946BA"/>
              </a:buClr>
              <a:buNone/>
            </a:pPr>
            <a:endParaRPr lang="ru-RU" sz="2000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Победитель аукциона </a:t>
            </a:r>
            <a:r>
              <a:rPr lang="en-US" sz="2000" dirty="0"/>
              <a:t>— </a:t>
            </a:r>
            <a:r>
              <a:rPr lang="ru-RU" sz="2000" dirty="0"/>
              <a:t>участник, предложивший наивысшую ставку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Аукцион первой цены </a:t>
            </a:r>
            <a:r>
              <a:rPr lang="en-US" sz="2000" dirty="0"/>
              <a:t>—</a:t>
            </a:r>
            <a:r>
              <a:rPr lang="ru-RU" sz="2000" dirty="0"/>
              <a:t> победитель платит за показ свою цену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b="1" dirty="0"/>
              <a:t>Аукцион второй цены</a:t>
            </a:r>
            <a:r>
              <a:rPr lang="en-US" sz="2000" b="1" dirty="0"/>
              <a:t> </a:t>
            </a:r>
            <a:r>
              <a:rPr lang="en-US" sz="2000" dirty="0"/>
              <a:t>—</a:t>
            </a:r>
            <a:r>
              <a:rPr lang="ru-RU" sz="2000" dirty="0"/>
              <a:t> победитель платит за показ следующую </a:t>
            </a:r>
            <a:br>
              <a:rPr lang="en-US" sz="2000" dirty="0"/>
            </a:br>
            <a:r>
              <a:rPr lang="ru-RU" sz="2000" dirty="0"/>
              <a:t>предложенную ставку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30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976"/>
            <a:ext cx="6273934" cy="620483"/>
          </a:xfrm>
        </p:spPr>
        <p:txBody>
          <a:bodyPr/>
          <a:lstStyle/>
          <a:p>
            <a:r>
              <a:rPr lang="ru-RU" dirty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8614"/>
            <a:ext cx="8202168" cy="2848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Улучшение качества прогноза распределения рыночной цены в онлайн-аукционе</a:t>
            </a:r>
          </a:p>
        </p:txBody>
      </p:sp>
    </p:spTree>
    <p:extLst>
      <p:ext uri="{BB962C8B-B14F-4D97-AF65-F5344CB8AC3E}">
        <p14:creationId xmlns:p14="http://schemas.microsoft.com/office/powerpoint/2010/main" val="77682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50DD8-5788-3645-8162-1395BD0A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7960936" cy="2848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Задача позволяет предсказать события в аукционе для любого рекламного объявления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Предсказание позволяет реализовывать стратегии торгов за рекламодателя для улучшения эффективности</a:t>
            </a:r>
            <a:r>
              <a:rPr lang="en-US" dirty="0"/>
              <a:t> </a:t>
            </a:r>
            <a:r>
              <a:rPr lang="ru-RU" dirty="0"/>
              <a:t>объявления  </a:t>
            </a:r>
            <a:endParaRPr lang="en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BF404-E6FD-B640-8481-0076AFC5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0129"/>
            <a:ext cx="8229600" cy="620483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2656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D176732-1B00-1745-9FF4-463E5968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19"/>
            <a:ext cx="8229600" cy="62048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ru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4F2C80-2419-AA48-8726-6F7556B2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650718"/>
            <a:ext cx="5473700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239771-2C51-B042-ABA0-7521673BC7A7}"/>
              </a:ext>
            </a:extLst>
          </p:cNvPr>
          <p:cNvSpPr txBox="1"/>
          <p:nvPr/>
        </p:nvSpPr>
        <p:spPr>
          <a:xfrm>
            <a:off x="1976033" y="4425350"/>
            <a:ext cx="519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S" dirty="0"/>
              <a:t>Рисунок 1. Задача предсказания ставок в аукционе</a:t>
            </a:r>
          </a:p>
        </p:txBody>
      </p:sp>
    </p:spTree>
    <p:extLst>
      <p:ext uri="{BB962C8B-B14F-4D97-AF65-F5344CB8AC3E}">
        <p14:creationId xmlns:p14="http://schemas.microsoft.com/office/powerpoint/2010/main" val="4145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319E67-3FB7-5143-A3CA-A8523E6D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8756"/>
            <a:ext cx="8229600" cy="620483"/>
          </a:xfrm>
        </p:spPr>
        <p:txBody>
          <a:bodyPr/>
          <a:lstStyle/>
          <a:p>
            <a:r>
              <a:rPr lang="en-US" dirty="0"/>
              <a:t>Survival Analysis</a:t>
            </a:r>
            <a:endParaRPr lang="ru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74833-F642-1343-8049-93FE546850A6}"/>
              </a:ext>
            </a:extLst>
          </p:cNvPr>
          <p:cNvSpPr txBox="1"/>
          <p:nvPr/>
        </p:nvSpPr>
        <p:spPr>
          <a:xfrm>
            <a:off x="457200" y="184115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статистических моделей, позволяющих оценить вероятность наступления события.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EC77310F-C3E7-4545-9AEC-7E2EA0FEC8B5}"/>
                  </a:ext>
                </a:extLst>
              </p:cNvPr>
              <p:cNvSpPr/>
              <p:nvPr/>
            </p:nvSpPr>
            <p:spPr>
              <a:xfrm>
                <a:off x="2652097" y="2681659"/>
                <a:ext cx="3344505" cy="691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US" i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u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ru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ru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ru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ru-US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EC77310F-C3E7-4545-9AEC-7E2EA0FEC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97" y="2681659"/>
                <a:ext cx="3344505" cy="691408"/>
              </a:xfrm>
              <a:prstGeom prst="rect">
                <a:avLst/>
              </a:prstGeom>
              <a:blipFill>
                <a:blip r:embed="rId2"/>
                <a:stretch>
                  <a:fillRect t="-155357" b="-232143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41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358"/>
            <a:ext cx="7932655" cy="620483"/>
          </a:xfrm>
        </p:spPr>
        <p:txBody>
          <a:bodyPr/>
          <a:lstStyle/>
          <a:p>
            <a:r>
              <a:rPr lang="ru-RU" dirty="0"/>
              <a:t>Дано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744493"/>
                <a:ext cx="7932656" cy="28484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Clr>
                    <a:srgbClr val="1946BA"/>
                  </a:buClr>
                  <a:buNone/>
                </a:pPr>
                <a:r>
                  <a:rPr lang="ru-RU" dirty="0"/>
                  <a:t>Исторические данные аукционов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𝒖𝒔𝒆𝒓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𝒂𝒅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  <a:p>
                <a:pPr marL="0" indent="0">
                  <a:buClr>
                    <a:srgbClr val="1946BA"/>
                  </a:buClr>
                  <a:buNone/>
                </a:pPr>
                <a:r>
                  <a:rPr lang="ru-RU" dirty="0"/>
                  <a:t>Если объявление </a:t>
                </a:r>
                <a:r>
                  <a:rPr lang="ru-RU" b="1" dirty="0"/>
                  <a:t>выиграло</a:t>
                </a:r>
                <a:r>
                  <a:rPr lang="ru-RU" dirty="0"/>
                  <a:t> аукцион</a:t>
                </a:r>
              </a:p>
              <a:p>
                <a:pPr marL="355600" lvl="1" indent="-355600" algn="just">
                  <a:buClr>
                    <a:srgbClr val="1946BA"/>
                  </a:buClr>
                  <a:buFont typeface="Arial" pitchFamily="34" charset="0"/>
                  <a:buChar char="•"/>
                  <a:tabLst>
                    <a:tab pos="355600" algn="l"/>
                  </a:tabLst>
                </a:pPr>
                <a:r>
                  <a:rPr lang="ru-RU" dirty="0"/>
                  <a:t>Признаки пользователя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𝒖𝒔𝒆𝒓</m:t>
                        </m:r>
                      </m:sub>
                    </m:sSub>
                  </m:oMath>
                </a14:m>
                <a:r>
                  <a:rPr lang="ru-RU" dirty="0"/>
                  <a:t> и</a:t>
                </a:r>
                <a:r>
                  <a:rPr lang="en-US" dirty="0"/>
                  <a:t> </a:t>
                </a:r>
                <a:r>
                  <a:rPr lang="ru-RU" dirty="0"/>
                  <a:t>объявления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𝒂𝒅</m:t>
                        </m:r>
                      </m:sub>
                    </m:sSub>
                  </m:oMath>
                </a14:m>
                <a:endParaRPr lang="ru-RU" b="1" i="1" dirty="0"/>
              </a:p>
              <a:p>
                <a:pPr marL="355600" lvl="1" indent="-355600" algn="just">
                  <a:buClr>
                    <a:srgbClr val="1946BA"/>
                  </a:buClr>
                  <a:buFont typeface="Arial" pitchFamily="34" charset="0"/>
                  <a:buChar char="•"/>
                  <a:tabLst>
                    <a:tab pos="355600" algn="l"/>
                  </a:tabLst>
                </a:pPr>
                <a:r>
                  <a:rPr lang="en-US" dirty="0"/>
                  <a:t>C</a:t>
                </a:r>
                <a:r>
                  <a:rPr lang="ru-RU" dirty="0" err="1"/>
                  <a:t>тавка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𝒃𝒊</m:t>
                    </m:r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𝒘𝒊𝒏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355600" lvl="1" indent="-355600" algn="just">
                  <a:buClr>
                    <a:srgbClr val="1946BA"/>
                  </a:buClr>
                  <a:buFont typeface="Arial" pitchFamily="34" charset="0"/>
                  <a:buChar char="•"/>
                  <a:tabLst>
                    <a:tab pos="355600" algn="l"/>
                  </a:tabLst>
                </a:pPr>
                <a:r>
                  <a:rPr lang="ru-RU" dirty="0"/>
                  <a:t>Стоимость</a:t>
                </a:r>
                <a:r>
                  <a:rPr lang="en-US" dirty="0"/>
                  <a:t> </a:t>
                </a:r>
                <a:r>
                  <a:rPr lang="ru-RU" dirty="0"/>
                  <a:t>показа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𝒘𝒊𝒏</m:t>
                        </m:r>
                      </m:sub>
                    </m:sSub>
                  </m:oMath>
                </a14:m>
                <a:endParaRPr lang="ru-RU" b="1" dirty="0"/>
              </a:p>
              <a:p>
                <a:pPr marL="0" indent="0">
                  <a:buClr>
                    <a:srgbClr val="1946BA"/>
                  </a:buClr>
                  <a:buNone/>
                </a:pPr>
                <a:r>
                  <a:rPr lang="ru-RU" dirty="0"/>
                  <a:t>Если объявление </a:t>
                </a:r>
                <a:r>
                  <a:rPr lang="ru-RU" b="1" dirty="0"/>
                  <a:t>проиграло</a:t>
                </a:r>
                <a:r>
                  <a:rPr lang="ru-RU" dirty="0"/>
                  <a:t> аукцион</a:t>
                </a:r>
              </a:p>
              <a:p>
                <a:pPr marL="355600" lvl="1" indent="-355600" algn="just">
                  <a:buClr>
                    <a:srgbClr val="1946BA"/>
                  </a:buClr>
                  <a:buFont typeface="Arial" pitchFamily="34" charset="0"/>
                  <a:buChar char="•"/>
                  <a:tabLst>
                    <a:tab pos="355600" algn="l"/>
                  </a:tabLst>
                </a:pPr>
                <a:r>
                  <a:rPr lang="ru-RU" dirty="0"/>
                  <a:t>Признаки пользователя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𝒖𝒔𝒆𝒓</m:t>
                        </m:r>
                      </m:sub>
                    </m:sSub>
                  </m:oMath>
                </a14:m>
                <a:r>
                  <a:rPr lang="ru-RU" dirty="0"/>
                  <a:t> и</a:t>
                </a:r>
                <a:r>
                  <a:rPr lang="en-US" dirty="0"/>
                  <a:t> </a:t>
                </a:r>
                <a:r>
                  <a:rPr lang="ru-RU" dirty="0"/>
                  <a:t>объявления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𝒂𝒅</m:t>
                        </m:r>
                      </m:sub>
                    </m:sSub>
                  </m:oMath>
                </a14:m>
                <a:endParaRPr lang="ru-RU" b="1" i="1" dirty="0"/>
              </a:p>
              <a:p>
                <a:pPr marL="355600" lvl="1" indent="-355600" algn="just">
                  <a:buClr>
                    <a:srgbClr val="1946BA"/>
                  </a:buClr>
                  <a:buFont typeface="Arial" pitchFamily="34" charset="0"/>
                  <a:buChar char="•"/>
                  <a:tabLst>
                    <a:tab pos="355600" algn="l"/>
                  </a:tabLst>
                </a:pPr>
                <a:r>
                  <a:rPr lang="en-US" dirty="0"/>
                  <a:t>C</a:t>
                </a:r>
                <a:r>
                  <a:rPr lang="ru-RU" dirty="0" err="1"/>
                  <a:t>тавка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𝒃𝒊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𝒍𝒐𝒔𝒆</m:t>
                        </m:r>
                      </m:sub>
                    </m:sSub>
                  </m:oMath>
                </a14:m>
                <a:endParaRPr lang="ru-RU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744493"/>
                <a:ext cx="7932656" cy="2848490"/>
              </a:xfrm>
              <a:blipFill>
                <a:blip r:embed="rId2"/>
                <a:stretch>
                  <a:fillRect l="-1120" t="-3097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7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77A10F1-7EBC-F844-9007-CA69B6D24F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2216989"/>
                <a:ext cx="8229599" cy="2377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𝑊</m:t>
                      </m:r>
                      <m:d>
                        <m:dPr>
                          <m:ctrlPr>
                            <a:rPr lang="ru-US" i="1"/>
                          </m:ctrlPr>
                        </m:dPr>
                        <m:e>
                          <m:r>
                            <a:rPr lang="ru-RU" i="1"/>
                            <m:t>𝑏</m:t>
                          </m:r>
                        </m:e>
                      </m:d>
                      <m:r>
                        <a:rPr lang="ru-RU" i="1"/>
                        <m:t>≐</m:t>
                      </m:r>
                      <m:func>
                        <m:funcPr>
                          <m:ctrlPr>
                            <a:rPr lang="ru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𝑧</m:t>
                              </m:r>
                              <m:r>
                                <a:rPr lang="ru-RU" i="1"/>
                                <m:t>&lt;</m:t>
                              </m:r>
                              <m:r>
                                <a:rPr lang="ru-RU" i="1"/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ru-RU" i="1"/>
                        <m:t>= </m:t>
                      </m:r>
                      <m:nary>
                        <m:naryPr>
                          <m:limLoc m:val="subSup"/>
                          <m:ctrlPr>
                            <a:rPr lang="ru-US" i="1"/>
                          </m:ctrlPr>
                        </m:naryPr>
                        <m:sub>
                          <m:r>
                            <a:rPr lang="ru-RU" i="1"/>
                            <m:t>0</m:t>
                          </m:r>
                        </m:sub>
                        <m:sup>
                          <m:r>
                            <a:rPr lang="ru-RU" i="1"/>
                            <m:t>𝑏</m:t>
                          </m:r>
                        </m:sup>
                        <m:e>
                          <m:r>
                            <a:rPr lang="ru-RU" i="1"/>
                            <m:t>𝑝</m:t>
                          </m:r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d>
                          <m:r>
                            <a:rPr lang="ru-RU" i="1"/>
                            <m:t>𝑑𝑥</m:t>
                          </m:r>
                        </m:e>
                      </m:nary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𝑆</m:t>
                      </m:r>
                      <m:d>
                        <m:dPr>
                          <m:ctrlPr>
                            <a:rPr lang="ru-US" i="1"/>
                          </m:ctrlPr>
                        </m:dPr>
                        <m:e>
                          <m:r>
                            <a:rPr lang="ru-RU" i="1"/>
                            <m:t>𝑏</m:t>
                          </m:r>
                        </m:e>
                      </m:d>
                      <m:r>
                        <a:rPr lang="ru-RU" i="1"/>
                        <m:t>≐</m:t>
                      </m:r>
                      <m:func>
                        <m:funcPr>
                          <m:ctrlPr>
                            <a:rPr lang="ru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𝑧</m:t>
                              </m:r>
                              <m:r>
                                <a:rPr lang="ru-RU" i="1"/>
                                <m:t>≥</m:t>
                              </m:r>
                              <m:r>
                                <a:rPr lang="ru-RU" i="1"/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ru-RU" i="1"/>
                        <m:t>=1−</m:t>
                      </m:r>
                      <m:r>
                        <a:rPr lang="ru-RU" i="1"/>
                        <m:t>𝑊</m:t>
                      </m:r>
                      <m:d>
                        <m:dPr>
                          <m:ctrlPr>
                            <a:rPr lang="ru-US" i="1"/>
                          </m:ctrlPr>
                        </m:dPr>
                        <m:e>
                          <m:r>
                            <a:rPr lang="ru-RU" i="1"/>
                            <m:t>𝑏</m:t>
                          </m:r>
                        </m:e>
                      </m:d>
                      <m:r>
                        <a:rPr lang="ru-RU" i="1"/>
                        <m:t>= </m:t>
                      </m:r>
                      <m:nary>
                        <m:naryPr>
                          <m:limLoc m:val="subSup"/>
                          <m:ctrlPr>
                            <a:rPr lang="ru-US" i="1"/>
                          </m:ctrlPr>
                        </m:naryPr>
                        <m:sub>
                          <m:r>
                            <a:rPr lang="ru-RU" i="1"/>
                            <m:t>𝑏</m:t>
                          </m:r>
                        </m:sub>
                        <m:sup>
                          <m:r>
                            <a:rPr lang="ru-RU" i="1"/>
                            <m:t>∞</m:t>
                          </m:r>
                        </m:sup>
                        <m:e>
                          <m:r>
                            <a:rPr lang="ru-RU" i="1"/>
                            <m:t>𝑝</m:t>
                          </m:r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d>
                          <m:r>
                            <a:rPr lang="ru-RU" i="1"/>
                            <m:t>𝑑𝑥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77A10F1-7EBC-F844-9007-CA69B6D24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2216989"/>
                <a:ext cx="8229599" cy="2377634"/>
              </a:xfrm>
              <a:blipFill>
                <a:blip r:embed="rId2"/>
                <a:stretch>
                  <a:fillRect t="-61702" b="-64894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E76ECED5-1801-0F4F-9F28-4F266DD3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помощью нейронной сети</a:t>
            </a:r>
            <a:endParaRPr lang="en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189F7-B188-AE40-81D0-D56A803C32FF}"/>
              </a:ext>
            </a:extLst>
          </p:cNvPr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Muller" pitchFamily="2" charset="77"/>
              </a:rPr>
              <a:t>Deep Landscape Forecasting for Real-time Bidding Advertising, KDD, 2019</a:t>
            </a:r>
            <a:endParaRPr lang="en-RU" sz="1400" dirty="0">
              <a:latin typeface="Mull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8276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77A10F1-7EBC-F844-9007-CA69B6D24F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746133"/>
                <a:ext cx="8229600" cy="2848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𝑊</m:t>
                      </m:r>
                      <m:d>
                        <m:dPr>
                          <m:ctrlPr>
                            <a:rPr lang="ru-US" i="1"/>
                          </m:ctrlPr>
                        </m:dPr>
                        <m:e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𝑏</m:t>
                              </m:r>
                            </m:e>
                            <m:sub>
                              <m:r>
                                <a:rPr lang="ru-RU" i="1"/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≐</m:t>
                      </m:r>
                      <m:func>
                        <m:funcPr>
                          <m:ctrlPr>
                            <a:rPr lang="ru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𝑧</m:t>
                              </m:r>
                              <m:r>
                                <a:rPr lang="ru-RU" i="1"/>
                                <m:t>&lt;</m:t>
                              </m:r>
                              <m:sSub>
                                <m:sSubPr>
                                  <m:ctrlPr>
                                    <a:rPr lang="ru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𝑏</m:t>
                                  </m:r>
                                </m:e>
                                <m:sub>
                                  <m:r>
                                    <a:rPr lang="ru-RU" i="1"/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i="1"/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US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&lt;</m:t>
                          </m:r>
                          <m:r>
                            <a:rPr lang="ru-RU" i="1"/>
                            <m:t>𝑙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𝑧</m:t>
                          </m:r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𝑆</m:t>
                      </m:r>
                      <m:d>
                        <m:dPr>
                          <m:ctrlPr>
                            <a:rPr lang="ru-US" i="1"/>
                          </m:ctrlPr>
                        </m:dPr>
                        <m:e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𝑏</m:t>
                              </m:r>
                            </m:e>
                            <m:sub>
                              <m:r>
                                <a:rPr lang="ru-RU" i="1"/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 ≐</m:t>
                      </m:r>
                      <m:func>
                        <m:funcPr>
                          <m:ctrlPr>
                            <a:rPr lang="ru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𝑧</m:t>
                              </m:r>
                              <m:r>
                                <a:rPr lang="ru-RU" i="1"/>
                                <m:t>≥</m:t>
                              </m:r>
                              <m:sSub>
                                <m:sSubPr>
                                  <m:ctrlPr>
                                    <a:rPr lang="ru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𝑏</m:t>
                                  </m:r>
                                </m:e>
                                <m:sub>
                                  <m:r>
                                    <a:rPr lang="ru-RU" i="1"/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i="1"/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US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≥</m:t>
                          </m:r>
                          <m:r>
                            <a:rPr lang="ru-RU" i="1"/>
                            <m:t>𝑙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𝑧</m:t>
                          </m:r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e>
                      </m:nary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77A10F1-7EBC-F844-9007-CA69B6D24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746133"/>
                <a:ext cx="8229600" cy="2848490"/>
              </a:xfrm>
              <a:blipFill>
                <a:blip r:embed="rId2"/>
                <a:stretch>
                  <a:fillRect t="-32301" b="-43363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E76ECED5-1801-0F4F-9F28-4F266DD3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помощью нейронной сети</a:t>
            </a:r>
            <a:endParaRPr lang="en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189F7-B188-AE40-81D0-D56A803C32FF}"/>
              </a:ext>
            </a:extLst>
          </p:cNvPr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Muller" pitchFamily="2" charset="77"/>
              </a:rPr>
              <a:t>Deep Landscape Forecasting for Real-time Bidding Advertising, KDD, 2019</a:t>
            </a:r>
            <a:endParaRPr lang="en-RU" sz="1400" dirty="0">
              <a:latin typeface="Mull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19732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53322</TotalTime>
  <Words>360</Words>
  <Application>Microsoft Macintosh PowerPoint</Application>
  <PresentationFormat>Экран (16:9)</PresentationFormat>
  <Paragraphs>60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Muller</vt:lpstr>
      <vt:lpstr>Cover</vt:lpstr>
      <vt:lpstr>1_Cover</vt:lpstr>
      <vt:lpstr>Моделирование ставок в аукционе</vt:lpstr>
      <vt:lpstr>Онлайн-аукцион</vt:lpstr>
      <vt:lpstr>Цель работы</vt:lpstr>
      <vt:lpstr>Актуальность</vt:lpstr>
      <vt:lpstr>Постановка задачи</vt:lpstr>
      <vt:lpstr>Survival Analysis</vt:lpstr>
      <vt:lpstr>Дано</vt:lpstr>
      <vt:lpstr>С помощью нейронной сети</vt:lpstr>
      <vt:lpstr>С помощью нейронной сети</vt:lpstr>
      <vt:lpstr>Устройство нейронной сети</vt:lpstr>
      <vt:lpstr>Loss-функция</vt:lpstr>
      <vt:lpstr>Текущие результаты</vt:lpstr>
      <vt:lpstr>Текущие результаты</vt:lpstr>
      <vt:lpstr>Текущие результаты</vt:lpstr>
      <vt:lpstr>Планы по улучшению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284</cp:revision>
  <cp:lastPrinted>2019-06-09T20:52:18Z</cp:lastPrinted>
  <dcterms:created xsi:type="dcterms:W3CDTF">2014-06-27T12:30:22Z</dcterms:created>
  <dcterms:modified xsi:type="dcterms:W3CDTF">2020-04-28T00:34:55Z</dcterms:modified>
</cp:coreProperties>
</file>