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26"/>
  </p:notesMasterIdLst>
  <p:sldIdLst>
    <p:sldId id="256" r:id="rId3"/>
    <p:sldId id="278" r:id="rId4"/>
    <p:sldId id="279" r:id="rId5"/>
    <p:sldId id="260" r:id="rId6"/>
    <p:sldId id="259" r:id="rId7"/>
    <p:sldId id="258" r:id="rId8"/>
    <p:sldId id="261" r:id="rId9"/>
    <p:sldId id="262" r:id="rId10"/>
    <p:sldId id="263" r:id="rId11"/>
    <p:sldId id="285" r:id="rId12"/>
    <p:sldId id="286" r:id="rId13"/>
    <p:sldId id="266" r:id="rId14"/>
    <p:sldId id="267" r:id="rId15"/>
    <p:sldId id="280" r:id="rId16"/>
    <p:sldId id="287" r:id="rId17"/>
    <p:sldId id="268" r:id="rId18"/>
    <p:sldId id="276" r:id="rId19"/>
    <p:sldId id="284" r:id="rId20"/>
    <p:sldId id="269" r:id="rId21"/>
    <p:sldId id="270" r:id="rId22"/>
    <p:sldId id="272" r:id="rId23"/>
    <p:sldId id="277" r:id="rId24"/>
    <p:sldId id="27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iHpxGHLmQtDThjjpGeMc6LHFAf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Яковлева Дарья Владимировна" initials="ЯДВ" lastIdx="9" clrIdx="0">
    <p:extLst>
      <p:ext uri="{19B8F6BF-5375-455C-9EA6-DF929625EA0E}">
        <p15:presenceInfo xmlns:p15="http://schemas.microsoft.com/office/powerpoint/2012/main" userId="S::183042@niuitmo.ru::b69f8468-1c4e-45df-b8e3-a5f2050996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0"/>
    <p:restoredTop sz="75044"/>
  </p:normalViewPr>
  <p:slideViewPr>
    <p:cSldViewPr snapToGrid="0">
      <p:cViewPr varScale="1">
        <p:scale>
          <a:sx n="95" d="100"/>
          <a:sy n="95" d="100"/>
        </p:scale>
        <p:origin x="1200" y="16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Здравствуйте! Меня зовут..</a:t>
            </a:r>
            <a:endParaRPr dirty="0"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Формулы вероятностей выигрыша и проигрыша аукциона не что иное как формулы из </a:t>
            </a:r>
            <a:r>
              <a:rPr lang="en-US" dirty="0"/>
              <a:t>SA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Которые представляют из себя площади по кривой плотности распределения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 в том что мы не может работать с непрерывным пространством в нейронной сети</a:t>
            </a:r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90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Поэтому перейдем из непрерывного пространства в дискретное</a:t>
            </a:r>
            <a:br>
              <a:rPr lang="ru-RU" dirty="0"/>
            </a:br>
            <a:r>
              <a:rPr lang="ru-RU" dirty="0"/>
              <a:t>Для этого представим все возможные ставки как последовательность от наименьшей к наибольшие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 разобьем эту последовательность на </a:t>
            </a:r>
            <a:r>
              <a:rPr lang="en-US" dirty="0"/>
              <a:t>l </a:t>
            </a:r>
            <a:r>
              <a:rPr lang="ru-RU" dirty="0"/>
              <a:t>равных блоков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Тогда наши вероятности выигрыша/проигрыша будут суммами вероятностей события для каждого блока, что рыночная цена принадлежит этому блоку</a:t>
            </a:r>
            <a:endParaRPr dirty="0"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3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2914e07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2914e07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Прочитать слайд</a:t>
            </a:r>
            <a:br>
              <a:rPr lang="ru-RU" dirty="0"/>
            </a:br>
            <a:r>
              <a:rPr lang="ru-RU" dirty="0"/>
              <a:t>Рассказать что предсказывает условную вероятность (рыночная цена принадлежит конкретному блоку, при условии что она больше величин ставок в предыдущих блоках)</a:t>
            </a:r>
          </a:p>
        </p:txBody>
      </p:sp>
      <p:sp>
        <p:nvSpPr>
          <p:cNvPr id="180" name="Google Shape;180;g752914e07d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Рассказать про сеть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вход информация о пользователе и об рекламном объявлении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Векторизуем переданные данные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После дублируем полученные вектора на </a:t>
            </a:r>
            <a:r>
              <a:rPr lang="en-US" dirty="0"/>
              <a:t>L </a:t>
            </a:r>
            <a:r>
              <a:rPr lang="ru-RU" dirty="0"/>
              <a:t>блоков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Передает рекуррентному слою для предсказания условной вероятности</a:t>
            </a:r>
            <a:endParaRPr dirty="0"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2914e07d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2914e07d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Подробнее про рекуррентный </a:t>
            </a:r>
            <a:r>
              <a:rPr lang="en-US" dirty="0"/>
              <a:t>LSTM </a:t>
            </a:r>
            <a:r>
              <a:rPr lang="ru-RU" dirty="0"/>
              <a:t>слой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каждой клетке считается условная вероятность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Чтобы получить вероятность выигрыша/проигрыша или плотность распределения рыночной цены для конкретной ставки необходимо взять произведение на </a:t>
            </a:r>
            <a:r>
              <a:rPr lang="ru-RU" dirty="0" err="1"/>
              <a:t>преффиксе</a:t>
            </a:r>
            <a:r>
              <a:rPr lang="ru-RU" dirty="0"/>
              <a:t> от первого блока до блока, в которой принадлежит эта ставка</a:t>
            </a:r>
          </a:p>
        </p:txBody>
      </p:sp>
      <p:sp>
        <p:nvSpPr>
          <p:cNvPr id="180" name="Google Shape;180;g752914e07d_2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42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Один из первых подходов к улучшению - применения механизма внимания</a:t>
            </a:r>
            <a:br>
              <a:rPr lang="ru-RU" dirty="0"/>
            </a:br>
            <a:r>
              <a:rPr lang="ru-RU" dirty="0"/>
              <a:t>Собираем скрытый состояние перед каждой </a:t>
            </a:r>
            <a:r>
              <a:rPr lang="en-US" dirty="0"/>
              <a:t>RNN </a:t>
            </a:r>
            <a:r>
              <a:rPr lang="ru-RU" dirty="0"/>
              <a:t>клеткой для создания вектора контекста и применяем вектор к каждой ставке.</a:t>
            </a:r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12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Для обучения используется две функции потерь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Первая отвечает для качество предсказания, но применяется только на выигрышных аукционах</a:t>
            </a:r>
            <a:br>
              <a:rPr lang="ru-RU" dirty="0"/>
            </a:br>
            <a:r>
              <a:rPr lang="ru-RU" dirty="0"/>
              <a:t>Вторая позволяет обучаться на всех случаях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(в случае проигрыша мы устремляем наши предсказания к 1, а в случае проигрыша к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То есть делаем Кросс Энтропию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Для проверки качества сравниваем предсказанную вероятность выигрыша и желаемую (аналогично, для выигрыша 1, для проигрыша 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S" dirty="0"/>
              <a:t>Используется открытый датасет компании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iPinYou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который содержит информацию о 9 различных рекламных объявлениях</a:t>
            </a:r>
            <a:endParaRPr lang="ru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41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Текущее сравнение нашей реализации с </a:t>
            </a:r>
            <a:r>
              <a:rPr lang="en-US" dirty="0"/>
              <a:t>baseline </a:t>
            </a:r>
            <a:r>
              <a:rPr lang="ru-RU" dirty="0"/>
              <a:t>на примере двух объявлений</a:t>
            </a:r>
            <a:endParaRPr dirty="0"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90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Подробные графики на примере одного объявления</a:t>
            </a:r>
            <a:endParaRPr dirty="0"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S" dirty="0"/>
              <a:t>Введение в предметную область</a:t>
            </a:r>
          </a:p>
          <a:p>
            <a:r>
              <a:rPr lang="ru-US" dirty="0"/>
              <a:t>Реклама является основным заработком для большинства </a:t>
            </a:r>
            <a:r>
              <a:rPr lang="en-US" dirty="0"/>
              <a:t>IT </a:t>
            </a:r>
            <a:r>
              <a:rPr lang="ru-RU" dirty="0"/>
              <a:t>компаний</a:t>
            </a:r>
          </a:p>
          <a:p>
            <a:r>
              <a:rPr lang="ru-RU" dirty="0"/>
              <a:t>Онлайн аукцион – это механизм для выбора рекламного объявления</a:t>
            </a:r>
          </a:p>
          <a:p>
            <a:r>
              <a:rPr lang="ru-RU" dirty="0"/>
              <a:t>(дальше со слайда)</a:t>
            </a:r>
            <a:endParaRPr lang="ru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350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dirty="0"/>
              <a:t>Подробные графики на примере одного объявления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Планы по улучшению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Доработка применения механики внимания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Доработка функции потери, добавив еще одну функцию для регуляризации процесса обучения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Оптимизация работы нейронной сети с использования </a:t>
            </a:r>
            <a:r>
              <a:rPr lang="en-US" dirty="0" err="1"/>
              <a:t>Prunning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Реализовать альтернативного решения из </a:t>
            </a:r>
            <a:r>
              <a:rPr lang="en-US" dirty="0"/>
              <a:t>SA</a:t>
            </a:r>
            <a:endParaRPr dirty="0"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S" dirty="0"/>
              <a:t>Итоги</a:t>
            </a:r>
          </a:p>
          <a:p>
            <a:r>
              <a:rPr lang="ru-US" dirty="0"/>
              <a:t>Реализован описанные алгоритм</a:t>
            </a:r>
          </a:p>
          <a:p>
            <a:r>
              <a:rPr lang="ru-US" dirty="0"/>
              <a:t>Есть идеи для улучшения существующих показателей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360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S" dirty="0"/>
              <a:t>Рассказать про сложность найти хороших баланс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71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Сама задача предсказания ставки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аукционе известна информация о пользователе и самом рекламном объявлении (сайт, где будет выставлено объявление, размер баннера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основе этой информации нужно предсказать плотность распределения рыночной цены, то есть для каждой ставки предсказать вероятность того что эта ставка окажется выигрышной</a:t>
            </a: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Благодаря этой задаче рекламодатели узнают примерное количество выигрышных аукционов для каждой ставки.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 основываясь на этом смогут реализовывать свои стратегии торгов для улучшения показателей эффективности рекламы.</a:t>
            </a:r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Четко и внятно прочитать цель работы</a:t>
            </a:r>
            <a:endParaRPr dirty="0"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решения задачи нам даны исторические данные об аукционов, которую можно представить как тройку значений</a:t>
            </a:r>
            <a:br>
              <a:rPr lang="ru-RU" dirty="0"/>
            </a:br>
            <a:r>
              <a:rPr lang="ru-RU" dirty="0"/>
              <a:t>Есть нюанс, все онлайн-аукционы закрытые, поэтому рыночную цену знает только победитель аукциона</a:t>
            </a:r>
            <a:endParaRPr dirty="0"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 </a:t>
            </a:r>
            <a:r>
              <a:rPr lang="ru-RU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это класс задач, в которых нужно оценить вероятность наступления интересующего события для каждого промежутка времени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Один из примеров таких задач является медицина, где требуется предсказать вероятность наступления смерти пациента от интересующих болезней для каждого дня в выбранном интервале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нашей задаче мы также будет использовать </a:t>
            </a:r>
            <a:r>
              <a:rPr lang="en-US" dirty="0"/>
              <a:t>Survival Analysis</a:t>
            </a:r>
            <a:r>
              <a:rPr lang="ru-RU" dirty="0"/>
              <a:t>, но в качестве дня у нас будет ставка, аналог наступления смерти будет событие выиграть аукцион</a:t>
            </a:r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914e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2914e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 </a:t>
            </a:r>
            <a:r>
              <a:rPr lang="en-US" dirty="0"/>
              <a:t>baseline </a:t>
            </a:r>
            <a:r>
              <a:rPr lang="ru-RU" dirty="0"/>
              <a:t>решение была выбрана статья 2019 года</a:t>
            </a:r>
            <a:br>
              <a:rPr lang="ru-RU" dirty="0"/>
            </a:br>
            <a:r>
              <a:rPr lang="ru-RU" dirty="0"/>
              <a:t>Эта статья примечательна тем что в ней (дальше по слайду)</a:t>
            </a:r>
            <a:endParaRPr dirty="0"/>
          </a:p>
        </p:txBody>
      </p:sp>
      <p:sp>
        <p:nvSpPr>
          <p:cNvPr id="155" name="Google Shape;155;g752914e07d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8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2" name="Google Shape;92;p29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822960" y="1692934"/>
            <a:ext cx="749808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ru-RU" dirty="0"/>
              <a:t>Моделирование ставок в аукционе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body" idx="2"/>
          </p:nvPr>
        </p:nvSpPr>
        <p:spPr>
          <a:xfrm>
            <a:off x="1366292" y="3450566"/>
            <a:ext cx="6500191" cy="132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Тельнов Сергей Андреевич, M3435</a:t>
            </a:r>
            <a:endParaRPr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Научный руководитель Фильченков А. А., к. ф.-м. н., 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доцент ФИТиП</a:t>
            </a:r>
            <a:endParaRPr lang="en-US" dirty="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ru-RU" dirty="0"/>
              <a:t>Научный консультант Яковлева Д.В.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3523422" y="4777529"/>
            <a:ext cx="20971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Санкт-Петербург, 2020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8726557" y="4777529"/>
            <a:ext cx="407504" cy="182097"/>
          </a:xfrm>
          <a:prstGeom prst="rect">
            <a:avLst/>
          </a:prstGeom>
          <a:solidFill>
            <a:srgbClr val="22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2D97A-F899-DF4C-914C-6456E961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53845"/>
            <a:ext cx="3827939" cy="166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41DBF-1F2A-B344-BCAE-1D33C9FD6E1D}"/>
              </a:ext>
            </a:extLst>
          </p:cNvPr>
          <p:cNvSpPr txBox="1"/>
          <p:nvPr/>
        </p:nvSpPr>
        <p:spPr>
          <a:xfrm>
            <a:off x="457199" y="3692898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2. График плотности распределения</a:t>
            </a:r>
            <a:r>
              <a:rPr lang="ru-US" dirty="0"/>
              <a:t> </a:t>
            </a:r>
          </a:p>
          <a:p>
            <a:pPr algn="ctr"/>
            <a:r>
              <a:rPr lang="ru-RU" dirty="0"/>
              <a:t>в непрерывном пространстве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92C322-3E24-7540-9887-BD8E776797B1}"/>
                  </a:ext>
                </a:extLst>
              </p:cNvPr>
              <p:cNvSpPr txBox="1"/>
              <p:nvPr/>
            </p:nvSpPr>
            <p:spPr>
              <a:xfrm>
                <a:off x="5003197" y="1944633"/>
                <a:ext cx="3827938" cy="148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≐</m:t>
                      </m:r>
                      <m:func>
                        <m:func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≐</m:t>
                      </m:r>
                      <m:func>
                        <m:func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ru-US" dirty="0"/>
              </a:p>
              <a:p>
                <a:endParaRPr lang="ru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92C322-3E24-7540-9887-BD8E7767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97" y="1944633"/>
                <a:ext cx="3827938" cy="1480790"/>
              </a:xfrm>
              <a:prstGeom prst="rect">
                <a:avLst/>
              </a:prstGeom>
              <a:blipFill>
                <a:blip r:embed="rId4"/>
                <a:stretch>
                  <a:fillRect t="-55085" b="-54237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0;g752914e07d_2_2">
            <a:extLst>
              <a:ext uri="{FF2B5EF4-FFF2-40B4-BE49-F238E27FC236}">
                <a16:creationId xmlns:a16="http://schemas.microsoft.com/office/drawing/2014/main" id="{C2579B79-625D-2847-97BA-2F8ED7E4115C}"/>
              </a:ext>
            </a:extLst>
          </p:cNvPr>
          <p:cNvSpPr/>
          <p:nvPr/>
        </p:nvSpPr>
        <p:spPr>
          <a:xfrm>
            <a:off x="1899501" y="4541676"/>
            <a:ext cx="724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66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Решение задачи</a:t>
            </a:r>
            <a:endParaRPr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1DBF-1F2A-B344-BCAE-1D33C9FD6E1D}"/>
              </a:ext>
            </a:extLst>
          </p:cNvPr>
          <p:cNvSpPr txBox="1"/>
          <p:nvPr/>
        </p:nvSpPr>
        <p:spPr>
          <a:xfrm>
            <a:off x="457199" y="3759031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3</a:t>
            </a:r>
            <a:r>
              <a:rPr lang="ru-RU" dirty="0"/>
              <a:t>. График плотности распределения</a:t>
            </a:r>
          </a:p>
          <a:p>
            <a:pPr algn="ctr"/>
            <a:r>
              <a:rPr lang="ru-RU" dirty="0"/>
              <a:t>в дискретном пространстве</a:t>
            </a:r>
            <a:endParaRPr lang="ru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F7D98F-45B3-2D43-8291-D39B97A2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53655"/>
            <a:ext cx="4114800" cy="1905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5FCB78-93FC-FF46-90C3-755F6003229B}"/>
                  </a:ext>
                </a:extLst>
              </p:cNvPr>
              <p:cNvSpPr txBox="1"/>
              <p:nvPr/>
            </p:nvSpPr>
            <p:spPr>
              <a:xfrm>
                <a:off x="4990682" y="1853655"/>
                <a:ext cx="4114801" cy="1834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≐</m:t>
                      </m:r>
                      <m:func>
                        <m:func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 ≐</m:t>
                      </m:r>
                      <m:func>
                        <m:func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ru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US" dirty="0"/>
              </a:p>
              <a:p>
                <a:endParaRPr lang="ru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5FCB78-93FC-FF46-90C3-755F6003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82" y="1853655"/>
                <a:ext cx="4114801" cy="1834605"/>
              </a:xfrm>
              <a:prstGeom prst="rect">
                <a:avLst/>
              </a:prstGeom>
              <a:blipFill>
                <a:blip r:embed="rId4"/>
                <a:stretch>
                  <a:fillRect t="-39310" b="-20690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60;g752914e07d_2_2">
            <a:extLst>
              <a:ext uri="{FF2B5EF4-FFF2-40B4-BE49-F238E27FC236}">
                <a16:creationId xmlns:a16="http://schemas.microsoft.com/office/drawing/2014/main" id="{C4E3BFB7-67B6-4C4F-97A1-D916C26A240E}"/>
              </a:ext>
            </a:extLst>
          </p:cNvPr>
          <p:cNvSpPr/>
          <p:nvPr/>
        </p:nvSpPr>
        <p:spPr>
          <a:xfrm>
            <a:off x="1899501" y="4541676"/>
            <a:ext cx="724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2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Google Shape;182;g752914e07d_2_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724566"/>
                <a:ext cx="8229599" cy="28485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81000" algn="l" rtl="0">
                  <a:spcBef>
                    <a:spcPts val="48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ru-RU" dirty="0"/>
                  <a:t>Рекуррентная </a:t>
                </a:r>
                <a:r>
                  <a:rPr lang="en-US" dirty="0"/>
                  <a:t>LSTM </a:t>
                </a:r>
                <a:r>
                  <a:rPr lang="ru-RU" dirty="0"/>
                  <a:t>сеть</a:t>
                </a:r>
              </a:p>
              <a:p>
                <a:pPr marL="457200" lvl="0" indent="-38100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ru-RU" dirty="0"/>
                  <a:t>Обучение по выигрышных и проигрышных примерах</a:t>
                </a:r>
              </a:p>
              <a:p>
                <a:pPr>
                  <a:spcBef>
                    <a:spcPts val="0"/>
                  </a:spcBef>
                </a:pPr>
                <a:r>
                  <a:rPr lang="ru-RU" dirty="0"/>
                  <a:t>Предсказание условной вероятности на выходе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/>
              </a:p>
              <a:p>
                <a:pPr marL="76200" indent="0">
                  <a:spcBef>
                    <a:spcPts val="0"/>
                  </a:spcBef>
                  <a:buNone/>
                </a:pPr>
                <a:endParaRPr lang="ru-RU" sz="1800" i="1" dirty="0"/>
              </a:p>
              <a:p>
                <a:pPr marL="7620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u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ru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ru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US" sz="2000" dirty="0"/>
              </a:p>
              <a:p>
                <a:pPr marL="76200" lvl="0" indent="0" algn="l" rtl="0"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82" name="Google Shape;182;g752914e07d_2_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4566"/>
                <a:ext cx="8229599" cy="28485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ru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Google Shape;183;g752914e07d_2_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Текущее решение</a:t>
            </a:r>
            <a:endParaRPr dirty="0"/>
          </a:p>
        </p:txBody>
      </p:sp>
      <p:sp>
        <p:nvSpPr>
          <p:cNvPr id="184" name="Google Shape;184;g752914e07d_2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Устройство нейронной сети</a:t>
            </a:r>
            <a:endParaRPr dirty="0"/>
          </a:p>
        </p:txBody>
      </p:sp>
      <p:sp>
        <p:nvSpPr>
          <p:cNvPr id="191" name="Google Shape;191;p10"/>
          <p:cNvSpPr txBox="1"/>
          <p:nvPr/>
        </p:nvSpPr>
        <p:spPr>
          <a:xfrm>
            <a:off x="2735023" y="4563373"/>
            <a:ext cx="3673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4. Модель нейронной сети</a:t>
            </a:r>
            <a:endParaRPr sz="1800"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8EA91A-9F9B-DB48-897A-BEE5AD22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82744"/>
            <a:ext cx="5638800" cy="25333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2914e07d_2_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dirty="0"/>
              <a:t>Устройство нейронной сети</a:t>
            </a:r>
            <a:endParaRPr dirty="0"/>
          </a:p>
        </p:txBody>
      </p:sp>
      <p:sp>
        <p:nvSpPr>
          <p:cNvPr id="184" name="Google Shape;184;g752914e07d_2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4DEB4-B19B-6142-B9F7-1ED18E76B7FD}"/>
              </a:ext>
            </a:extLst>
          </p:cNvPr>
          <p:cNvSpPr txBox="1"/>
          <p:nvPr/>
        </p:nvSpPr>
        <p:spPr>
          <a:xfrm>
            <a:off x="2386799" y="45651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Рисунок 5. Устройство рекуррентного слоя</a:t>
            </a:r>
            <a:endParaRPr lang="ru-US" sz="1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9FE23FF-7008-E842-94A6-307372F6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78" y="1453957"/>
            <a:ext cx="5193643" cy="31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Устройство нейронной сети</a:t>
            </a:r>
            <a:endParaRPr dirty="0"/>
          </a:p>
        </p:txBody>
      </p:sp>
      <p:sp>
        <p:nvSpPr>
          <p:cNvPr id="191" name="Google Shape;191;p10"/>
          <p:cNvSpPr txBox="1"/>
          <p:nvPr/>
        </p:nvSpPr>
        <p:spPr>
          <a:xfrm>
            <a:off x="2735023" y="4497161"/>
            <a:ext cx="36739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6. Модель нейронной сети с механизмом внимания</a:t>
            </a:r>
            <a:endParaRPr sz="1800" dirty="0"/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61AD14-B3BF-8041-ADF4-E9BB10C1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31" y="1998256"/>
            <a:ext cx="6250338" cy="2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8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Loss-функция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575035" y="1659118"/>
            <a:ext cx="792794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 две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-функции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-функция отвечает за качество предсказания для выигрышных примеров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ru-RU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-функция позволяет обучаться на проигрышных примерах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dirty="0">
                <a:solidFill>
                  <a:schemeClr val="dk1"/>
                </a:solidFill>
              </a:rPr>
              <a:t>Сравниваем функцию распределения вероятности выигрыша для ставки алгоритма и желаемую</a:t>
            </a:r>
            <a:endParaRPr lang="ru-RU" sz="1800" dirty="0"/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527C9D3-3007-F74E-8F8D-A0EC40CC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9937"/>
            <a:ext cx="8229600" cy="2834686"/>
          </a:xfrm>
        </p:spPr>
        <p:txBody>
          <a:bodyPr/>
          <a:lstStyle/>
          <a:p>
            <a:r>
              <a:rPr lang="ru-US" dirty="0"/>
              <a:t>Используется открытый датасет </a:t>
            </a:r>
            <a:r>
              <a:rPr lang="ru-RU" dirty="0" err="1">
                <a:latin typeface="Calibri"/>
                <a:ea typeface="Calibri"/>
                <a:cs typeface="Calibri"/>
                <a:sym typeface="Calibri"/>
              </a:rPr>
              <a:t>iPinYou</a:t>
            </a:r>
            <a:endParaRPr lang="ru-RU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dirty="0">
                <a:latin typeface="Calibri"/>
                <a:cs typeface="Calibri"/>
                <a:sym typeface="Calibri"/>
              </a:rPr>
              <a:t>9 различных рекламных объявлений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8110ED4-3997-C149-A543-747CFDBB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US" dirty="0"/>
              <a:t>атасет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C37C81-B507-1C4C-A3E4-FC4844CF21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70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Текущие результаты</a:t>
            </a:r>
            <a:endParaRPr dirty="0"/>
          </a:p>
        </p:txBody>
      </p:sp>
      <p:sp>
        <p:nvSpPr>
          <p:cNvPr id="221" name="Google Shape;221;p14"/>
          <p:cNvSpPr txBox="1"/>
          <p:nvPr/>
        </p:nvSpPr>
        <p:spPr>
          <a:xfrm>
            <a:off x="2405829" y="4588529"/>
            <a:ext cx="43323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7. Результаты на датасете iPinYou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609D533-4F41-1A4E-8443-239611E24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69828"/>
              </p:ext>
            </p:extLst>
          </p:nvPr>
        </p:nvGraphicFramePr>
        <p:xfrm>
          <a:off x="1305560" y="2071636"/>
          <a:ext cx="6532880" cy="212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576">
                  <a:extLst>
                    <a:ext uri="{9D8B030D-6E8A-4147-A177-3AD203B41FA5}">
                      <a16:colId xmlns:a16="http://schemas.microsoft.com/office/drawing/2014/main" val="3226239251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3538497051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1453757814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683897110"/>
                    </a:ext>
                  </a:extLst>
                </a:gridCol>
                <a:gridCol w="1306576">
                  <a:extLst>
                    <a:ext uri="{9D8B030D-6E8A-4147-A177-3AD203B41FA5}">
                      <a16:colId xmlns:a16="http://schemas.microsoft.com/office/drawing/2014/main" val="4277327074"/>
                    </a:ext>
                  </a:extLst>
                </a:gridCol>
              </a:tblGrid>
              <a:tr h="4530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 объявления</a:t>
                      </a:r>
                      <a:endParaRPr lang="ru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US" dirty="0"/>
                        <a:t>2997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US" dirty="0"/>
                        <a:t>3476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93620"/>
                  </a:ext>
                </a:extLst>
              </a:tr>
              <a:tr h="633088"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</a:t>
                      </a:r>
                      <a:r>
                        <a:rPr lang="ru-US" dirty="0"/>
                        <a:t>екущее 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</a:t>
                      </a:r>
                      <a:r>
                        <a:rPr lang="ru-US" dirty="0"/>
                        <a:t>екущее 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3495"/>
                  </a:ext>
                </a:extLst>
              </a:tr>
              <a:tr h="4530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2</a:t>
                      </a:r>
                      <a:r>
                        <a:rPr lang="en-US" dirty="0"/>
                        <a:t>.2743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0.5439</a:t>
                      </a:r>
                      <a:endParaRPr lang="ru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1.4686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1.4222</a:t>
                      </a:r>
                      <a:endParaRPr lang="ru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90814"/>
                  </a:ext>
                </a:extLst>
              </a:tr>
              <a:tr h="453092">
                <a:tc>
                  <a:txBody>
                    <a:bodyPr/>
                    <a:lstStyle/>
                    <a:p>
                      <a:pPr algn="ctr"/>
                      <a:r>
                        <a:rPr lang="ru-US" dirty="0"/>
                        <a:t>Точность</a:t>
                      </a:r>
                      <a:r>
                        <a:rPr lang="en-US" dirty="0"/>
                        <a:t> (AUC)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0.9258</a:t>
                      </a:r>
                      <a:endParaRPr lang="ru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0.9236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0.9233</a:t>
                      </a:r>
                      <a:endParaRPr lang="ru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0.924</a:t>
                      </a:r>
                      <a:endParaRPr lang="ru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46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2171791" y="4588529"/>
            <a:ext cx="480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8. Результаты на датасете iPinYou 3476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0BAC9-A7EA-9F4A-9A28-4B60C87F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7" y="1775010"/>
            <a:ext cx="8396823" cy="24411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51B69D1-C3FF-6F43-A3A1-2D6F5038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9937"/>
            <a:ext cx="8099584" cy="2834686"/>
          </a:xfrm>
        </p:spPr>
        <p:txBody>
          <a:bodyPr>
            <a:normAutofit/>
          </a:bodyPr>
          <a:lstStyle/>
          <a:p>
            <a:r>
              <a:rPr lang="ru-RU" dirty="0"/>
              <a:t>Онлайн аукцион – процесс выбора рекламного объявления для показа пользователю</a:t>
            </a:r>
          </a:p>
          <a:p>
            <a:r>
              <a:rPr lang="ru-RU" dirty="0"/>
              <a:t>Победитель аукциона – участник, предложивший наибольшую ставку</a:t>
            </a:r>
          </a:p>
          <a:p>
            <a:r>
              <a:rPr lang="ru-RU" dirty="0"/>
              <a:t>Рыночная цена – цена, которую платит победитель аукциона</a:t>
            </a:r>
            <a:endParaRPr lang="ru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2AD96D-FE10-6847-9686-CB82764B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099584" cy="620483"/>
          </a:xfrm>
        </p:spPr>
        <p:txBody>
          <a:bodyPr/>
          <a:lstStyle/>
          <a:p>
            <a:r>
              <a:rPr lang="ru-US" dirty="0"/>
              <a:t>Онлайн реклама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5DDF8-21D7-214F-BD93-7224057B4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44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Текущие результаты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2171790" y="4588529"/>
            <a:ext cx="480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9. Результаты на датасете iPinYou 3476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CB0F55-EAF0-2447-9CFE-917A44EE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67" y="1650569"/>
            <a:ext cx="6243866" cy="25655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body" idx="1"/>
          </p:nvPr>
        </p:nvSpPr>
        <p:spPr>
          <a:xfrm>
            <a:off x="457199" y="1746133"/>
            <a:ext cx="8229599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Применение механизма Внимания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Доработка </a:t>
            </a:r>
            <a:r>
              <a:rPr lang="en-US" dirty="0"/>
              <a:t>loss</a:t>
            </a:r>
            <a:r>
              <a:rPr lang="ru-RU" dirty="0"/>
              <a:t>-функций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Оптимизация нейронной сети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Реализация альтернативного решения из </a:t>
            </a:r>
            <a:r>
              <a:rPr lang="en-US" dirty="0"/>
              <a:t>Survival Analysis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Планы по улучшению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C46E675-367A-D442-A68A-78AB53F9F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59937"/>
            <a:ext cx="8229600" cy="2602836"/>
          </a:xfrm>
        </p:spPr>
        <p:txBody>
          <a:bodyPr/>
          <a:lstStyle/>
          <a:p>
            <a:r>
              <a:rPr lang="ru-RU" dirty="0"/>
              <a:t>Реализован описанный а</a:t>
            </a:r>
            <a:r>
              <a:rPr lang="ru-US" dirty="0"/>
              <a:t>лгоритм</a:t>
            </a:r>
          </a:p>
          <a:p>
            <a:r>
              <a:rPr lang="ru-RU" dirty="0"/>
              <a:t>Есть и</a:t>
            </a:r>
            <a:r>
              <a:rPr lang="ru-US" dirty="0"/>
              <a:t>деи для улучшение показателей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F7DE73-14E9-3848-980D-A2CCF324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Итоги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5C430-8F60-AD4A-A50A-881A6E946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2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1996551"/>
            <a:ext cx="8229600" cy="11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-RU" sz="3600" dirty="0"/>
              <a:t>Спасибо за внимание!</a:t>
            </a:r>
            <a:br>
              <a:rPr lang="ru-RU" sz="3600" dirty="0"/>
            </a:br>
            <a:r>
              <a:rPr lang="ru-RU" sz="3600" dirty="0"/>
              <a:t>Вопросы?</a:t>
            </a:r>
            <a:endParaRPr sz="3600" dirty="0"/>
          </a:p>
        </p:txBody>
      </p:sp>
      <p:sp>
        <p:nvSpPr>
          <p:cNvPr id="237" name="Google Shape;237;p16"/>
          <p:cNvSpPr/>
          <p:nvPr/>
        </p:nvSpPr>
        <p:spPr>
          <a:xfrm>
            <a:off x="8557591" y="4777530"/>
            <a:ext cx="576469" cy="182096"/>
          </a:xfrm>
          <a:prstGeom prst="rect">
            <a:avLst/>
          </a:prstGeom>
          <a:solidFill>
            <a:srgbClr val="22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EF7222A-3673-0340-A502-072F353D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759937"/>
            <a:ext cx="8099583" cy="2834686"/>
          </a:xfrm>
        </p:spPr>
        <p:txBody>
          <a:bodyPr/>
          <a:lstStyle/>
          <a:p>
            <a:r>
              <a:rPr lang="ru-US" dirty="0"/>
              <a:t>Поставить много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US" dirty="0"/>
              <a:t> перепла</a:t>
            </a:r>
            <a:r>
              <a:rPr lang="ru-RU" dirty="0"/>
              <a:t>т</a:t>
            </a:r>
            <a:r>
              <a:rPr lang="ru-US" dirty="0"/>
              <a:t>ить за показ</a:t>
            </a:r>
            <a:r>
              <a:rPr lang="ru-RU" dirty="0"/>
              <a:t>ы</a:t>
            </a:r>
            <a:endParaRPr lang="ru-US" dirty="0"/>
          </a:p>
          <a:p>
            <a:r>
              <a:rPr lang="ru-US" dirty="0"/>
              <a:t>Поставить мало </a:t>
            </a:r>
            <a:r>
              <a:rPr lang="en-US" dirty="0"/>
              <a:t>=&gt;</a:t>
            </a:r>
            <a:r>
              <a:rPr lang="ru-US" dirty="0"/>
              <a:t> проиг</a:t>
            </a:r>
            <a:r>
              <a:rPr lang="ru-RU" dirty="0"/>
              <a:t>рать</a:t>
            </a:r>
            <a:r>
              <a:rPr lang="ru-US" dirty="0"/>
              <a:t> аукцион</a:t>
            </a:r>
          </a:p>
          <a:p>
            <a:r>
              <a:rPr lang="ru-US" dirty="0"/>
              <a:t>Сложно найти баланс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DE371BD-1A63-0C42-868E-CE6AE68A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82"/>
            <a:ext cx="8099584" cy="620483"/>
          </a:xfrm>
        </p:spPr>
        <p:txBody>
          <a:bodyPr/>
          <a:lstStyle/>
          <a:p>
            <a:r>
              <a:rPr lang="ru-US" dirty="0">
                <a:solidFill>
                  <a:srgbClr val="000000"/>
                </a:solidFill>
              </a:rPr>
              <a:t>Проблема выбора ставки</a:t>
            </a:r>
            <a:endParaRPr lang="ru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6D021-1273-AB4F-9320-BEBB5C5BB3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57200" y="92561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Постановка задачи</a:t>
            </a:r>
            <a:endParaRPr dirty="0"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1650718"/>
            <a:ext cx="547370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976033" y="4425350"/>
            <a:ext cx="5191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Рисунок 1. Задача предсказания ставок в аукционе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7960936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Задача позволяет предсказать количество выигрышных аукционов для разных ставок рекламного объявления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dirty="0"/>
              <a:t>Предсказание позволяет реализовывать стратегии торгов за рекламодателя для улучшения эффективности объявления</a:t>
            </a:r>
            <a:endParaRPr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457200" y="910129"/>
            <a:ext cx="7960936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Актуальность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457200" y="916976"/>
            <a:ext cx="76042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Цель работы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457200" y="1718614"/>
            <a:ext cx="76042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dirty="0"/>
              <a:t>Разработать алгоритм для расчета вероятностей выигрыша каждой ставки в аукционе для рекламного объявления</a:t>
            </a:r>
            <a:endParaRPr dirty="0"/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57202" y="914273"/>
            <a:ext cx="7932655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/>
              <a:t>Дано</a:t>
            </a:r>
            <a:endParaRPr dirty="0"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1" y="1762699"/>
            <a:ext cx="7932656" cy="2848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9" t="-30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457200" y="918756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Survival</a:t>
            </a:r>
            <a:r>
              <a:rPr lang="ru-RU" dirty="0"/>
              <a:t>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149" name="Google Shape;149;p6"/>
          <p:cNvSpPr txBox="1"/>
          <p:nvPr/>
        </p:nvSpPr>
        <p:spPr>
          <a:xfrm>
            <a:off x="457200" y="1841157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задач, в которых нужно оценить время наступления интересующего события.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2899747" y="3066364"/>
            <a:ext cx="3344505" cy="6914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55335" b="-2321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2914e07d_2_2"/>
          <p:cNvSpPr txBox="1">
            <a:spLocks noGrp="1"/>
          </p:cNvSpPr>
          <p:nvPr>
            <p:ph type="body" idx="1"/>
          </p:nvPr>
        </p:nvSpPr>
        <p:spPr>
          <a:xfrm>
            <a:off x="457200" y="1759925"/>
            <a:ext cx="8099700" cy="278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Первое использование нейронной сети в задаче предсказании ставок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Обучение модели на выигрышных и проигрышных аукционах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dirty="0"/>
              <a:t>Форма распределения заранее неизвестна</a:t>
            </a:r>
            <a:endParaRPr dirty="0"/>
          </a:p>
        </p:txBody>
      </p:sp>
      <p:sp>
        <p:nvSpPr>
          <p:cNvPr id="158" name="Google Shape;158;g752914e07d_2_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</a:t>
            </a:r>
            <a:r>
              <a:rPr lang="ru-RU" dirty="0"/>
              <a:t> решение</a:t>
            </a:r>
            <a:endParaRPr dirty="0"/>
          </a:p>
        </p:txBody>
      </p:sp>
      <p:sp>
        <p:nvSpPr>
          <p:cNvPr id="159" name="Google Shape;159;g752914e07d_2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60" name="Google Shape;160;g752914e07d_2_2"/>
          <p:cNvSpPr/>
          <p:nvPr/>
        </p:nvSpPr>
        <p:spPr>
          <a:xfrm>
            <a:off x="1899501" y="4541676"/>
            <a:ext cx="724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Landscape Forecasting for Real-time Bidding Advertising, KDD, 2019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1106</Words>
  <Application>Microsoft Macintosh PowerPoint</Application>
  <PresentationFormat>Экран 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Cover</vt:lpstr>
      <vt:lpstr>1_Cover</vt:lpstr>
      <vt:lpstr>Моделирование ставок в аукционе</vt:lpstr>
      <vt:lpstr>Онлайн реклама</vt:lpstr>
      <vt:lpstr>Проблема выбора ставки</vt:lpstr>
      <vt:lpstr>Постановка задачи</vt:lpstr>
      <vt:lpstr>Актуальность</vt:lpstr>
      <vt:lpstr>Цель работы</vt:lpstr>
      <vt:lpstr>Дано</vt:lpstr>
      <vt:lpstr>Survival Analysis</vt:lpstr>
      <vt:lpstr>Baseline решение</vt:lpstr>
      <vt:lpstr>Решение задачи</vt:lpstr>
      <vt:lpstr>Решение задачи</vt:lpstr>
      <vt:lpstr>Текущее решение</vt:lpstr>
      <vt:lpstr>Устройство нейронной сети</vt:lpstr>
      <vt:lpstr>Устройство нейронной сети</vt:lpstr>
      <vt:lpstr>Устройство нейронной сети</vt:lpstr>
      <vt:lpstr>Loss-функция</vt:lpstr>
      <vt:lpstr>Датасет</vt:lpstr>
      <vt:lpstr>Текущие результаты</vt:lpstr>
      <vt:lpstr>Текущие результаты</vt:lpstr>
      <vt:lpstr>Текущие результаты</vt:lpstr>
      <vt:lpstr>Планы по улучшению</vt:lpstr>
      <vt:lpstr>Итоги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ставок в аукционе</dc:title>
  <dc:creator>Al</dc:creator>
  <cp:lastModifiedBy>Microsoft Office User</cp:lastModifiedBy>
  <cp:revision>44</cp:revision>
  <dcterms:created xsi:type="dcterms:W3CDTF">2014-06-27T12:30:22Z</dcterms:created>
  <dcterms:modified xsi:type="dcterms:W3CDTF">2020-04-30T14:49:57Z</dcterms:modified>
</cp:coreProperties>
</file>