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30" r:id="rId2"/>
    <p:sldId id="331" r:id="rId3"/>
    <p:sldId id="332" r:id="rId4"/>
    <p:sldId id="333" r:id="rId5"/>
    <p:sldId id="323" r:id="rId6"/>
    <p:sldId id="325" r:id="rId7"/>
    <p:sldId id="335" r:id="rId8"/>
    <p:sldId id="257" r:id="rId9"/>
    <p:sldId id="326" r:id="rId10"/>
    <p:sldId id="336" r:id="rId11"/>
    <p:sldId id="272" r:id="rId12"/>
    <p:sldId id="334" r:id="rId13"/>
    <p:sldId id="327" r:id="rId14"/>
    <p:sldId id="303" r:id="rId15"/>
    <p:sldId id="328" r:id="rId16"/>
    <p:sldId id="300" r:id="rId17"/>
    <p:sldId id="313" r:id="rId18"/>
    <p:sldId id="329" r:id="rId19"/>
    <p:sldId id="324" r:id="rId20"/>
    <p:sldId id="271" r:id="rId21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E1A"/>
    <a:srgbClr val="9DBB23"/>
    <a:srgbClr val="EAEAEA"/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58" autoAdjust="0"/>
  </p:normalViewPr>
  <p:slideViewPr>
    <p:cSldViewPr snapToGrid="0" snapToObjects="1">
      <p:cViewPr varScale="1">
        <p:scale>
          <a:sx n="152" d="100"/>
          <a:sy n="152" d="100"/>
        </p:scale>
        <p:origin x="444" y="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2/03/2019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0483C-9275-974F-8650-05EC61CC7E50}" type="datetimeFigureOut">
              <a:rPr lang="es-ES" smtClean="0"/>
              <a:t>02/03/2019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C6DA7-DA40-DC4C-AC5F-D47F3BE5E5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97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069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286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4" y="0"/>
            <a:ext cx="9269582" cy="51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8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  <p:sp>
        <p:nvSpPr>
          <p:cNvPr id="3" name="CuadroTexto 2"/>
          <p:cNvSpPr txBox="1"/>
          <p:nvPr userDrawn="1"/>
        </p:nvSpPr>
        <p:spPr>
          <a:xfrm>
            <a:off x="-3091833" y="-93634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3" y="0"/>
            <a:ext cx="92695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69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5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6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695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4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2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797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7" r:id="rId7"/>
    <p:sldLayoutId id="214748366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688257" y="376904"/>
            <a:ext cx="7824840" cy="42524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IMPORTANTE</a:t>
            </a:r>
          </a:p>
          <a:p>
            <a:pPr algn="l"/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Tenga presentes los siguientes lineamientos al momento de desarrollar su presentación en esta plantilla:</a:t>
            </a:r>
          </a:p>
          <a:p>
            <a:pPr algn="l"/>
            <a:endParaRPr lang="es-E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/>
              <a:buChar char="•"/>
            </a:pP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Los textos siempre deben ir en Calibri, en color gris para los textos y en color blanco para los titulares.</a:t>
            </a:r>
          </a:p>
          <a:p>
            <a:pPr marL="285750" indent="-285750" algn="l">
              <a:buFont typeface="Arial"/>
              <a:buChar char="•"/>
            </a:pP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 necesita destacar algún texto use </a:t>
            </a:r>
            <a:r>
              <a:rPr lang="es-E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“negrilla” </a:t>
            </a: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 alguno de los otros colores de la misma paleta: </a:t>
            </a:r>
            <a:r>
              <a:rPr lang="es-ES" sz="1400" dirty="0" smtClean="0">
                <a:solidFill>
                  <a:srgbClr val="9DBB23"/>
                </a:solidFill>
              </a:rPr>
              <a:t>verde, </a:t>
            </a:r>
            <a:r>
              <a:rPr lang="es-ES" sz="1400" dirty="0" smtClean="0">
                <a:solidFill>
                  <a:srgbClr val="0099A5"/>
                </a:solidFill>
              </a:rPr>
              <a:t>azul</a:t>
            </a: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 </a:t>
            </a:r>
            <a:r>
              <a:rPr lang="es-ES" sz="1400" dirty="0" smtClean="0">
                <a:solidFill>
                  <a:srgbClr val="FB7E1A"/>
                </a:solidFill>
              </a:rPr>
              <a:t>naranja</a:t>
            </a: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pPr marL="285750" indent="-285750" algn="l">
              <a:buFont typeface="Arial"/>
              <a:buChar char="•"/>
            </a:pP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Usted dispone de dos opciones de portada y 2 opciones de plantilla para incorporar los textos, cada plantilla la encuentra en los 3 colores institucionales.</a:t>
            </a:r>
          </a:p>
          <a:p>
            <a:pPr marL="285750" indent="-285750" algn="l">
              <a:buFont typeface="Arial"/>
              <a:buChar char="•"/>
            </a:pP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 incorpore otros estilos de plantillas.</a:t>
            </a:r>
          </a:p>
          <a:p>
            <a:pPr marL="285750" indent="-285750" algn="l">
              <a:buFont typeface="Arial"/>
              <a:buChar char="•"/>
            </a:pP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Mantenga los textos concisos y las presentaciones limpias, no las sobre cargue de elementos.</a:t>
            </a:r>
          </a:p>
        </p:txBody>
      </p:sp>
    </p:spTree>
    <p:extLst>
      <p:ext uri="{BB962C8B-B14F-4D97-AF65-F5344CB8AC3E}">
        <p14:creationId xmlns:p14="http://schemas.microsoft.com/office/powerpoint/2010/main" val="22822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954675" y="144887"/>
            <a:ext cx="2591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INDICADOR</a:t>
            </a:r>
          </a:p>
          <a:p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CAPÍTULO</a:t>
            </a:r>
            <a:endParaRPr lang="es-ES" sz="2000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553338" y="162651"/>
            <a:ext cx="28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E8E6E8"/>
                </a:solidFill>
                <a:latin typeface="Calibri"/>
                <a:cs typeface="Calibri"/>
              </a:rPr>
              <a:t>1</a:t>
            </a:r>
            <a:endParaRPr lang="es-ES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pic>
        <p:nvPicPr>
          <p:cNvPr id="14" name="Imagen 1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954675" y="1227522"/>
            <a:ext cx="321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5E5C5D"/>
                </a:solidFill>
                <a:latin typeface="Calibri"/>
                <a:cs typeface="Calibri"/>
              </a:rPr>
              <a:t>INTRODUCCIÓN</a:t>
            </a:r>
            <a:endParaRPr lang="es-ES" sz="2000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990198" y="1627698"/>
            <a:ext cx="3770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ACC42D"/>
                </a:solidFill>
                <a:latin typeface="Calibri"/>
                <a:cs typeface="Calibri"/>
              </a:rPr>
              <a:t>Planteamiento del problema a solucionar</a:t>
            </a:r>
            <a:endParaRPr lang="es-ES" sz="1600" b="1" dirty="0">
              <a:solidFill>
                <a:srgbClr val="ACC42D"/>
              </a:solidFill>
              <a:latin typeface="Calibri"/>
              <a:cs typeface="Calibri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990199" y="2106234"/>
            <a:ext cx="259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5E5C5D"/>
                </a:solidFill>
                <a:latin typeface="Calibri"/>
                <a:cs typeface="Calibri"/>
              </a:rPr>
              <a:t>Objetivo</a:t>
            </a:r>
            <a:endParaRPr lang="es-ES" sz="1600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990198" y="2502826"/>
            <a:ext cx="66944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5E5C5D"/>
                </a:solidFill>
                <a:latin typeface="Calibri"/>
                <a:cs typeface="Calibri"/>
              </a:rPr>
              <a:t>El proyecto busca beneficiar a la empresa interesada en distribuir sus productos y accesorios de </a:t>
            </a:r>
            <a:r>
              <a:rPr lang="es-CO" sz="1400" dirty="0" smtClean="0">
                <a:solidFill>
                  <a:srgbClr val="5E5C5D"/>
                </a:solidFill>
                <a:latin typeface="Calibri"/>
                <a:cs typeface="Calibri"/>
              </a:rPr>
              <a:t>ciclismo </a:t>
            </a:r>
            <a:r>
              <a:rPr lang="es-CO" sz="1400" dirty="0">
                <a:solidFill>
                  <a:srgbClr val="5E5C5D"/>
                </a:solidFill>
                <a:latin typeface="Calibri"/>
                <a:cs typeface="Calibri"/>
              </a:rPr>
              <a:t>por medio de una plataforma que se adapte a las necesidades de sus clientes.</a:t>
            </a: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21" y="1963366"/>
            <a:ext cx="265430" cy="4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52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33478" y="2012401"/>
            <a:ext cx="2789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  <a:latin typeface="Calibri"/>
                <a:cs typeface="Calibri"/>
              </a:rPr>
              <a:t>Objetivo </a:t>
            </a:r>
          </a:p>
          <a:p>
            <a:r>
              <a:rPr lang="es-ES" sz="2400" b="1" dirty="0" smtClean="0">
                <a:solidFill>
                  <a:schemeClr val="bg1"/>
                </a:solidFill>
                <a:latin typeface="Calibri"/>
                <a:cs typeface="Calibri"/>
              </a:rPr>
              <a:t>General</a:t>
            </a:r>
            <a:endParaRPr lang="es-ES" sz="2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48" y="1769688"/>
            <a:ext cx="990600" cy="508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212547" y="2012401"/>
            <a:ext cx="4225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Satisfacer los requerimientos de demanda de compra de productos orientados a la cultura del ciclismo mediante el uso de una página web </a:t>
            </a: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funcional que los organice por categor</a:t>
            </a: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ías</a:t>
            </a:r>
            <a:endParaRPr lang="es-ES" sz="1400" dirty="0" smtClean="0">
              <a:solidFill>
                <a:srgbClr val="5E5C5D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873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33478" y="2012401"/>
            <a:ext cx="2789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  <a:latin typeface="Calibri"/>
                <a:cs typeface="Calibri"/>
              </a:rPr>
              <a:t>Objetivos </a:t>
            </a:r>
          </a:p>
          <a:p>
            <a:r>
              <a:rPr lang="es-ES" sz="2400" b="1" dirty="0" smtClean="0">
                <a:solidFill>
                  <a:schemeClr val="bg1"/>
                </a:solidFill>
                <a:latin typeface="Calibri"/>
                <a:cs typeface="Calibri"/>
              </a:rPr>
              <a:t>Específicos </a:t>
            </a:r>
            <a:endParaRPr lang="es-ES" sz="2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48" y="1769688"/>
            <a:ext cx="990600" cy="508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212547" y="2012401"/>
            <a:ext cx="42251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Programar una interfaz mediante la cual se pueda realizar registro de </a:t>
            </a: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usuario con distintos roles</a:t>
            </a:r>
            <a:endParaRPr lang="es-ES" sz="1400" dirty="0" smtClean="0">
              <a:solidFill>
                <a:srgbClr val="5E5C5D"/>
              </a:solidFill>
              <a:latin typeface="Calibri"/>
              <a:cs typeface="Calibri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Crear una </a:t>
            </a: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sitio </a:t>
            </a: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web responsivo (visible desde cualquier dispositivo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Permitir al usuario manejar un historial de compras y la opción para marcar productos favoritos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ES" sz="1400" dirty="0" smtClean="0">
              <a:solidFill>
                <a:srgbClr val="5E5C5D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212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54675" y="162651"/>
            <a:ext cx="2591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LÍNEA</a:t>
            </a:r>
          </a:p>
          <a:p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DE TIEMPO</a:t>
            </a:r>
            <a:endParaRPr lang="es-ES" sz="2000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53338" y="162651"/>
            <a:ext cx="28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E8E6E8"/>
                </a:solidFill>
                <a:latin typeface="Calibri"/>
                <a:cs typeface="Calibri"/>
              </a:rPr>
              <a:t>1</a:t>
            </a:r>
            <a:endParaRPr lang="es-ES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pic>
        <p:nvPicPr>
          <p:cNvPr id="4" name="Imagen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>
            <a:off x="409678" y="2056582"/>
            <a:ext cx="828367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332149" y="1979053"/>
            <a:ext cx="155058" cy="155058"/>
          </a:xfrm>
          <a:prstGeom prst="ellipse">
            <a:avLst/>
          </a:prstGeom>
          <a:solidFill>
            <a:srgbClr val="EAEAEA"/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/>
          <p:cNvSpPr/>
          <p:nvPr/>
        </p:nvSpPr>
        <p:spPr>
          <a:xfrm>
            <a:off x="1348149" y="1979053"/>
            <a:ext cx="155058" cy="155058"/>
          </a:xfrm>
          <a:prstGeom prst="ellipse">
            <a:avLst/>
          </a:prstGeom>
          <a:solidFill>
            <a:srgbClr val="EAEAEA"/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2396923" y="1979053"/>
            <a:ext cx="155058" cy="155058"/>
          </a:xfrm>
          <a:prstGeom prst="ellipse">
            <a:avLst/>
          </a:prstGeom>
          <a:solidFill>
            <a:srgbClr val="EAEAEA"/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/>
          <p:cNvSpPr/>
          <p:nvPr/>
        </p:nvSpPr>
        <p:spPr>
          <a:xfrm>
            <a:off x="3407267" y="1979053"/>
            <a:ext cx="155058" cy="155058"/>
          </a:xfrm>
          <a:prstGeom prst="ellipse">
            <a:avLst/>
          </a:prstGeom>
          <a:solidFill>
            <a:srgbClr val="EAEAEA"/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/>
          <p:cNvSpPr/>
          <p:nvPr/>
        </p:nvSpPr>
        <p:spPr>
          <a:xfrm>
            <a:off x="4504583" y="1979053"/>
            <a:ext cx="155058" cy="155058"/>
          </a:xfrm>
          <a:prstGeom prst="ellipse">
            <a:avLst/>
          </a:prstGeom>
          <a:solidFill>
            <a:srgbClr val="EAEAEA"/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/>
          <p:cNvSpPr/>
          <p:nvPr/>
        </p:nvSpPr>
        <p:spPr>
          <a:xfrm>
            <a:off x="5520583" y="1979053"/>
            <a:ext cx="155058" cy="155058"/>
          </a:xfrm>
          <a:prstGeom prst="ellipse">
            <a:avLst/>
          </a:prstGeom>
          <a:solidFill>
            <a:srgbClr val="EAEAEA"/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/>
          <p:cNvSpPr/>
          <p:nvPr/>
        </p:nvSpPr>
        <p:spPr>
          <a:xfrm>
            <a:off x="6495617" y="1979053"/>
            <a:ext cx="155058" cy="155058"/>
          </a:xfrm>
          <a:prstGeom prst="ellipse">
            <a:avLst/>
          </a:prstGeom>
          <a:solidFill>
            <a:srgbClr val="EAEAEA"/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/>
          <p:cNvSpPr/>
          <p:nvPr/>
        </p:nvSpPr>
        <p:spPr>
          <a:xfrm>
            <a:off x="7544389" y="1979053"/>
            <a:ext cx="155058" cy="155058"/>
          </a:xfrm>
          <a:prstGeom prst="ellipse">
            <a:avLst/>
          </a:prstGeom>
          <a:solidFill>
            <a:srgbClr val="EAEAEA"/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/>
          <p:cNvSpPr/>
          <p:nvPr/>
        </p:nvSpPr>
        <p:spPr>
          <a:xfrm>
            <a:off x="8538297" y="1979053"/>
            <a:ext cx="155058" cy="155058"/>
          </a:xfrm>
          <a:prstGeom prst="ellipse">
            <a:avLst/>
          </a:prstGeom>
          <a:solidFill>
            <a:srgbClr val="EAEAEA"/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/>
          <p:cNvSpPr txBox="1"/>
          <p:nvPr/>
        </p:nvSpPr>
        <p:spPr>
          <a:xfrm>
            <a:off x="46395" y="1524004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E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Octubre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147487" y="1695555"/>
            <a:ext cx="622710" cy="2540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ES" sz="1400" b="1" dirty="0" smtClean="0">
                <a:solidFill>
                  <a:schemeClr val="accent6">
                    <a:lumMod val="75000"/>
                  </a:schemeClr>
                </a:solidFill>
              </a:rPr>
              <a:t>2017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1106536" y="1524004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Noviembre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1101106" y="1695555"/>
            <a:ext cx="622710" cy="2540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accent6">
                    <a:lumMod val="75000"/>
                  </a:schemeClr>
                </a:solidFill>
              </a:rPr>
              <a:t>2017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2171697" y="1524004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Diciembre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2166267" y="1695555"/>
            <a:ext cx="622710" cy="2540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accent6">
                    <a:lumMod val="75000"/>
                  </a:schemeClr>
                </a:solidFill>
              </a:rPr>
              <a:t>2017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3179503" y="1524004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Enero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3174073" y="1695555"/>
            <a:ext cx="622710" cy="2540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accent6">
                    <a:lumMod val="75000"/>
                  </a:schemeClr>
                </a:solidFill>
              </a:rPr>
              <a:t>2017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277439" y="1524004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Febrero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4272009" y="1695555"/>
            <a:ext cx="622710" cy="2540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accent6">
                    <a:lumMod val="75000"/>
                  </a:schemeClr>
                </a:solidFill>
              </a:rPr>
              <a:t>2017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5293439" y="1524004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Marzo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5288009" y="1695555"/>
            <a:ext cx="622710" cy="2540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accent6">
                    <a:lumMod val="75000"/>
                  </a:schemeClr>
                </a:solidFill>
              </a:rPr>
              <a:t>2017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6246007" y="1524004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Abril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6240577" y="1695555"/>
            <a:ext cx="622710" cy="2540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accent6">
                    <a:lumMod val="75000"/>
                  </a:schemeClr>
                </a:solidFill>
              </a:rPr>
              <a:t>2017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7311167" y="1524004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Mayo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7305737" y="1695555"/>
            <a:ext cx="622710" cy="2540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accent6">
                    <a:lumMod val="75000"/>
                  </a:schemeClr>
                </a:solidFill>
              </a:rPr>
              <a:t>2017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8305075" y="1524004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Junio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8299645" y="1695555"/>
            <a:ext cx="622710" cy="2540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accent6">
                    <a:lumMod val="75000"/>
                  </a:schemeClr>
                </a:solidFill>
              </a:rPr>
              <a:t>2017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16388" y="2412998"/>
            <a:ext cx="857576" cy="9422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consectetur adipiscing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elite,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sed do eiusmod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temor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incididunt ut labore et dolore magna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arique. 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961754" y="2412998"/>
            <a:ext cx="857576" cy="9422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consectetur adipiscing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elite,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sed do eiusmod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temor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incididunt ut labore et dolore magna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arique. 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2035109" y="2412998"/>
            <a:ext cx="857576" cy="9422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consectetur adipiscing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elite,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sed do eiusmod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temor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incididunt ut labore et dolore magna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arique. 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3067498" y="2412998"/>
            <a:ext cx="857576" cy="9422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consectetur adipiscing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elite,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sed do eiusmod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temor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incididunt ut labore et dolore magna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arique. 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4165301" y="2412998"/>
            <a:ext cx="857576" cy="9422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consectetur adipiscing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elite,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sed do eiusmod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temor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incididunt ut labore et dolore magna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arique. 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5189495" y="2412998"/>
            <a:ext cx="857576" cy="9422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consectetur adipiscing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elite,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sed do eiusmod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temor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incididunt ut labore et dolore magna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arique. 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6164531" y="2412998"/>
            <a:ext cx="857576" cy="9422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consectetur adipiscing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elite,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sed do eiusmod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temor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incididunt ut labore et dolore magna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arique. 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7188722" y="2412998"/>
            <a:ext cx="857576" cy="9422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consectetur adipiscing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elite,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sed do eiusmod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temor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incididunt ut labore et dolore magna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arique. 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8180142" y="2306476"/>
            <a:ext cx="857576" cy="52848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consectetur adipiscing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elite.</a:t>
            </a:r>
          </a:p>
        </p:txBody>
      </p:sp>
      <p:sp>
        <p:nvSpPr>
          <p:cNvPr id="49" name="CuadroTexto 48"/>
          <p:cNvSpPr txBox="1"/>
          <p:nvPr/>
        </p:nvSpPr>
        <p:spPr>
          <a:xfrm>
            <a:off x="946843" y="3474065"/>
            <a:ext cx="978641" cy="5694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900" b="1" dirty="0" smtClean="0">
                <a:solidFill>
                  <a:schemeClr val="accent6">
                    <a:lumMod val="75000"/>
                  </a:schemeClr>
                </a:solidFill>
              </a:rPr>
              <a:t>Destacado</a:t>
            </a:r>
          </a:p>
          <a:p>
            <a:r>
              <a:rPr lang="es-ES" sz="900" b="1" dirty="0" smtClean="0">
                <a:solidFill>
                  <a:schemeClr val="accent6">
                    <a:lumMod val="75000"/>
                  </a:schemeClr>
                </a:solidFill>
              </a:rPr>
              <a:t>Datos de importancia</a:t>
            </a:r>
          </a:p>
        </p:txBody>
      </p:sp>
      <p:cxnSp>
        <p:nvCxnSpPr>
          <p:cNvPr id="51" name="Conector recto 50"/>
          <p:cNvCxnSpPr/>
          <p:nvPr/>
        </p:nvCxnSpPr>
        <p:spPr>
          <a:xfrm>
            <a:off x="1040582" y="3506841"/>
            <a:ext cx="683234" cy="0"/>
          </a:xfrm>
          <a:prstGeom prst="line">
            <a:avLst/>
          </a:prstGeom>
          <a:ln w="9525" cmpd="sng">
            <a:solidFill>
              <a:srgbClr val="E46C0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8180142" y="2834962"/>
            <a:ext cx="978641" cy="5694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900" b="1" dirty="0" smtClean="0">
                <a:solidFill>
                  <a:schemeClr val="accent6">
                    <a:lumMod val="75000"/>
                  </a:schemeClr>
                </a:solidFill>
              </a:rPr>
              <a:t>Destacado</a:t>
            </a:r>
          </a:p>
          <a:p>
            <a:r>
              <a:rPr lang="es-ES" sz="900" b="1" dirty="0" smtClean="0">
                <a:solidFill>
                  <a:schemeClr val="accent6">
                    <a:lumMod val="75000"/>
                  </a:schemeClr>
                </a:solidFill>
              </a:rPr>
              <a:t>Datos de importancia</a:t>
            </a:r>
          </a:p>
        </p:txBody>
      </p:sp>
      <p:cxnSp>
        <p:nvCxnSpPr>
          <p:cNvPr id="54" name="Conector recto 53"/>
          <p:cNvCxnSpPr/>
          <p:nvPr/>
        </p:nvCxnSpPr>
        <p:spPr>
          <a:xfrm>
            <a:off x="8273881" y="2867738"/>
            <a:ext cx="683234" cy="0"/>
          </a:xfrm>
          <a:prstGeom prst="line">
            <a:avLst/>
          </a:prstGeom>
          <a:ln w="9525" cmpd="sng">
            <a:solidFill>
              <a:srgbClr val="E46C0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8180142" y="3474065"/>
            <a:ext cx="857576" cy="52848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consectetur adipiscing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elite.</a:t>
            </a:r>
          </a:p>
        </p:txBody>
      </p:sp>
      <p:cxnSp>
        <p:nvCxnSpPr>
          <p:cNvPr id="56" name="Conector recto 55"/>
          <p:cNvCxnSpPr/>
          <p:nvPr/>
        </p:nvCxnSpPr>
        <p:spPr>
          <a:xfrm>
            <a:off x="8273881" y="3412572"/>
            <a:ext cx="683234" cy="0"/>
          </a:xfrm>
          <a:prstGeom prst="line">
            <a:avLst/>
          </a:prstGeom>
          <a:ln w="9525" cmpd="sng">
            <a:solidFill>
              <a:srgbClr val="E46C0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549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747397" y="1968765"/>
            <a:ext cx="55916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 smtClean="0">
                <a:solidFill>
                  <a:schemeClr val="bg1"/>
                </a:solidFill>
                <a:latin typeface="Calibri"/>
                <a:cs typeface="Calibri"/>
              </a:rPr>
              <a:t>CAPÍTULO</a:t>
            </a:r>
            <a:endParaRPr lang="es-ES" sz="66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897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78" y="2012401"/>
            <a:ext cx="278928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  <a:latin typeface="Calibri"/>
                <a:cs typeface="Calibri"/>
              </a:rPr>
              <a:t>NOMBRE DE</a:t>
            </a:r>
          </a:p>
          <a:p>
            <a:r>
              <a:rPr lang="es-ES" sz="2400" b="1" dirty="0" smtClean="0">
                <a:solidFill>
                  <a:schemeClr val="bg1"/>
                </a:solidFill>
                <a:latin typeface="Calibri"/>
                <a:cs typeface="Calibri"/>
              </a:rPr>
              <a:t>TEMA A</a:t>
            </a:r>
          </a:p>
          <a:p>
            <a:r>
              <a:rPr lang="es-ES" sz="2400" b="1" dirty="0" smtClean="0">
                <a:solidFill>
                  <a:schemeClr val="bg1"/>
                </a:solidFill>
                <a:latin typeface="Calibri"/>
                <a:cs typeface="Calibri"/>
              </a:rPr>
              <a:t>DESTACAR</a:t>
            </a:r>
            <a:endParaRPr lang="es-ES" sz="2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48" y="1769688"/>
            <a:ext cx="990600" cy="508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409348" y="1531803"/>
            <a:ext cx="259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5E5C5D"/>
                </a:solidFill>
                <a:latin typeface="Calibri"/>
                <a:cs typeface="Calibri"/>
              </a:rPr>
              <a:t>Título</a:t>
            </a:r>
            <a:endParaRPr lang="es-ES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409348" y="2012401"/>
            <a:ext cx="38854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Texto para reemplazar. Importancia </a:t>
            </a:r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de la formación técnica y tecnológica y sus aportes en el desarrollo de un </a:t>
            </a: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país.</a:t>
            </a:r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  <a:p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El emprendimiento de base tecnológica: ¿Cómo estamos?</a:t>
            </a:r>
          </a:p>
          <a:p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Empleabilidad en Colombia; lo que los empresarios requieren</a:t>
            </a:r>
          </a:p>
          <a:p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Innovaciones para el campo colombiano</a:t>
            </a:r>
          </a:p>
        </p:txBody>
      </p:sp>
    </p:spTree>
    <p:extLst>
      <p:ext uri="{BB962C8B-B14F-4D97-AF65-F5344CB8AC3E}">
        <p14:creationId xmlns:p14="http://schemas.microsoft.com/office/powerpoint/2010/main" val="1598112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53338" y="162651"/>
            <a:ext cx="28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E8E6E8"/>
                </a:solidFill>
                <a:latin typeface="Calibri"/>
                <a:cs typeface="Calibri"/>
              </a:rPr>
              <a:t>2</a:t>
            </a:r>
            <a:endParaRPr lang="es-ES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pic>
        <p:nvPicPr>
          <p:cNvPr id="6" name="Imagen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21" y="1958193"/>
            <a:ext cx="241300" cy="381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954675" y="144887"/>
            <a:ext cx="2591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INDICADOR</a:t>
            </a:r>
          </a:p>
          <a:p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CAPÍTULO</a:t>
            </a:r>
            <a:endParaRPr lang="es-ES" sz="2000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954675" y="1227522"/>
            <a:ext cx="2591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5E5C5D"/>
                </a:solidFill>
                <a:latin typeface="Calibri"/>
                <a:cs typeface="Calibri"/>
              </a:rPr>
              <a:t>TÍTULO PRINCIPAL</a:t>
            </a:r>
            <a:endParaRPr lang="es-ES" sz="2000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990199" y="1552505"/>
            <a:ext cx="259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FF9220"/>
                </a:solidFill>
                <a:latin typeface="Calibri"/>
                <a:cs typeface="Calibri"/>
              </a:rPr>
              <a:t>SUBTÍTULO</a:t>
            </a:r>
            <a:endParaRPr lang="es-ES" sz="1600" b="1" dirty="0">
              <a:solidFill>
                <a:srgbClr val="FF9220"/>
              </a:solidFill>
              <a:latin typeface="Calibri"/>
              <a:cs typeface="Calibri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990199" y="2106234"/>
            <a:ext cx="259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5E5C5D"/>
                </a:solidFill>
                <a:latin typeface="Calibri"/>
                <a:cs typeface="Calibri"/>
              </a:rPr>
              <a:t>Destacado</a:t>
            </a:r>
            <a:endParaRPr lang="es-ES" sz="1600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990199" y="2502826"/>
            <a:ext cx="59369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Texto para reemplazar. Importancia </a:t>
            </a:r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de la formación técnica y tecnológica y sus aportes en el desarrollo de un </a:t>
            </a: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país.</a:t>
            </a:r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  <a:p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El emprendimiento de base tecnológica: ¿Cómo estamos?</a:t>
            </a:r>
          </a:p>
          <a:p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Empleabilidad en Colombia; lo que los empresarios requieren</a:t>
            </a:r>
          </a:p>
          <a:p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Innovaciones para el campo colombiano</a:t>
            </a:r>
          </a:p>
        </p:txBody>
      </p:sp>
    </p:spTree>
    <p:extLst>
      <p:ext uri="{BB962C8B-B14F-4D97-AF65-F5344CB8AC3E}">
        <p14:creationId xmlns:p14="http://schemas.microsoft.com/office/powerpoint/2010/main" val="55030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747397" y="1968765"/>
            <a:ext cx="55916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 smtClean="0">
                <a:solidFill>
                  <a:schemeClr val="bg1"/>
                </a:solidFill>
                <a:latin typeface="Calibri"/>
                <a:cs typeface="Calibri"/>
              </a:rPr>
              <a:t>CAPÍTULO</a:t>
            </a:r>
            <a:endParaRPr lang="es-ES" sz="66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383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78" y="2012401"/>
            <a:ext cx="278928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  <a:latin typeface="Calibri"/>
                <a:cs typeface="Calibri"/>
              </a:rPr>
              <a:t>NOMBRE DE</a:t>
            </a:r>
          </a:p>
          <a:p>
            <a:r>
              <a:rPr lang="es-ES" sz="2400" b="1" dirty="0" smtClean="0">
                <a:solidFill>
                  <a:schemeClr val="bg1"/>
                </a:solidFill>
                <a:latin typeface="Calibri"/>
                <a:cs typeface="Calibri"/>
              </a:rPr>
              <a:t>TEMA A</a:t>
            </a:r>
          </a:p>
          <a:p>
            <a:r>
              <a:rPr lang="es-ES" sz="2400" b="1" dirty="0" smtClean="0">
                <a:solidFill>
                  <a:schemeClr val="bg1"/>
                </a:solidFill>
                <a:latin typeface="Calibri"/>
                <a:cs typeface="Calibri"/>
              </a:rPr>
              <a:t>DESTACAR</a:t>
            </a:r>
            <a:endParaRPr lang="es-ES" sz="2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48" y="1769688"/>
            <a:ext cx="990600" cy="508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409348" y="1531803"/>
            <a:ext cx="259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5E5C5D"/>
                </a:solidFill>
                <a:latin typeface="Calibri"/>
                <a:cs typeface="Calibri"/>
              </a:rPr>
              <a:t>Título</a:t>
            </a:r>
            <a:endParaRPr lang="es-ES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409348" y="2012401"/>
            <a:ext cx="38854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Texto para reemplazar. Importancia </a:t>
            </a:r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de la formación técnica y tecnológica y sus aportes en el desarrollo de un </a:t>
            </a: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país.</a:t>
            </a:r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  <a:p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El emprendimiento de base tecnológica: ¿Cómo estamos?</a:t>
            </a:r>
          </a:p>
          <a:p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Empleabilidad en Colombia; lo que los empresarios requieren</a:t>
            </a:r>
          </a:p>
          <a:p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Innovaciones para el campo colombiano</a:t>
            </a:r>
          </a:p>
        </p:txBody>
      </p:sp>
    </p:spTree>
    <p:extLst>
      <p:ext uri="{BB962C8B-B14F-4D97-AF65-F5344CB8AC3E}">
        <p14:creationId xmlns:p14="http://schemas.microsoft.com/office/powerpoint/2010/main" val="281590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553338" y="162651"/>
            <a:ext cx="28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E8E6E8"/>
                </a:solidFill>
                <a:latin typeface="Calibri"/>
                <a:cs typeface="Calibri"/>
              </a:rPr>
              <a:t>3</a:t>
            </a:r>
            <a:endParaRPr lang="es-ES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pic>
        <p:nvPicPr>
          <p:cNvPr id="14" name="Imagen 1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21" y="1958193"/>
            <a:ext cx="241300" cy="38100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954675" y="144887"/>
            <a:ext cx="2591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INDICADOR</a:t>
            </a:r>
          </a:p>
          <a:p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CAPÍTULO</a:t>
            </a:r>
            <a:endParaRPr lang="es-ES" sz="2000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954675" y="1227522"/>
            <a:ext cx="2591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5E5C5D"/>
                </a:solidFill>
                <a:latin typeface="Calibri"/>
                <a:cs typeface="Calibri"/>
              </a:rPr>
              <a:t>TÍTULO PRINCIPAL</a:t>
            </a:r>
            <a:endParaRPr lang="es-ES" sz="2000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990199" y="1552505"/>
            <a:ext cx="259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1D9A88"/>
                </a:solidFill>
                <a:latin typeface="Calibri"/>
                <a:cs typeface="Calibri"/>
              </a:rPr>
              <a:t>SUBTÍTULO</a:t>
            </a:r>
            <a:endParaRPr lang="es-ES" sz="1600" b="1" dirty="0">
              <a:solidFill>
                <a:srgbClr val="1D9A88"/>
              </a:solidFill>
              <a:latin typeface="Calibri"/>
              <a:cs typeface="Calibri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990199" y="2106234"/>
            <a:ext cx="259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5E5C5D"/>
                </a:solidFill>
                <a:latin typeface="Calibri"/>
                <a:cs typeface="Calibri"/>
              </a:rPr>
              <a:t>Destacado</a:t>
            </a:r>
            <a:endParaRPr lang="es-ES" sz="1600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990199" y="2502826"/>
            <a:ext cx="59369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Texto para reemplazar. Importancia </a:t>
            </a:r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de la formación técnica y tecnológica y sus aportes en el desarrollo de un </a:t>
            </a: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país.</a:t>
            </a:r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  <a:p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El emprendimiento de base tecnológica: ¿Cómo estamos?</a:t>
            </a:r>
          </a:p>
          <a:p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Empleabilidad en Colombia; lo que los empresarios requieren</a:t>
            </a:r>
          </a:p>
          <a:p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Innovaciones para el campo colombiano</a:t>
            </a:r>
          </a:p>
        </p:txBody>
      </p:sp>
    </p:spTree>
    <p:extLst>
      <p:ext uri="{BB962C8B-B14F-4D97-AF65-F5344CB8AC3E}">
        <p14:creationId xmlns:p14="http://schemas.microsoft.com/office/powerpoint/2010/main" val="391487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352320" y="294964"/>
            <a:ext cx="8357418" cy="32774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Evite lo siguiente: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 rot="21141820">
            <a:off x="387255" y="912304"/>
            <a:ext cx="2183929" cy="67154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16000"/>
            <a:r>
              <a:rPr lang="es-CO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anose="03050502040202030202" pitchFamily="66" charset="0"/>
              </a:rPr>
              <a:t>Transparencia</a:t>
            </a:r>
            <a:endParaRPr lang="es-ES" sz="1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risten ITC" panose="03050502040202030202" pitchFamily="66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00369" y="1398397"/>
            <a:ext cx="4412638" cy="4994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16000"/>
            <a:r>
              <a:rPr lang="es-CO" sz="16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jaya" panose="020B0604020202020204" pitchFamily="34" charset="0"/>
                <a:ea typeface="Batang" panose="02030600000101010101" pitchFamily="18" charset="-127"/>
                <a:cs typeface="Vijaya" panose="020B0604020202020204" pitchFamily="34" charset="0"/>
              </a:rPr>
              <a:t>Racionalización de la Formación </a:t>
            </a:r>
            <a:r>
              <a:rPr lang="es-CO" sz="1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jaya" panose="020B0604020202020204" pitchFamily="34" charset="0"/>
                <a:ea typeface="Batang" panose="02030600000101010101" pitchFamily="18" charset="-127"/>
                <a:cs typeface="Vijaya" panose="020B0604020202020204" pitchFamily="34" charset="0"/>
              </a:rPr>
              <a:t>Profesional</a:t>
            </a:r>
            <a:endParaRPr lang="es-ES" sz="16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jaya" panose="020B0604020202020204" pitchFamily="34" charset="0"/>
              <a:ea typeface="Batang" panose="02030600000101010101" pitchFamily="18" charset="-127"/>
              <a:cs typeface="Vijaya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52320" y="647284"/>
            <a:ext cx="4063998" cy="32774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Usar otros tipos de tipografía o ponerle “efectos”: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352319" y="1947028"/>
            <a:ext cx="4063999" cy="4342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Utilizar otras opciones para los iconos del los listados como chulos, rombos, etc.: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811159" y="2446838"/>
            <a:ext cx="2269612" cy="7650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indent="-285750" algn="l">
              <a:buFont typeface="Wingdings" charset="2"/>
              <a:buChar char="ü"/>
            </a:pPr>
            <a:r>
              <a:rPr lang="es-ES" sz="1200" dirty="0" smtClean="0">
                <a:latin typeface="Arial"/>
                <a:cs typeface="Arial"/>
              </a:rPr>
              <a:t>Compromisos</a:t>
            </a:r>
          </a:p>
          <a:p>
            <a:pPr marL="285750" indent="-285750" algn="l">
              <a:buFont typeface="Wingdings" charset="2"/>
              <a:buChar char="v"/>
            </a:pPr>
            <a:r>
              <a:rPr lang="es-ES" sz="1200" dirty="0" smtClean="0">
                <a:latin typeface="Arial"/>
                <a:cs typeface="Arial"/>
              </a:rPr>
              <a:t>Responsabilidades</a:t>
            </a:r>
          </a:p>
          <a:p>
            <a:pPr marL="285750" indent="-285750" algn="l">
              <a:buFont typeface="Wingdings" charset="2"/>
              <a:buChar char="Ø"/>
            </a:pPr>
            <a:r>
              <a:rPr lang="es-ES" sz="1200" dirty="0" smtClean="0">
                <a:latin typeface="Arial"/>
                <a:cs typeface="Arial"/>
              </a:rPr>
              <a:t>Resultados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4645740" y="647284"/>
            <a:ext cx="4063998" cy="32774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Incorporar imágenes que estén deformadas, </a:t>
            </a:r>
            <a:r>
              <a:rPr lang="es-E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pixeladas</a:t>
            </a: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etc</a:t>
            </a: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</p:txBody>
      </p:sp>
      <p:pic>
        <p:nvPicPr>
          <p:cNvPr id="6" name="Imagen 5" descr="Captura de pantalla 2017-07-21 a las 12.07.20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180" y="1191227"/>
            <a:ext cx="2659366" cy="1501857"/>
          </a:xfrm>
          <a:prstGeom prst="rect">
            <a:avLst/>
          </a:prstGeom>
        </p:spPr>
      </p:pic>
      <p:pic>
        <p:nvPicPr>
          <p:cNvPr id="11" name="Imagen 10" descr="Captura de pantalla 2017-07-21 a las 12.11.39 p.m.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180" y="3228240"/>
            <a:ext cx="2659366" cy="1479062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5088190" y="1253606"/>
            <a:ext cx="704645" cy="6227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5440513" y="999607"/>
            <a:ext cx="0" cy="216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4645740" y="2744818"/>
            <a:ext cx="4063998" cy="32774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Poner elementos sobre las franjas para titulares: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5088190" y="3220045"/>
            <a:ext cx="2195871" cy="45065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Conector recto de flecha 17"/>
          <p:cNvCxnSpPr/>
          <p:nvPr/>
        </p:nvCxnSpPr>
        <p:spPr>
          <a:xfrm>
            <a:off x="5440513" y="3021816"/>
            <a:ext cx="0" cy="216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352319" y="3211857"/>
            <a:ext cx="4063999" cy="4342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Utilice el formato que mejor se acomode a su necesidad para que no suceda lo siguiente: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5026180" y="4707302"/>
            <a:ext cx="3580583" cy="32774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*Considere si realmente la imagen que va a añadir aporta algo a la presentación, recuerde que entre más limpia mejor.</a:t>
            </a:r>
          </a:p>
        </p:txBody>
      </p:sp>
      <p:pic>
        <p:nvPicPr>
          <p:cNvPr id="21" name="Imagen 20" descr="Captura de pantalla 2017-07-21 a las 11.58.00 a.m.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54" y="3747004"/>
            <a:ext cx="1699109" cy="960297"/>
          </a:xfrm>
          <a:prstGeom prst="rect">
            <a:avLst/>
          </a:prstGeom>
        </p:spPr>
      </p:pic>
      <p:pic>
        <p:nvPicPr>
          <p:cNvPr id="22" name="Imagen 21" descr="Captura de pantalla 2017-07-21 a las 12.07.45 p.m.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838" y="3747005"/>
            <a:ext cx="1720646" cy="96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4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0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417872" y="376904"/>
            <a:ext cx="8357418" cy="32774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 va a incorporar una tabla de </a:t>
            </a:r>
            <a:r>
              <a:rPr lang="es-E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excel</a:t>
            </a: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17872" y="2920828"/>
            <a:ext cx="4925897" cy="38370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 </a:t>
            </a:r>
            <a:r>
              <a:rPr lang="es-E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click</a:t>
            </a: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en la flecha para desprender los estilos prediseñados:</a:t>
            </a:r>
          </a:p>
        </p:txBody>
      </p:sp>
      <p:pic>
        <p:nvPicPr>
          <p:cNvPr id="4" name="Imagen 3" descr="PANTALLAZO 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24" b="42369"/>
          <a:stretch/>
        </p:blipFill>
        <p:spPr>
          <a:xfrm>
            <a:off x="840510" y="1276893"/>
            <a:ext cx="4092732" cy="148779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05542" y="632721"/>
            <a:ext cx="5498206" cy="64417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Pegue la tabla en </a:t>
            </a: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power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point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Haga doble </a:t>
            </a: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click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sobre la </a:t>
            </a: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tabla y 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desprenderá </a:t>
            </a: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 siguiente menú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611851" y="1335249"/>
            <a:ext cx="1725821" cy="39894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3395785" y="1524105"/>
            <a:ext cx="5637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n 10" descr="PANTALLAZO 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6" r="44324" b="79285"/>
          <a:stretch/>
        </p:blipFill>
        <p:spPr>
          <a:xfrm>
            <a:off x="840510" y="3402221"/>
            <a:ext cx="3739254" cy="1120931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3937965" y="3953403"/>
            <a:ext cx="272574" cy="188856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4297914" y="4054442"/>
            <a:ext cx="5637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54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505542" y="632721"/>
            <a:ext cx="3375731" cy="64417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Utilice alguno de estos tres estilos:</a:t>
            </a:r>
            <a:endParaRPr lang="es-E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Imagen 13" descr="PANTALLAZO 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5" r="47444" b="18790"/>
          <a:stretch/>
        </p:blipFill>
        <p:spPr>
          <a:xfrm>
            <a:off x="937846" y="1156872"/>
            <a:ext cx="2764692" cy="342246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107448" y="2775930"/>
            <a:ext cx="375425" cy="31356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3677635" y="2943985"/>
            <a:ext cx="5637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2820917" y="2783065"/>
            <a:ext cx="667948" cy="31356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/>
          <p:cNvSpPr txBox="1"/>
          <p:nvPr/>
        </p:nvSpPr>
        <p:spPr>
          <a:xfrm>
            <a:off x="4508104" y="632721"/>
            <a:ext cx="4052362" cy="64417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Seleccione todos los textos y verifique que</a:t>
            </a:r>
          </a:p>
          <a:p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estén en Calibri y gris oscuro</a:t>
            </a:r>
            <a:endParaRPr lang="es-E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Imagen 7" descr="Captura de pantalla 2017-07-24 a las 10.37.48 a.m.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828" y="1281308"/>
            <a:ext cx="3425542" cy="2023233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5082444" y="1376498"/>
            <a:ext cx="1243834" cy="31356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6917652" y="2117374"/>
            <a:ext cx="219989" cy="21199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6281854" y="2243936"/>
            <a:ext cx="56768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23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69992" y="1495596"/>
            <a:ext cx="4432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  <a:latin typeface="Calibri"/>
                <a:cs typeface="Calibri"/>
              </a:rPr>
              <a:t>V</a:t>
            </a:r>
            <a:r>
              <a:rPr lang="es-ES" sz="2800" b="1" dirty="0" smtClean="0">
                <a:solidFill>
                  <a:schemeClr val="bg1"/>
                </a:solidFill>
                <a:latin typeface="Calibri"/>
                <a:cs typeface="Calibri"/>
              </a:rPr>
              <a:t>enta Online productos de Ciclismo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956466" y="2824912"/>
            <a:ext cx="37078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ACC42D"/>
                </a:solidFill>
                <a:latin typeface="Calibri"/>
                <a:cs typeface="Calibri"/>
              </a:rPr>
              <a:t>INTEGRANTES: </a:t>
            </a:r>
          </a:p>
          <a:p>
            <a:r>
              <a:rPr lang="es-ES" b="1" dirty="0" smtClean="0">
                <a:solidFill>
                  <a:srgbClr val="ACC42D"/>
                </a:solidFill>
                <a:latin typeface="Calibri"/>
                <a:cs typeface="Calibri"/>
              </a:rPr>
              <a:t>Lucero </a:t>
            </a:r>
            <a:r>
              <a:rPr lang="es-ES" b="1" dirty="0" err="1" smtClean="0">
                <a:solidFill>
                  <a:srgbClr val="ACC42D"/>
                </a:solidFill>
                <a:latin typeface="Calibri"/>
                <a:cs typeface="Calibri"/>
              </a:rPr>
              <a:t>Mahilin</a:t>
            </a:r>
            <a:r>
              <a:rPr lang="es-ES" b="1" dirty="0" smtClean="0">
                <a:solidFill>
                  <a:srgbClr val="ACC42D"/>
                </a:solidFill>
                <a:latin typeface="Calibri"/>
                <a:cs typeface="Calibri"/>
              </a:rPr>
              <a:t> Andrade Sandoval</a:t>
            </a:r>
            <a:endParaRPr lang="es-ES" b="1" dirty="0" smtClean="0">
              <a:solidFill>
                <a:srgbClr val="ACC42D"/>
              </a:solidFill>
              <a:latin typeface="Calibri"/>
              <a:cs typeface="Calibri"/>
            </a:endParaRPr>
          </a:p>
          <a:p>
            <a:r>
              <a:rPr lang="es-ES" b="1" dirty="0" smtClean="0">
                <a:solidFill>
                  <a:srgbClr val="ACC42D"/>
                </a:solidFill>
                <a:latin typeface="Calibri"/>
                <a:cs typeface="Calibri"/>
              </a:rPr>
              <a:t>Karen </a:t>
            </a:r>
            <a:r>
              <a:rPr lang="es-ES" b="1" dirty="0" err="1" smtClean="0">
                <a:solidFill>
                  <a:srgbClr val="ACC42D"/>
                </a:solidFill>
                <a:latin typeface="Calibri"/>
                <a:cs typeface="Calibri"/>
              </a:rPr>
              <a:t>Yulieth</a:t>
            </a:r>
            <a:r>
              <a:rPr lang="es-ES" b="1" dirty="0" smtClean="0">
                <a:solidFill>
                  <a:srgbClr val="ACC42D"/>
                </a:solidFill>
                <a:latin typeface="Calibri"/>
                <a:cs typeface="Calibri"/>
              </a:rPr>
              <a:t> Gutiérrez </a:t>
            </a:r>
            <a:r>
              <a:rPr lang="es-ES" b="1" dirty="0" err="1" smtClean="0">
                <a:solidFill>
                  <a:srgbClr val="ACC42D"/>
                </a:solidFill>
                <a:latin typeface="Calibri"/>
                <a:cs typeface="Calibri"/>
              </a:rPr>
              <a:t>Choachi</a:t>
            </a:r>
            <a:endParaRPr lang="es-ES" b="1" dirty="0" smtClean="0">
              <a:solidFill>
                <a:srgbClr val="ACC42D"/>
              </a:solidFill>
              <a:latin typeface="Calibri"/>
              <a:cs typeface="Calibri"/>
            </a:endParaRPr>
          </a:p>
          <a:p>
            <a:r>
              <a:rPr lang="es-ES" b="1" dirty="0" smtClean="0">
                <a:solidFill>
                  <a:srgbClr val="ACC42D"/>
                </a:solidFill>
                <a:latin typeface="Calibri"/>
                <a:cs typeface="Calibri"/>
              </a:rPr>
              <a:t>Juan Pablo </a:t>
            </a:r>
            <a:r>
              <a:rPr lang="es-ES" b="1" dirty="0" smtClean="0">
                <a:solidFill>
                  <a:srgbClr val="ACC42D"/>
                </a:solidFill>
                <a:latin typeface="Calibri"/>
                <a:cs typeface="Calibri"/>
              </a:rPr>
              <a:t>Torres Romero</a:t>
            </a:r>
            <a:endParaRPr lang="es-ES" b="1" dirty="0" smtClean="0">
              <a:solidFill>
                <a:srgbClr val="ACC42D"/>
              </a:solidFill>
              <a:latin typeface="Calibri"/>
              <a:cs typeface="Calibri"/>
            </a:endParaRPr>
          </a:p>
          <a:p>
            <a:r>
              <a:rPr lang="es-ES" b="1" dirty="0" smtClean="0">
                <a:solidFill>
                  <a:srgbClr val="ACC42D"/>
                </a:solidFill>
                <a:latin typeface="Calibri"/>
                <a:cs typeface="Calibri"/>
              </a:rPr>
              <a:t>Sergio </a:t>
            </a:r>
            <a:r>
              <a:rPr lang="es-ES" b="1" dirty="0" smtClean="0">
                <a:solidFill>
                  <a:srgbClr val="ACC42D"/>
                </a:solidFill>
                <a:latin typeface="Calibri"/>
                <a:cs typeface="Calibri"/>
              </a:rPr>
              <a:t>Andrés Tovar Triana</a:t>
            </a:r>
            <a:endParaRPr lang="es-ES" b="1" dirty="0" smtClean="0">
              <a:solidFill>
                <a:srgbClr val="ACC42D"/>
              </a:solidFill>
              <a:latin typeface="Calibri"/>
              <a:cs typeface="Calibri"/>
            </a:endParaRPr>
          </a:p>
          <a:p>
            <a:r>
              <a:rPr lang="es-ES" b="1" dirty="0" smtClean="0">
                <a:solidFill>
                  <a:srgbClr val="ACC42D"/>
                </a:solidFill>
                <a:latin typeface="Calibri"/>
                <a:cs typeface="Calibri"/>
              </a:rPr>
              <a:t>Sebastián Felipe </a:t>
            </a:r>
            <a:r>
              <a:rPr lang="es-ES" b="1" dirty="0" err="1" smtClean="0">
                <a:solidFill>
                  <a:srgbClr val="ACC42D"/>
                </a:solidFill>
                <a:latin typeface="Calibri"/>
                <a:cs typeface="Calibri"/>
              </a:rPr>
              <a:t>Velandia</a:t>
            </a:r>
            <a:r>
              <a:rPr lang="es-ES" b="1" dirty="0" smtClean="0">
                <a:solidFill>
                  <a:srgbClr val="ACC42D"/>
                </a:solidFill>
                <a:latin typeface="Calibri"/>
                <a:cs typeface="Calibri"/>
              </a:rPr>
              <a:t> </a:t>
            </a:r>
            <a:r>
              <a:rPr lang="es-ES" b="1" dirty="0" err="1" smtClean="0">
                <a:solidFill>
                  <a:srgbClr val="ACC42D"/>
                </a:solidFill>
                <a:latin typeface="Calibri"/>
                <a:cs typeface="Calibri"/>
              </a:rPr>
              <a:t>Mendez</a:t>
            </a:r>
            <a:endParaRPr lang="es-ES" b="1" dirty="0" smtClean="0">
              <a:solidFill>
                <a:srgbClr val="ACC42D"/>
              </a:solidFill>
              <a:latin typeface="Calibri"/>
              <a:cs typeface="Calibri"/>
            </a:endParaRPr>
          </a:p>
          <a:p>
            <a:endParaRPr lang="es-ES" b="1" dirty="0" smtClean="0">
              <a:solidFill>
                <a:srgbClr val="ACC42D"/>
              </a:solidFill>
              <a:latin typeface="Calibri"/>
              <a:cs typeface="Calibri"/>
            </a:endParaRPr>
          </a:p>
          <a:p>
            <a:endParaRPr lang="es-ES" b="1" dirty="0">
              <a:solidFill>
                <a:srgbClr val="ACC42D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821068" y="260381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069256" y="1861981"/>
            <a:ext cx="197754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200" b="1" dirty="0">
                <a:solidFill>
                  <a:schemeClr val="bg1"/>
                </a:solidFill>
                <a:latin typeface="Calibri"/>
                <a:cs typeface="Calibri"/>
              </a:rPr>
              <a:t>Plataforma de compra y </a:t>
            </a:r>
            <a:r>
              <a:rPr lang="es-CO" sz="2200" b="1" dirty="0" smtClean="0">
                <a:solidFill>
                  <a:schemeClr val="bg1"/>
                </a:solidFill>
                <a:latin typeface="Calibri"/>
                <a:cs typeface="Calibri"/>
              </a:rPr>
              <a:t>venta para </a:t>
            </a:r>
            <a:r>
              <a:rPr lang="es-CO" sz="2200" b="1" dirty="0">
                <a:solidFill>
                  <a:schemeClr val="bg1"/>
                </a:solidFill>
                <a:latin typeface="Calibri"/>
                <a:cs typeface="Calibri"/>
              </a:rPr>
              <a:t>productos de ciclismo en la Web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819" y="3793981"/>
            <a:ext cx="1623042" cy="4571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07115" y="1880542"/>
            <a:ext cx="19775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200" b="1" dirty="0">
                <a:solidFill>
                  <a:schemeClr val="bg1"/>
                </a:solidFill>
                <a:latin typeface="Calibri"/>
                <a:cs typeface="Calibri"/>
              </a:rPr>
              <a:t>Creación de una plataforma web para la venta de productos de ciclismo 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5811357" y="1046903"/>
            <a:ext cx="20031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>
                <a:solidFill>
                  <a:srgbClr val="FF9220"/>
                </a:solidFill>
                <a:latin typeface="Calibri"/>
                <a:cs typeface="Calibri"/>
              </a:rPr>
              <a:t>Í</a:t>
            </a:r>
            <a:r>
              <a:rPr lang="es-ES" sz="2200" b="1" dirty="0" smtClean="0">
                <a:solidFill>
                  <a:srgbClr val="FF9220"/>
                </a:solidFill>
                <a:latin typeface="Calibri"/>
                <a:cs typeface="Calibri"/>
              </a:rPr>
              <a:t>ndice</a:t>
            </a:r>
            <a:endParaRPr lang="es-ES" sz="2200" b="1" dirty="0">
              <a:solidFill>
                <a:srgbClr val="FF9220"/>
              </a:solidFill>
              <a:latin typeface="Calibri"/>
              <a:cs typeface="Calibri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941148" y="1670657"/>
            <a:ext cx="23972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Ideal del proyecto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Problema a solucionar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Justificación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Alcances y limitaciones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Objetivo General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Objetivos Específicos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ES" sz="1400" dirty="0" smtClean="0">
              <a:solidFill>
                <a:srgbClr val="5E5C5D"/>
              </a:solidFill>
              <a:latin typeface="Calibri"/>
              <a:cs typeface="Calibri"/>
            </a:endParaRPr>
          </a:p>
        </p:txBody>
      </p:sp>
      <p:pic>
        <p:nvPicPr>
          <p:cNvPr id="13" name="Imagen 12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695987" y="1696034"/>
            <a:ext cx="36000" cy="2340211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269643" y="703296"/>
            <a:ext cx="2302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 smtClean="0">
                <a:solidFill>
                  <a:schemeClr val="tx2">
                    <a:lumMod val="50000"/>
                  </a:schemeClr>
                </a:solidFill>
                <a:latin typeface="Calibri"/>
                <a:cs typeface="Calibri"/>
              </a:rPr>
              <a:t>Idea del proyecto</a:t>
            </a:r>
            <a:endParaRPr lang="es-ES" sz="2200" b="1" dirty="0">
              <a:solidFill>
                <a:schemeClr val="tx2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951783" y="749463"/>
            <a:ext cx="2003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 smtClean="0">
                <a:solidFill>
                  <a:srgbClr val="FF9220"/>
                </a:solidFill>
                <a:latin typeface="Calibri"/>
                <a:cs typeface="Calibri"/>
              </a:rPr>
              <a:t>Problema a solucionar</a:t>
            </a:r>
            <a:endParaRPr lang="es-ES" sz="2200" b="1" dirty="0">
              <a:solidFill>
                <a:srgbClr val="FF922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821068" y="260381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069256" y="1861981"/>
            <a:ext cx="19775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chemeClr val="bg1"/>
                </a:solidFill>
              </a:rPr>
              <a:t>Crear un sitio web capaz de vender </a:t>
            </a:r>
            <a:r>
              <a:rPr lang="es-CO" b="1" dirty="0">
                <a:solidFill>
                  <a:schemeClr val="bg1"/>
                </a:solidFill>
              </a:rPr>
              <a:t>bicicletas y accesorios que se ajusten a las necesidades de </a:t>
            </a:r>
            <a:r>
              <a:rPr lang="es-CO" b="1" dirty="0" smtClean="0">
                <a:solidFill>
                  <a:schemeClr val="bg1"/>
                </a:solidFill>
              </a:rPr>
              <a:t>cada cliente</a:t>
            </a:r>
            <a:endParaRPr lang="es-CO" sz="22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819" y="4447304"/>
            <a:ext cx="1623042" cy="4571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07115" y="1880542"/>
            <a:ext cx="19775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200" b="1" dirty="0">
                <a:solidFill>
                  <a:schemeClr val="bg1"/>
                </a:solidFill>
                <a:latin typeface="Calibri"/>
                <a:cs typeface="Calibri"/>
              </a:rPr>
              <a:t>Creación de una plataforma web para la venta de productos de ciclismo 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5811357" y="1046903"/>
            <a:ext cx="20031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>
                <a:solidFill>
                  <a:srgbClr val="FF9220"/>
                </a:solidFill>
                <a:latin typeface="Calibri"/>
                <a:cs typeface="Calibri"/>
              </a:rPr>
              <a:t>Í</a:t>
            </a:r>
            <a:r>
              <a:rPr lang="es-ES" sz="2200" b="1" dirty="0" smtClean="0">
                <a:solidFill>
                  <a:srgbClr val="FF9220"/>
                </a:solidFill>
                <a:latin typeface="Calibri"/>
                <a:cs typeface="Calibri"/>
              </a:rPr>
              <a:t>ndice</a:t>
            </a:r>
            <a:endParaRPr lang="es-ES" sz="2200" b="1" dirty="0">
              <a:solidFill>
                <a:srgbClr val="FF9220"/>
              </a:solidFill>
              <a:latin typeface="Calibri"/>
              <a:cs typeface="Calibri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941148" y="1670657"/>
            <a:ext cx="23972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400" dirty="0" smtClean="0">
              <a:solidFill>
                <a:srgbClr val="5E5C5D"/>
              </a:solidFill>
              <a:latin typeface="Calibri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Problema a solucionar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Justificación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Alcances y limitaciones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Objetivo General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Objetivos Específicos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ES" sz="1400" dirty="0" smtClean="0">
              <a:solidFill>
                <a:srgbClr val="5E5C5D"/>
              </a:solidFill>
              <a:latin typeface="Calibri"/>
              <a:cs typeface="Calibri"/>
            </a:endParaRPr>
          </a:p>
        </p:txBody>
      </p:sp>
      <p:pic>
        <p:nvPicPr>
          <p:cNvPr id="13" name="Imagen 12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695987" y="1696034"/>
            <a:ext cx="36000" cy="2340211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269643" y="703296"/>
            <a:ext cx="2302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 smtClean="0">
                <a:solidFill>
                  <a:schemeClr val="tx2">
                    <a:lumMod val="50000"/>
                  </a:schemeClr>
                </a:solidFill>
                <a:latin typeface="Calibri"/>
                <a:cs typeface="Calibri"/>
              </a:rPr>
              <a:t>Idea del proyecto</a:t>
            </a:r>
            <a:endParaRPr lang="es-ES" sz="2200" b="1" dirty="0">
              <a:solidFill>
                <a:schemeClr val="tx2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951783" y="749463"/>
            <a:ext cx="20031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 smtClean="0">
                <a:solidFill>
                  <a:srgbClr val="FF9220"/>
                </a:solidFill>
                <a:latin typeface="Calibri"/>
                <a:cs typeface="Calibri"/>
              </a:rPr>
              <a:t>Objetivo</a:t>
            </a:r>
            <a:endParaRPr lang="es-ES" sz="2200" b="1" dirty="0">
              <a:solidFill>
                <a:srgbClr val="FF922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199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1"/>
            <a:ext cx="9144000" cy="5143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747397" y="1968765"/>
            <a:ext cx="55916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 smtClean="0">
                <a:solidFill>
                  <a:schemeClr val="bg1"/>
                </a:solidFill>
                <a:latin typeface="Calibri"/>
                <a:cs typeface="Calibri"/>
              </a:rPr>
              <a:t>CAPÍTULO</a:t>
            </a:r>
            <a:endParaRPr lang="es-ES" sz="66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434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954675" y="144887"/>
            <a:ext cx="2591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INDICADOR</a:t>
            </a:r>
          </a:p>
          <a:p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CAPÍTULO</a:t>
            </a:r>
            <a:endParaRPr lang="es-ES" sz="2000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553338" y="162651"/>
            <a:ext cx="28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E8E6E8"/>
                </a:solidFill>
                <a:latin typeface="Calibri"/>
                <a:cs typeface="Calibri"/>
              </a:rPr>
              <a:t>1</a:t>
            </a:r>
            <a:endParaRPr lang="es-ES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pic>
        <p:nvPicPr>
          <p:cNvPr id="14" name="Imagen 1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954675" y="1227522"/>
            <a:ext cx="321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5E5C5D"/>
                </a:solidFill>
                <a:latin typeface="Calibri"/>
                <a:cs typeface="Calibri"/>
              </a:rPr>
              <a:t>INTRODUCCIÓN</a:t>
            </a:r>
            <a:endParaRPr lang="es-ES" sz="2000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990198" y="1627698"/>
            <a:ext cx="3770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ACC42D"/>
                </a:solidFill>
                <a:latin typeface="Calibri"/>
                <a:cs typeface="Calibri"/>
              </a:rPr>
              <a:t>Planteamiento del problema a solucionar</a:t>
            </a:r>
            <a:endParaRPr lang="es-ES" sz="1600" b="1" dirty="0">
              <a:solidFill>
                <a:srgbClr val="ACC42D"/>
              </a:solidFill>
              <a:latin typeface="Calibri"/>
              <a:cs typeface="Calibri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990199" y="2106234"/>
            <a:ext cx="259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5E5C5D"/>
                </a:solidFill>
                <a:latin typeface="Calibri"/>
                <a:cs typeface="Calibri"/>
              </a:rPr>
              <a:t>Objetivo</a:t>
            </a:r>
            <a:endParaRPr lang="es-ES" sz="1600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990198" y="2502826"/>
            <a:ext cx="66944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>
                <a:solidFill>
                  <a:srgbClr val="5E5C5D"/>
                </a:solidFill>
                <a:latin typeface="Calibri"/>
                <a:cs typeface="Calibri"/>
              </a:rPr>
              <a:t>Existen muchas plataformas de ventas de productos generales que manejan el área del ciclismo. Sin embargo, los clientes interesados en adquirir dichos productos no encuentran fácilmente aquellos orientados a necesidades específicas. </a:t>
            </a:r>
            <a:r>
              <a:rPr lang="es-CO" sz="1400" dirty="0">
                <a:solidFill>
                  <a:srgbClr val="5E5C5D"/>
                </a:solidFill>
                <a:latin typeface="Calibri"/>
                <a:cs typeface="Calibri"/>
              </a:rPr>
              <a:t>¿Cómo por medio de un sitio web </a:t>
            </a:r>
            <a:r>
              <a:rPr lang="es-CO" sz="1400" dirty="0" smtClean="0">
                <a:solidFill>
                  <a:srgbClr val="5E5C5D"/>
                </a:solidFill>
                <a:latin typeface="Calibri"/>
                <a:cs typeface="Calibri"/>
              </a:rPr>
              <a:t>una empresa </a:t>
            </a:r>
            <a:r>
              <a:rPr lang="es-CO" sz="1400" dirty="0">
                <a:solidFill>
                  <a:srgbClr val="5E5C5D"/>
                </a:solidFill>
                <a:latin typeface="Calibri"/>
                <a:cs typeface="Calibri"/>
              </a:rPr>
              <a:t>puede vender bicicletas y accesorios que se ajusten a las necesidades de </a:t>
            </a:r>
            <a:r>
              <a:rPr lang="es-CO" sz="1400" dirty="0" smtClean="0">
                <a:solidFill>
                  <a:srgbClr val="5E5C5D"/>
                </a:solidFill>
                <a:latin typeface="Calibri"/>
                <a:cs typeface="Calibri"/>
              </a:rPr>
              <a:t>sus </a:t>
            </a:r>
            <a:r>
              <a:rPr lang="es-CO" sz="1400" dirty="0">
                <a:solidFill>
                  <a:srgbClr val="5E5C5D"/>
                </a:solidFill>
                <a:latin typeface="Calibri"/>
                <a:cs typeface="Calibri"/>
              </a:rPr>
              <a:t>clientes?</a:t>
            </a: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21" y="1963366"/>
            <a:ext cx="265430" cy="4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0576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Presentación SENA-GC-F-004-V1</Template>
  <TotalTime>878</TotalTime>
  <Words>1010</Words>
  <Application>Microsoft Office PowerPoint</Application>
  <PresentationFormat>Presentación en pantalla (16:9)</PresentationFormat>
  <Paragraphs>154</Paragraphs>
  <Slides>20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Batang</vt:lpstr>
      <vt:lpstr>Calibri</vt:lpstr>
      <vt:lpstr>Kristen ITC</vt:lpstr>
      <vt:lpstr>Vijaya</vt:lpstr>
      <vt:lpstr>Wingdings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APRENDIZ</cp:lastModifiedBy>
  <cp:revision>39</cp:revision>
  <dcterms:created xsi:type="dcterms:W3CDTF">2015-08-06T22:24:59Z</dcterms:created>
  <dcterms:modified xsi:type="dcterms:W3CDTF">2019-03-02T21:51:12Z</dcterms:modified>
</cp:coreProperties>
</file>