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0" r:id="rId2"/>
    <p:sldId id="291" r:id="rId3"/>
    <p:sldId id="292" r:id="rId4"/>
    <p:sldId id="293" r:id="rId5"/>
    <p:sldId id="300" r:id="rId6"/>
    <p:sldId id="294" r:id="rId7"/>
    <p:sldId id="296" r:id="rId8"/>
    <p:sldId id="297" r:id="rId9"/>
    <p:sldId id="298" r:id="rId10"/>
    <p:sldId id="299" r:id="rId11"/>
    <p:sldId id="301" r:id="rId12"/>
    <p:sldId id="302" r:id="rId13"/>
  </p:sldIdLst>
  <p:sldSz cx="12188825" cy="6858000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009530"/>
    <a:srgbClr val="626469"/>
    <a:srgbClr val="3FAE49"/>
    <a:srgbClr val="000000"/>
    <a:srgbClr val="4FA600"/>
    <a:srgbClr val="42B4E6"/>
    <a:srgbClr val="4F4F4F"/>
    <a:srgbClr val="777777"/>
    <a:srgbClr val="E47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8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66" y="-96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215276" y="5983093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013" y="2130432"/>
            <a:ext cx="10971212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0" y="3644658"/>
            <a:ext cx="10971212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208" y="5904393"/>
            <a:ext cx="1891444" cy="564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222035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Spruce Gree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Transition Slide Headline</a:t>
            </a:r>
            <a:endParaRPr lang="en-US" dirty="0"/>
          </a:p>
        </p:txBody>
      </p:sp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1"/>
            <a:ext cx="10972800" cy="1228724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Sub-headline if necessary</a:t>
            </a:r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03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207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Paragraph, bullets or photography can be used here.</a:t>
            </a:r>
          </a:p>
          <a:p>
            <a:pPr lvl="1"/>
            <a:r>
              <a:rPr lang="en-US" dirty="0" smtClean="0"/>
              <a:t>Bullet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74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441" y="2202085"/>
            <a:ext cx="1706722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9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238" y="2202085"/>
            <a:ext cx="1711325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5850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8464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71076" y="2202085"/>
            <a:ext cx="1708150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9441" y="4089400"/>
            <a:ext cx="170672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9" y="4089400"/>
            <a:ext cx="171291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9" y="4089400"/>
            <a:ext cx="1711324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8464" y="4089400"/>
            <a:ext cx="1712911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71075" y="4089400"/>
            <a:ext cx="1708309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45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Transition Slide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3963"/>
            <a:ext cx="10972800" cy="1074737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Sub-headline if necessary</a:t>
            </a:r>
            <a:endParaRPr lang="en-US" dirty="0"/>
          </a:p>
        </p:txBody>
      </p:sp>
      <p:pic>
        <p:nvPicPr>
          <p:cNvPr id="8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9" name="Freeform 8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03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509713"/>
            <a:ext cx="10969784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207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Dark Gray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Paragraph, bullets or photography can be used here.</a:t>
            </a:r>
          </a:p>
          <a:p>
            <a:pPr lvl="1"/>
            <a:r>
              <a:rPr lang="en-US" dirty="0" smtClean="0"/>
              <a:t>Bullet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03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74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607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3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6168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3763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692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6235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344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6929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45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ubbles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3611862_prevstill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18" t="14066" r="17976" b="9228"/>
          <a:stretch/>
        </p:blipFill>
        <p:spPr>
          <a:xfrm>
            <a:off x="0" y="-20631"/>
            <a:ext cx="12188825" cy="689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 smtClean="0"/>
              <a:t>Market </a:t>
            </a:r>
            <a:r>
              <a:rPr lang="en-US" dirty="0" err="1" smtClean="0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 smtClean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 smtClean="0"/>
              <a:t>To</a:t>
            </a:r>
            <a:r>
              <a:rPr lang="en-US" sz="1600" b="1" baseline="0" dirty="0" smtClean="0"/>
              <a:t> add a </a:t>
            </a:r>
            <a:r>
              <a:rPr lang="en-US" sz="1600" b="1" baseline="0" dirty="0" err="1" smtClean="0"/>
              <a:t>picto</a:t>
            </a:r>
            <a:r>
              <a:rPr lang="en-US" sz="1600" b="1" baseline="0" dirty="0" smtClean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Go to slide with </a:t>
            </a:r>
            <a:r>
              <a:rPr lang="en-US" sz="1400" baseline="0" dirty="0" err="1" smtClean="0"/>
              <a:t>pictos</a:t>
            </a:r>
            <a:endParaRPr lang="en-US" sz="1400" baseline="0" dirty="0" smtClean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Select and copy the </a:t>
            </a:r>
            <a:r>
              <a:rPr lang="en-US" sz="1400" baseline="0" dirty="0" err="1" smtClean="0"/>
              <a:t>picto</a:t>
            </a:r>
            <a:r>
              <a:rPr lang="en-US" sz="1400" baseline="0" dirty="0" smtClean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/>
              <a:t>Paste </a:t>
            </a:r>
            <a:r>
              <a:rPr lang="en-US" sz="1400" baseline="0" dirty="0" err="1" smtClean="0"/>
              <a:t>picto</a:t>
            </a:r>
            <a:r>
              <a:rPr lang="en-US" sz="1400" baseline="0" dirty="0" smtClean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Market </a:t>
            </a:r>
            <a:r>
              <a:rPr lang="en-US" dirty="0" err="1" smtClean="0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 smtClean="0">
                <a:solidFill>
                  <a:srgbClr val="009530"/>
                </a:solidFill>
              </a:rPr>
              <a:t>To</a:t>
            </a:r>
            <a:r>
              <a:rPr lang="en-US" sz="1600" b="1" baseline="0" dirty="0" smtClean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600" b="1" baseline="0" dirty="0" smtClean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pictos</a:t>
            </a:r>
            <a:endParaRPr lang="en-US" sz="1400" baseline="0" dirty="0" smtClean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400" baseline="0" dirty="0" smtClean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 smtClean="0">
                <a:solidFill>
                  <a:srgbClr val="009530"/>
                </a:solidFill>
              </a:rPr>
              <a:t>Paste </a:t>
            </a:r>
            <a:r>
              <a:rPr lang="en-US" sz="1400" baseline="0" dirty="0" err="1" smtClean="0">
                <a:solidFill>
                  <a:srgbClr val="009530"/>
                </a:solidFill>
              </a:rPr>
              <a:t>picto</a:t>
            </a:r>
            <a:r>
              <a:rPr lang="en-US" sz="1400" baseline="0" dirty="0" smtClean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ity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ty_36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03" t="1175" r="6116" b="9373"/>
          <a:stretch/>
        </p:blipFill>
        <p:spPr>
          <a:xfrm>
            <a:off x="-70558" y="-63949"/>
            <a:ext cx="12329940" cy="698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 Imag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UJH1374_layers_v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55"/>
          <a:stretch/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8206627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8206627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Date</a:t>
            </a:r>
            <a:br>
              <a:rPr lang="en-US" noProof="0" smtClean="0"/>
            </a:br>
            <a:r>
              <a:rPr lang="en-US" noProof="0" smtClean="0"/>
              <a:t>Author</a:t>
            </a:r>
            <a:br>
              <a:rPr lang="en-US" noProof="0" smtClean="0"/>
            </a:br>
            <a:r>
              <a:rPr lang="en-US" noProof="0" smtClean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88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3" y="265113"/>
            <a:ext cx="10969943" cy="1096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1509713"/>
            <a:ext cx="10969943" cy="464955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4063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Click to edit Master text styles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Second level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Third level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Fourth level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 smtClean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42023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8980" y="6130735"/>
            <a:ext cx="1135597" cy="3383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 algn="l">
              <a:defRPr baseline="0">
                <a:solidFill>
                  <a:srgbClr val="009530"/>
                </a:solidFill>
              </a:defRPr>
            </a:lvl1pPr>
          </a:lstStyle>
          <a:p>
            <a:r>
              <a:rPr lang="en-US" dirty="0" smtClean="0"/>
              <a:t>Transition Slide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0"/>
            <a:ext cx="10972800" cy="1228725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Sub-headline if </a:t>
            </a:r>
            <a:r>
              <a:rPr lang="en-US" noProof="0" dirty="0" smtClean="0"/>
              <a:t>necessary</a:t>
            </a:r>
            <a:endParaRPr lang="en-US" noProof="0" dirty="0"/>
          </a:p>
        </p:txBody>
      </p:sp>
      <p:sp>
        <p:nvSpPr>
          <p:cNvPr id="6" name="Freeform 5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rgbClr val="62646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54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62500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="" xmlns:p14="http://schemas.microsoft.com/office/powerpoint/2010/main" val="119057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65113"/>
            <a:ext cx="10969943" cy="10969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Headline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10969943" cy="464955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 dirty="0" smtClean="0"/>
              <a:t>Sub Headline</a:t>
            </a:r>
          </a:p>
          <a:p>
            <a:pPr lvl="1"/>
            <a:r>
              <a:rPr lang="en-US" noProof="0" dirty="0" smtClean="0"/>
              <a:t>Paragraph or Body Copy</a:t>
            </a:r>
          </a:p>
          <a:p>
            <a:pPr lvl="2"/>
            <a:r>
              <a:rPr lang="en-US" noProof="0" dirty="0" smtClean="0"/>
              <a:t>First Level Bullet</a:t>
            </a:r>
          </a:p>
          <a:p>
            <a:pPr lvl="3"/>
            <a:r>
              <a:rPr lang="en-US" noProof="0" dirty="0" smtClean="0"/>
              <a:t>Second Level Bullet</a:t>
            </a:r>
          </a:p>
          <a:p>
            <a:pPr lvl="4"/>
            <a:r>
              <a:rPr lang="en-US" noProof="0" dirty="0" smtClean="0"/>
              <a:t>Third Level Bullet</a:t>
            </a:r>
          </a:p>
          <a:p>
            <a:pPr lvl="5"/>
            <a:r>
              <a:rPr lang="en-US" noProof="0" dirty="0" smtClean="0"/>
              <a:t>Fourth Level Bullet</a:t>
            </a:r>
            <a:endParaRPr lang="en-US" noProof="0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5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706" r:id="rId3"/>
    <p:sldLayoutId id="2147483707" r:id="rId4"/>
    <p:sldLayoutId id="2147483708" r:id="rId5"/>
    <p:sldLayoutId id="2147483650" r:id="rId6"/>
    <p:sldLayoutId id="2147483688" r:id="rId7"/>
    <p:sldLayoutId id="2147483657" r:id="rId8"/>
    <p:sldLayoutId id="2147483652" r:id="rId9"/>
    <p:sldLayoutId id="2147483663" r:id="rId10"/>
    <p:sldLayoutId id="2147483691" r:id="rId11"/>
    <p:sldLayoutId id="2147483709" r:id="rId12"/>
    <p:sldLayoutId id="2147483711" r:id="rId13"/>
    <p:sldLayoutId id="2147483702" r:id="rId14"/>
    <p:sldLayoutId id="2147483703" r:id="rId15"/>
    <p:sldLayoutId id="2147483656" r:id="rId16"/>
    <p:sldLayoutId id="2147483658" r:id="rId17"/>
    <p:sldLayoutId id="2147483679" r:id="rId18"/>
    <p:sldLayoutId id="2147483693" r:id="rId19"/>
    <p:sldLayoutId id="2147483662" r:id="rId20"/>
    <p:sldLayoutId id="2147483654" r:id="rId21"/>
    <p:sldLayoutId id="2147483671" r:id="rId22"/>
    <p:sldLayoutId id="2147483672" r:id="rId23"/>
    <p:sldLayoutId id="2147483704" r:id="rId24"/>
    <p:sldLayoutId id="2147483705" r:id="rId25"/>
    <p:sldLayoutId id="2147483687" r:id="rId26"/>
    <p:sldLayoutId id="2147483695" r:id="rId27"/>
    <p:sldLayoutId id="2147483676" r:id="rId28"/>
    <p:sldLayoutId id="2147483677" r:id="rId29"/>
    <p:sldLayoutId id="2147483696" r:id="rId30"/>
    <p:sldLayoutId id="2147483701" r:id="rId31"/>
    <p:sldLayoutId id="2147483697" r:id="rId32"/>
    <p:sldLayoutId id="2147483699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953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rgbClr val="009530"/>
        </a:buClr>
        <a:buFont typeface="Arial" pitchFamily="34" charset="0"/>
        <a:buChar char="&gt;"/>
        <a:defRPr sz="2200" kern="1200">
          <a:solidFill>
            <a:srgbClr val="009530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&gt;"/>
        <a:defRPr sz="20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8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6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400" kern="1200" baseline="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5pPr>
      <a:lvl6pPr marL="13716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1200" kern="1200">
          <a:solidFill>
            <a:srgbClr val="626469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ПЛК М221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Обзор основных возможностей и особенностей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SoMachine</a:t>
            </a:r>
            <a:r>
              <a:rPr lang="en-US" dirty="0" smtClean="0"/>
              <a:t> Basic</a:t>
            </a:r>
            <a:endParaRPr lang="uk-U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SoMachine</a:t>
            </a:r>
            <a:r>
              <a:rPr lang="en-US" dirty="0" smtClean="0"/>
              <a:t> – </a:t>
            </a:r>
            <a:r>
              <a:rPr lang="ru-RU" dirty="0" smtClean="0"/>
              <a:t>простота и интуитивность</a:t>
            </a:r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1093" y="831866"/>
            <a:ext cx="8718550" cy="5513387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SoMachine</a:t>
            </a:r>
            <a:r>
              <a:rPr lang="en-US" dirty="0" smtClean="0"/>
              <a:t> Basic – </a:t>
            </a:r>
            <a:r>
              <a:rPr lang="ru-RU" dirty="0" smtClean="0"/>
              <a:t>основные возможности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˃"/>
            </a:pPr>
            <a:r>
              <a:rPr lang="en-US" dirty="0" smtClean="0"/>
              <a:t>Ladder / IL (FBD </a:t>
            </a:r>
            <a:r>
              <a:rPr lang="ru-RU" dirty="0" smtClean="0"/>
              <a:t>и </a:t>
            </a:r>
            <a:r>
              <a:rPr lang="en-US" dirty="0" smtClean="0"/>
              <a:t>ST </a:t>
            </a:r>
            <a:r>
              <a:rPr lang="ru-RU" dirty="0" smtClean="0"/>
              <a:t>с будущими обновлениями 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˃"/>
            </a:pPr>
            <a:endParaRPr lang="ru-RU" dirty="0" smtClean="0"/>
          </a:p>
          <a:p>
            <a:pPr>
              <a:buFont typeface="Arial" pitchFamily="34" charset="0"/>
              <a:buChar char="˃"/>
            </a:pPr>
            <a:r>
              <a:rPr lang="ru-RU" dirty="0" smtClean="0"/>
              <a:t> Связь с контроллером через </a:t>
            </a:r>
            <a:r>
              <a:rPr lang="en-US" dirty="0" smtClean="0"/>
              <a:t>USB / Ethernet /</a:t>
            </a:r>
            <a:r>
              <a:rPr lang="ru-RU" dirty="0" smtClean="0"/>
              <a:t> </a:t>
            </a:r>
            <a:r>
              <a:rPr lang="en-US" dirty="0" smtClean="0"/>
              <a:t>Serial</a:t>
            </a:r>
          </a:p>
          <a:p>
            <a:pPr>
              <a:buFont typeface="Arial" pitchFamily="34" charset="0"/>
              <a:buChar char="˃"/>
            </a:pPr>
            <a:endParaRPr lang="en-US" dirty="0" smtClean="0"/>
          </a:p>
          <a:p>
            <a:pPr>
              <a:buFont typeface="Arial" pitchFamily="34" charset="0"/>
              <a:buChar char="˃"/>
            </a:pPr>
            <a:r>
              <a:rPr lang="en-US" dirty="0" smtClean="0"/>
              <a:t> </a:t>
            </a:r>
            <a:r>
              <a:rPr lang="ru-RU" dirty="0" smtClean="0"/>
              <a:t>Возможность конвертации проектов </a:t>
            </a:r>
            <a:r>
              <a:rPr lang="en-US" dirty="0" err="1" smtClean="0"/>
              <a:t>TwidoSuite</a:t>
            </a:r>
            <a:endParaRPr lang="en-US" dirty="0" smtClean="0"/>
          </a:p>
          <a:p>
            <a:pPr>
              <a:buFont typeface="Arial" pitchFamily="34" charset="0"/>
              <a:buChar char="˃"/>
            </a:pPr>
            <a:endParaRPr lang="en-US" dirty="0" smtClean="0"/>
          </a:p>
          <a:p>
            <a:pPr>
              <a:buFont typeface="Arial" pitchFamily="34" charset="0"/>
              <a:buChar char="˃"/>
            </a:pPr>
            <a:r>
              <a:rPr lang="en-US" dirty="0" smtClean="0"/>
              <a:t> </a:t>
            </a:r>
            <a:r>
              <a:rPr lang="ru-RU" dirty="0" smtClean="0"/>
              <a:t>Сохранение и повторное использование участков кода</a:t>
            </a:r>
          </a:p>
          <a:p>
            <a:pPr>
              <a:buFont typeface="Arial" pitchFamily="34" charset="0"/>
              <a:buChar char="˃"/>
            </a:pPr>
            <a:endParaRPr lang="ru-RU" dirty="0" smtClean="0"/>
          </a:p>
          <a:p>
            <a:pPr>
              <a:buFont typeface="Arial" pitchFamily="34" charset="0"/>
              <a:buChar char="˃"/>
            </a:pPr>
            <a:r>
              <a:rPr lang="ru-RU" dirty="0" smtClean="0"/>
              <a:t> Симуляция проекта</a:t>
            </a:r>
            <a:endParaRPr lang="en-US" dirty="0" smtClean="0"/>
          </a:p>
          <a:p>
            <a:pPr>
              <a:buFont typeface="Arial" pitchFamily="34" charset="0"/>
              <a:buChar char="˃"/>
            </a:pPr>
            <a:endParaRPr lang="en-US" dirty="0" smtClean="0"/>
          </a:p>
          <a:p>
            <a:pPr>
              <a:buFont typeface="Arial" pitchFamily="34" charset="0"/>
              <a:buChar char="˃"/>
            </a:pPr>
            <a:r>
              <a:rPr lang="en-US" dirty="0" smtClean="0"/>
              <a:t> </a:t>
            </a:r>
            <a:r>
              <a:rPr lang="ru-RU" dirty="0" smtClean="0"/>
              <a:t>ПО поставляется бесплатно</a:t>
            </a:r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M221 – </a:t>
            </a:r>
            <a:r>
              <a:rPr lang="ru-RU" dirty="0" smtClean="0"/>
              <a:t>Обзор</a:t>
            </a:r>
            <a:endParaRPr lang="en-US" dirty="0"/>
          </a:p>
        </p:txBody>
      </p:sp>
      <p:pic>
        <p:nvPicPr>
          <p:cNvPr id="4" name="Image 4" descr="PF130364D.jpg"/>
          <p:cNvPicPr>
            <a:picLocks noChangeAspect="1"/>
          </p:cNvPicPr>
          <p:nvPr/>
        </p:nvPicPr>
        <p:blipFill>
          <a:blip r:embed="rId2" cstate="print"/>
          <a:srcRect l="26886" r="21090"/>
          <a:stretch>
            <a:fillRect/>
          </a:stretch>
        </p:blipFill>
        <p:spPr>
          <a:xfrm>
            <a:off x="6401375" y="2327275"/>
            <a:ext cx="1338263" cy="2571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Image 5" descr="PF130318A.jpg"/>
          <p:cNvPicPr>
            <a:picLocks noChangeAspect="1"/>
          </p:cNvPicPr>
          <p:nvPr/>
        </p:nvPicPr>
        <p:blipFill>
          <a:blip r:embed="rId3" cstate="print"/>
          <a:srcRect l="31497" r="29247"/>
          <a:stretch>
            <a:fillRect/>
          </a:stretch>
        </p:blipFill>
        <p:spPr bwMode="auto">
          <a:xfrm>
            <a:off x="7888863" y="2371725"/>
            <a:ext cx="1041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3" descr="PF130228B.jpg"/>
          <p:cNvPicPr>
            <a:picLocks noChangeAspect="1"/>
          </p:cNvPicPr>
          <p:nvPr/>
        </p:nvPicPr>
        <p:blipFill>
          <a:blip r:embed="rId4" cstate="print"/>
          <a:srcRect r="5099"/>
          <a:stretch>
            <a:fillRect/>
          </a:stretch>
        </p:blipFill>
        <p:spPr bwMode="auto">
          <a:xfrm>
            <a:off x="3645475" y="2355850"/>
            <a:ext cx="2687638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PF130360C.jpg"/>
          <p:cNvPicPr>
            <a:picLocks noChangeAspect="1"/>
          </p:cNvPicPr>
          <p:nvPr/>
        </p:nvPicPr>
        <p:blipFill>
          <a:blip r:embed="rId5" cstate="print"/>
          <a:srcRect l="32597" t="9918" r="27357" b="6619"/>
          <a:stretch>
            <a:fillRect/>
          </a:stretch>
        </p:blipFill>
        <p:spPr bwMode="auto">
          <a:xfrm>
            <a:off x="9027100" y="2581275"/>
            <a:ext cx="1030288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25" descr="Display non officielle.JPG"/>
          <p:cNvPicPr>
            <a:picLocks noChangeAspect="1"/>
          </p:cNvPicPr>
          <p:nvPr/>
        </p:nvPicPr>
        <p:blipFill>
          <a:blip r:embed="rId6" cstate="print"/>
          <a:srcRect r="57283"/>
          <a:stretch>
            <a:fillRect/>
          </a:stretch>
        </p:blipFill>
        <p:spPr bwMode="auto">
          <a:xfrm>
            <a:off x="2211963" y="2836863"/>
            <a:ext cx="1106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11"/>
          <p:cNvSpPr txBox="1">
            <a:spLocks noChangeArrowheads="1"/>
          </p:cNvSpPr>
          <p:nvPr/>
        </p:nvSpPr>
        <p:spPr bwMode="auto">
          <a:xfrm>
            <a:off x="3904968" y="1751279"/>
            <a:ext cx="2092325" cy="442913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1000" dirty="0">
                <a:solidFill>
                  <a:schemeClr val="tx2"/>
                </a:solidFill>
                <a:ea typeface="MS PGothic" pitchFamily="34" charset="-128"/>
              </a:rPr>
              <a:t>2 </a:t>
            </a:r>
            <a:r>
              <a:rPr kumimoji="1" lang="ru-RU" altLang="ja-JP" sz="1000" dirty="0">
                <a:solidFill>
                  <a:schemeClr val="tx2"/>
                </a:solidFill>
                <a:ea typeface="MS PGothic" pitchFamily="34" charset="-128"/>
              </a:rPr>
              <a:t>быстрых счетчика</a:t>
            </a:r>
            <a:endParaRPr kumimoji="1" lang="en-US" altLang="ja-JP" sz="1000" dirty="0">
              <a:solidFill>
                <a:schemeClr val="tx2"/>
              </a:solidFill>
              <a:ea typeface="MS PGothic" pitchFamily="34" charset="-128"/>
            </a:endParaRPr>
          </a:p>
          <a:p>
            <a:pPr algn="ctr">
              <a:defRPr/>
            </a:pPr>
            <a:r>
              <a:rPr kumimoji="1" lang="en-US" altLang="ja-JP" sz="1000" dirty="0">
                <a:solidFill>
                  <a:schemeClr val="tx2"/>
                </a:solidFill>
                <a:ea typeface="MS PGothic" pitchFamily="34" charset="-128"/>
              </a:rPr>
              <a:t>2 </a:t>
            </a:r>
            <a:r>
              <a:rPr kumimoji="1" lang="ru-RU" altLang="ja-JP" sz="1000" dirty="0">
                <a:solidFill>
                  <a:schemeClr val="tx2"/>
                </a:solidFill>
                <a:ea typeface="MS PGothic" pitchFamily="34" charset="-128"/>
              </a:rPr>
              <a:t>аналоговых входа</a:t>
            </a:r>
            <a:endParaRPr kumimoji="1" lang="en-US" altLang="ja-JP" sz="10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814605" y="2194192"/>
            <a:ext cx="120650" cy="5111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0" tIns="0" rIns="0" bIns="0"/>
          <a:lstStyle/>
          <a:p>
            <a:pPr>
              <a:defRPr/>
            </a:pP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3" name="テキスト ボックス 11"/>
          <p:cNvSpPr txBox="1">
            <a:spLocks noChangeArrowheads="1"/>
          </p:cNvSpPr>
          <p:nvPr/>
        </p:nvSpPr>
        <p:spPr bwMode="auto">
          <a:xfrm>
            <a:off x="2333343" y="1965592"/>
            <a:ext cx="893762" cy="460375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50" b="1" dirty="0">
                <a:solidFill>
                  <a:schemeClr val="tx2"/>
                </a:solidFill>
                <a:ea typeface="MS PGothic" pitchFamily="34" charset="-128"/>
              </a:rPr>
              <a:t>Дисплей</a:t>
            </a:r>
            <a:r>
              <a:rPr kumimoji="1" lang="en-US" altLang="ja-JP" sz="1050" b="1" dirty="0">
                <a:solidFill>
                  <a:schemeClr val="tx2"/>
                </a:solidFill>
                <a:ea typeface="MS PGothic" pitchFamily="34" charset="-128"/>
              </a:rPr>
              <a:t> *</a:t>
            </a:r>
          </a:p>
          <a:p>
            <a:pPr algn="ctr">
              <a:defRPr/>
            </a:pPr>
            <a:endParaRPr kumimoji="1" lang="en-US" altLang="ja-JP" sz="105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4" name="テキスト ボックス 11"/>
          <p:cNvSpPr txBox="1">
            <a:spLocks noChangeArrowheads="1"/>
          </p:cNvSpPr>
          <p:nvPr/>
        </p:nvSpPr>
        <p:spPr bwMode="auto">
          <a:xfrm>
            <a:off x="7310155" y="1760804"/>
            <a:ext cx="2092325" cy="271463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00" dirty="0">
                <a:solidFill>
                  <a:schemeClr val="tx2"/>
                </a:solidFill>
                <a:ea typeface="MS PGothic" pitchFamily="34" charset="-128"/>
              </a:rPr>
              <a:t>До 7 модулей + 7 доп.</a:t>
            </a:r>
            <a:endParaRPr kumimoji="1" lang="en-US" altLang="ja-JP" sz="10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5" name="テキスト ボックス 11"/>
          <p:cNvSpPr txBox="1">
            <a:spLocks noChangeArrowheads="1"/>
          </p:cNvSpPr>
          <p:nvPr/>
        </p:nvSpPr>
        <p:spPr bwMode="auto">
          <a:xfrm>
            <a:off x="4314497" y="5159066"/>
            <a:ext cx="1781175" cy="273050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00" dirty="0">
                <a:solidFill>
                  <a:schemeClr val="tx2"/>
                </a:solidFill>
                <a:ea typeface="MS PGothic" pitchFamily="34" charset="-128"/>
              </a:rPr>
              <a:t>До</a:t>
            </a:r>
            <a:r>
              <a:rPr kumimoji="1" lang="en-US" altLang="ja-JP" sz="1000" dirty="0">
                <a:solidFill>
                  <a:schemeClr val="tx2"/>
                </a:solidFill>
                <a:ea typeface="MS PGothic" pitchFamily="34" charset="-128"/>
              </a:rPr>
              <a:t>  </a:t>
            </a:r>
            <a:r>
              <a:rPr kumimoji="1" lang="ru-RU" altLang="ja-JP" sz="1000" dirty="0">
                <a:solidFill>
                  <a:schemeClr val="tx2"/>
                </a:solidFill>
                <a:ea typeface="MS PGothic" pitchFamily="34" charset="-128"/>
              </a:rPr>
              <a:t>2х</a:t>
            </a:r>
            <a:r>
              <a:rPr kumimoji="1" lang="en-US" altLang="ja-JP" sz="1000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kumimoji="1" lang="ru-RU" altLang="ja-JP" sz="1000" dirty="0">
                <a:solidFill>
                  <a:schemeClr val="tx2"/>
                </a:solidFill>
                <a:ea typeface="MS PGothic" pitchFamily="34" charset="-128"/>
              </a:rPr>
              <a:t>ШИМ/</a:t>
            </a:r>
            <a:r>
              <a:rPr kumimoji="1" lang="en-US" altLang="ja-JP" sz="1000" dirty="0">
                <a:solidFill>
                  <a:schemeClr val="tx2"/>
                </a:solidFill>
                <a:ea typeface="MS PGothic" pitchFamily="34" charset="-128"/>
              </a:rPr>
              <a:t>PTO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5119359" y="4851091"/>
            <a:ext cx="50800" cy="296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0" tIns="0" rIns="0" bIns="0"/>
          <a:lstStyle/>
          <a:p>
            <a:pPr>
              <a:defRPr/>
            </a:pP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7" name="テキスト ボックス 11"/>
          <p:cNvSpPr txBox="1">
            <a:spLocks noChangeArrowheads="1"/>
          </p:cNvSpPr>
          <p:nvPr/>
        </p:nvSpPr>
        <p:spPr bwMode="auto">
          <a:xfrm>
            <a:off x="6519534" y="5138429"/>
            <a:ext cx="1206500" cy="458787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50" b="1" dirty="0">
                <a:solidFill>
                  <a:schemeClr val="tx2"/>
                </a:solidFill>
                <a:ea typeface="MS PGothic" pitchFamily="34" charset="-128"/>
              </a:rPr>
              <a:t>Модули безопасности</a:t>
            </a:r>
            <a:endParaRPr kumimoji="1" lang="en-US" altLang="ja-JP" sz="105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8" name="テキスト ボックス 11"/>
          <p:cNvSpPr txBox="1">
            <a:spLocks noChangeArrowheads="1"/>
          </p:cNvSpPr>
          <p:nvPr/>
        </p:nvSpPr>
        <p:spPr bwMode="auto">
          <a:xfrm>
            <a:off x="9124622" y="5128904"/>
            <a:ext cx="1223962" cy="639762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50" b="1" dirty="0">
                <a:solidFill>
                  <a:schemeClr val="tx2"/>
                </a:solidFill>
                <a:ea typeface="MS PGothic" pitchFamily="34" charset="-128"/>
              </a:rPr>
              <a:t>Модуль управления пускателями</a:t>
            </a:r>
            <a:endParaRPr kumimoji="1" lang="en-US" altLang="ja-JP" sz="105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9" name="テキスト ボックス 11"/>
          <p:cNvSpPr txBox="1">
            <a:spLocks noChangeArrowheads="1"/>
          </p:cNvSpPr>
          <p:nvPr/>
        </p:nvSpPr>
        <p:spPr bwMode="auto">
          <a:xfrm>
            <a:off x="7826047" y="5143191"/>
            <a:ext cx="1177925" cy="638175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050" b="1" dirty="0">
                <a:solidFill>
                  <a:schemeClr val="tx2"/>
                </a:solidFill>
                <a:ea typeface="MS PGothic" pitchFamily="34" charset="-128"/>
              </a:rPr>
              <a:t>Дискретные/ аналоговые модули</a:t>
            </a:r>
            <a:endParaRPr kumimoji="1" lang="en-US" altLang="ja-JP" sz="1050" b="1" dirty="0">
              <a:solidFill>
                <a:schemeClr val="tx2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M221 – </a:t>
            </a:r>
            <a:r>
              <a:rPr lang="ru-RU" dirty="0" smtClean="0"/>
              <a:t>Быстродействие и возможности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8317" y="1861167"/>
            <a:ext cx="5186057" cy="4190383"/>
          </a:xfrm>
        </p:spPr>
        <p:txBody>
          <a:bodyPr/>
          <a:lstStyle/>
          <a:p>
            <a:endParaRPr lang="ru-RU" b="1" dirty="0" smtClean="0"/>
          </a:p>
          <a:p>
            <a:pPr>
              <a:buClr>
                <a:schemeClr val="bg1"/>
              </a:buClr>
              <a:buFont typeface="Arial" pitchFamily="34" charset="0"/>
              <a:buChar char="&gt;"/>
            </a:pPr>
            <a:r>
              <a:rPr lang="ru-RU" b="1" dirty="0" smtClean="0"/>
              <a:t> Прямая замена </a:t>
            </a:r>
            <a:r>
              <a:rPr lang="en-US" b="1" dirty="0" err="1" smtClean="0">
                <a:solidFill>
                  <a:schemeClr val="accent1"/>
                </a:solidFill>
              </a:rPr>
              <a:t>Twido</a:t>
            </a:r>
            <a:endParaRPr lang="ru-RU" b="1" dirty="0" smtClean="0">
              <a:solidFill>
                <a:schemeClr val="accent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&gt;"/>
            </a:pP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accent1"/>
                </a:solidFill>
              </a:rPr>
              <a:t>5</a:t>
            </a:r>
            <a:r>
              <a:rPr lang="fr-FR" b="1" dirty="0" smtClean="0"/>
              <a:t> </a:t>
            </a:r>
            <a:r>
              <a:rPr lang="ru-RU" b="1" dirty="0" smtClean="0"/>
              <a:t>раз</a:t>
            </a:r>
            <a:r>
              <a:rPr lang="fr-FR" b="1" dirty="0" smtClean="0"/>
              <a:t> </a:t>
            </a:r>
            <a:r>
              <a:rPr lang="ru-RU" b="1" dirty="0" smtClean="0">
                <a:solidFill>
                  <a:schemeClr val="accent1"/>
                </a:solidFill>
              </a:rPr>
              <a:t>БЫСТРЕЕ</a:t>
            </a:r>
            <a:r>
              <a:rPr lang="fr-FR" b="1" dirty="0" smtClean="0"/>
              <a:t> </a:t>
            </a:r>
            <a:r>
              <a:rPr lang="ru-RU" b="1" dirty="0" smtClean="0"/>
              <a:t>чем </a:t>
            </a:r>
            <a:r>
              <a:rPr lang="en-US" b="1" dirty="0" err="1" smtClean="0"/>
              <a:t>Twido</a:t>
            </a:r>
            <a:endParaRPr lang="ru-RU" b="1" dirty="0" smtClean="0"/>
          </a:p>
          <a:p>
            <a:pPr>
              <a:buClr>
                <a:schemeClr val="bg1"/>
              </a:buClr>
              <a:buFont typeface="Arial" pitchFamily="34" charset="0"/>
              <a:buChar char="&gt;"/>
            </a:pP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accent1"/>
                </a:solidFill>
              </a:rPr>
              <a:t>10</a:t>
            </a:r>
            <a:r>
              <a:rPr lang="ru-RU" b="1" dirty="0" smtClean="0"/>
              <a:t> раза </a:t>
            </a:r>
            <a:r>
              <a:rPr lang="ru-RU" b="1" dirty="0" smtClean="0">
                <a:solidFill>
                  <a:schemeClr val="accent1"/>
                </a:solidFill>
              </a:rPr>
              <a:t>БОЛЬШЕ</a:t>
            </a:r>
            <a:r>
              <a:rPr lang="ru-RU" b="1" dirty="0" smtClean="0"/>
              <a:t> памяти чем </a:t>
            </a:r>
            <a:r>
              <a:rPr lang="en-US" b="1" dirty="0" err="1" smtClean="0"/>
              <a:t>Twido</a:t>
            </a:r>
            <a:endParaRPr lang="ru-RU" b="1" dirty="0" smtClean="0"/>
          </a:p>
          <a:p>
            <a:pPr>
              <a:buClr>
                <a:schemeClr val="bg1"/>
              </a:buClr>
              <a:buFont typeface="Arial" pitchFamily="34" charset="0"/>
              <a:buChar char="&gt;"/>
            </a:pPr>
            <a:r>
              <a:rPr lang="ru-RU" b="1" dirty="0" smtClean="0"/>
              <a:t> </a:t>
            </a:r>
            <a:r>
              <a:rPr lang="en-US" b="1" dirty="0" smtClean="0"/>
              <a:t>SD-</a:t>
            </a:r>
            <a:r>
              <a:rPr lang="ru-RU" b="1" dirty="0" smtClean="0"/>
              <a:t>карта</a:t>
            </a:r>
          </a:p>
          <a:p>
            <a:pPr>
              <a:buClr>
                <a:schemeClr val="bg1"/>
              </a:buClr>
              <a:buFont typeface="Arial" pitchFamily="34" charset="0"/>
              <a:buChar char="&gt;"/>
            </a:pPr>
            <a:r>
              <a:rPr lang="ru-RU" b="1" dirty="0" smtClean="0"/>
              <a:t> </a:t>
            </a:r>
            <a:r>
              <a:rPr lang="en-US" b="1" dirty="0" smtClean="0"/>
              <a:t>USB-</a:t>
            </a:r>
            <a:r>
              <a:rPr lang="ru-RU" b="1" dirty="0" smtClean="0"/>
              <a:t>порт программирования</a:t>
            </a:r>
          </a:p>
          <a:p>
            <a:pPr>
              <a:buClr>
                <a:schemeClr val="bg1"/>
              </a:buClr>
              <a:buFont typeface="Arial" pitchFamily="34" charset="0"/>
              <a:buChar char="&gt;"/>
            </a:pPr>
            <a:r>
              <a:rPr lang="ru-RU" b="1" dirty="0" smtClean="0"/>
              <a:t> Переключатель </a:t>
            </a:r>
            <a:r>
              <a:rPr lang="en-US" b="1" dirty="0" smtClean="0"/>
              <a:t>RUN/STOP</a:t>
            </a:r>
          </a:p>
          <a:p>
            <a:pPr>
              <a:buClr>
                <a:schemeClr val="bg1"/>
              </a:buClr>
              <a:buFont typeface="Arial" pitchFamily="34" charset="0"/>
              <a:buChar char="&gt;"/>
            </a:pPr>
            <a:r>
              <a:rPr lang="en-US" b="1" dirty="0" smtClean="0"/>
              <a:t> </a:t>
            </a:r>
            <a:r>
              <a:rPr lang="ru-RU" b="1" dirty="0" smtClean="0"/>
              <a:t>Питание по </a:t>
            </a:r>
            <a:r>
              <a:rPr lang="en-US" b="1" dirty="0" smtClean="0"/>
              <a:t>USB</a:t>
            </a:r>
            <a:endParaRPr lang="uk-UA" dirty="0"/>
          </a:p>
        </p:txBody>
      </p:sp>
      <p:pic>
        <p:nvPicPr>
          <p:cNvPr id="6" name="Image 3" descr="PF130228B.jpg"/>
          <p:cNvPicPr>
            <a:picLocks noGrp="1" noChangeAspect="1"/>
          </p:cNvPicPr>
          <p:nvPr>
            <p:ph sz="quarter" idx="12"/>
          </p:nvPr>
        </p:nvPicPr>
        <p:blipFill>
          <a:blip r:embed="rId2" cstate="print"/>
          <a:srcRect r="5099"/>
          <a:stretch>
            <a:fillRect/>
          </a:stretch>
        </p:blipFill>
        <p:spPr bwMode="auto">
          <a:xfrm>
            <a:off x="7048164" y="1097897"/>
            <a:ext cx="4345422" cy="457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M221 – </a:t>
            </a:r>
            <a:r>
              <a:rPr lang="ru-RU" dirty="0" smtClean="0"/>
              <a:t>Доступная гамма</a:t>
            </a:r>
            <a:endParaRPr lang="uk-UA" dirty="0"/>
          </a:p>
        </p:txBody>
      </p:sp>
      <p:cxnSp>
        <p:nvCxnSpPr>
          <p:cNvPr id="7" name="Connecteur droit 36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7303294" y="2704307"/>
            <a:ext cx="573087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8" name="Connecteur droit 30"/>
          <p:cNvCxnSpPr>
            <a:cxnSpLocks noChangeShapeType="1"/>
            <a:stCxn id="15" idx="2"/>
          </p:cNvCxnSpPr>
          <p:nvPr/>
        </p:nvCxnSpPr>
        <p:spPr bwMode="auto">
          <a:xfrm rot="16200000" flipH="1">
            <a:off x="3972719" y="3272632"/>
            <a:ext cx="1697037" cy="1270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pic>
        <p:nvPicPr>
          <p:cNvPr id="9" name="Image 19" descr="PF130397.jpg"/>
          <p:cNvPicPr>
            <a:picLocks noChangeAspect="1"/>
          </p:cNvPicPr>
          <p:nvPr/>
        </p:nvPicPr>
        <p:blipFill>
          <a:blip r:embed="rId2" cstate="print"/>
          <a:srcRect l="9766" t="5054" r="5463" b="4749"/>
          <a:stretch>
            <a:fillRect/>
          </a:stretch>
        </p:blipFill>
        <p:spPr bwMode="auto">
          <a:xfrm>
            <a:off x="4192588" y="4211638"/>
            <a:ext cx="138430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20" descr="PF130400.jpg"/>
          <p:cNvPicPr>
            <a:picLocks noChangeAspect="1"/>
          </p:cNvPicPr>
          <p:nvPr/>
        </p:nvPicPr>
        <p:blipFill>
          <a:blip r:embed="rId3" cstate="print"/>
          <a:srcRect l="3778" t="6924" r="4152" b="4375"/>
          <a:stretch>
            <a:fillRect/>
          </a:stretch>
        </p:blipFill>
        <p:spPr bwMode="auto">
          <a:xfrm>
            <a:off x="5576888" y="4159250"/>
            <a:ext cx="1601787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21" descr="PF130410B.jpg"/>
          <p:cNvPicPr>
            <a:picLocks noChangeAspect="1"/>
          </p:cNvPicPr>
          <p:nvPr/>
        </p:nvPicPr>
        <p:blipFill>
          <a:blip r:embed="rId4" cstate="print"/>
          <a:srcRect l="20807" t="6175" r="15379" b="3439"/>
          <a:stretch>
            <a:fillRect/>
          </a:stretch>
        </p:blipFill>
        <p:spPr bwMode="auto">
          <a:xfrm>
            <a:off x="4322763" y="2508250"/>
            <a:ext cx="1030287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22" descr="PF130401.jpg"/>
          <p:cNvPicPr>
            <a:picLocks noChangeAspect="1"/>
          </p:cNvPicPr>
          <p:nvPr/>
        </p:nvPicPr>
        <p:blipFill>
          <a:blip r:embed="rId5" cstate="print"/>
          <a:srcRect l="1344" t="21146" r="1158" b="14854"/>
          <a:stretch>
            <a:fillRect/>
          </a:stretch>
        </p:blipFill>
        <p:spPr bwMode="auto">
          <a:xfrm>
            <a:off x="8115300" y="4175125"/>
            <a:ext cx="2384425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à coins arrondis 23"/>
          <p:cNvSpPr>
            <a:spLocks noChangeArrowheads="1"/>
          </p:cNvSpPr>
          <p:nvPr/>
        </p:nvSpPr>
        <p:spPr bwMode="auto">
          <a:xfrm>
            <a:off x="1646238" y="2513013"/>
            <a:ext cx="2400300" cy="13319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fr-FR" sz="2000" b="1" dirty="0" err="1">
                <a:solidFill>
                  <a:schemeClr val="tx2"/>
                </a:solidFill>
              </a:rPr>
              <a:t>Modicon</a:t>
            </a:r>
            <a:r>
              <a:rPr lang="fr-FR" sz="2000" b="1" dirty="0">
                <a:solidFill>
                  <a:schemeClr val="tx2"/>
                </a:solidFill>
              </a:rPr>
              <a:t> M221</a:t>
            </a:r>
            <a:r>
              <a:rPr lang="fr-FR" sz="2000" b="1" dirty="0">
                <a:solidFill>
                  <a:schemeClr val="bg2"/>
                </a:solidFill>
              </a:rPr>
              <a:t> </a:t>
            </a:r>
            <a:r>
              <a:rPr lang="fr-FR" sz="2000" b="1" dirty="0">
                <a:solidFill>
                  <a:srgbClr val="00B0F0"/>
                </a:solidFill>
              </a:rPr>
              <a:t>book</a:t>
            </a:r>
            <a:r>
              <a:rPr lang="ru-RU" sz="2000" b="1" dirty="0">
                <a:solidFill>
                  <a:srgbClr val="00B0F0"/>
                </a:solidFill>
              </a:rPr>
              <a:t>(</a:t>
            </a:r>
            <a:r>
              <a:rPr lang="en-US" sz="2000" b="1" dirty="0">
                <a:solidFill>
                  <a:srgbClr val="00B0F0"/>
                </a:solidFill>
              </a:rPr>
              <a:t>Modular</a:t>
            </a:r>
            <a:r>
              <a:rPr lang="ru-RU" sz="2000" b="1" dirty="0">
                <a:solidFill>
                  <a:srgbClr val="00B0F0"/>
                </a:solidFill>
              </a:rPr>
              <a:t>)</a:t>
            </a:r>
            <a:r>
              <a:rPr lang="fr-FR" sz="2000" b="1" dirty="0">
                <a:solidFill>
                  <a:srgbClr val="00B0F0"/>
                </a:solidFill>
              </a:rPr>
              <a:t> </a:t>
            </a:r>
          </a:p>
          <a:p>
            <a:pPr algn="ctr"/>
            <a:r>
              <a:rPr lang="ru-RU" sz="1600" b="1" dirty="0">
                <a:solidFill>
                  <a:schemeClr val="tx2"/>
                </a:solidFill>
              </a:rPr>
              <a:t>для экономии места</a:t>
            </a:r>
            <a:endParaRPr lang="fr-FR" sz="2000" b="1" dirty="0">
              <a:solidFill>
                <a:schemeClr val="tx2"/>
              </a:solidFill>
            </a:endParaRPr>
          </a:p>
          <a:p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14" name="Rectangle à coins arrondis 24"/>
          <p:cNvSpPr>
            <a:spLocks noChangeArrowheads="1"/>
          </p:cNvSpPr>
          <p:nvPr/>
        </p:nvSpPr>
        <p:spPr bwMode="auto">
          <a:xfrm>
            <a:off x="1633538" y="4119563"/>
            <a:ext cx="2393950" cy="15811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fr-FR" sz="2000" b="1" dirty="0" err="1">
                <a:solidFill>
                  <a:schemeClr val="tx2"/>
                </a:solidFill>
              </a:rPr>
              <a:t>Modicon</a:t>
            </a:r>
            <a:r>
              <a:rPr lang="fr-FR" sz="2000" b="1" dirty="0">
                <a:solidFill>
                  <a:schemeClr val="tx2"/>
                </a:solidFill>
              </a:rPr>
              <a:t> M221</a:t>
            </a:r>
            <a:endParaRPr lang="ru-RU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Brick(Compact)</a:t>
            </a:r>
            <a:r>
              <a:rPr lang="fr-FR" sz="2000" b="1" dirty="0">
                <a:solidFill>
                  <a:schemeClr val="accent1"/>
                </a:solidFill>
              </a:rPr>
              <a:t> </a:t>
            </a:r>
            <a:endParaRPr lang="ru-RU" sz="2000" b="1" dirty="0">
              <a:solidFill>
                <a:schemeClr val="accent1"/>
              </a:solidFill>
            </a:endParaRPr>
          </a:p>
          <a:p>
            <a:pPr algn="ctr"/>
            <a:r>
              <a:rPr lang="ru-RU" sz="1600" b="1" dirty="0">
                <a:solidFill>
                  <a:schemeClr val="tx2"/>
                </a:solidFill>
              </a:rPr>
              <a:t>для простоты монтажа</a:t>
            </a:r>
            <a:endParaRPr lang="fr-FR" sz="1600" b="1" dirty="0">
              <a:solidFill>
                <a:schemeClr val="tx2"/>
              </a:solidFill>
            </a:endParaRPr>
          </a:p>
          <a:p>
            <a:pPr algn="ctr"/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15" name="Rectangle à coins arrondis 25"/>
          <p:cNvSpPr>
            <a:spLocks noChangeArrowheads="1"/>
          </p:cNvSpPr>
          <p:nvPr/>
        </p:nvSpPr>
        <p:spPr bwMode="auto">
          <a:xfrm>
            <a:off x="4373563" y="1985963"/>
            <a:ext cx="882650" cy="444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fr-FR" sz="1600" b="1">
                <a:solidFill>
                  <a:schemeClr val="tx2"/>
                </a:solidFill>
              </a:rPr>
              <a:t>16 </a:t>
            </a:r>
            <a:r>
              <a:rPr lang="ru-RU" sz="1600" b="1">
                <a:solidFill>
                  <a:schemeClr val="tx2"/>
                </a:solidFill>
              </a:rPr>
              <a:t>в/в</a:t>
            </a:r>
            <a:endParaRPr lang="fr-FR" sz="1600" b="1">
              <a:solidFill>
                <a:schemeClr val="tx2"/>
              </a:solidFill>
            </a:endParaRPr>
          </a:p>
        </p:txBody>
      </p:sp>
      <p:sp>
        <p:nvSpPr>
          <p:cNvPr id="16" name="Rectangle à coins arrondis 26"/>
          <p:cNvSpPr>
            <a:spLocks noChangeArrowheads="1"/>
          </p:cNvSpPr>
          <p:nvPr/>
        </p:nvSpPr>
        <p:spPr bwMode="auto">
          <a:xfrm>
            <a:off x="5865813" y="1974850"/>
            <a:ext cx="884237" cy="444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fr-FR" sz="1600" b="1">
                <a:solidFill>
                  <a:schemeClr val="tx2"/>
                </a:solidFill>
              </a:rPr>
              <a:t>24 </a:t>
            </a:r>
            <a:r>
              <a:rPr lang="ru-RU" sz="1600" b="1">
                <a:solidFill>
                  <a:schemeClr val="tx2"/>
                </a:solidFill>
              </a:rPr>
              <a:t>в/в</a:t>
            </a:r>
            <a:endParaRPr lang="fr-FR" sz="1600" b="1">
              <a:solidFill>
                <a:schemeClr val="tx2"/>
              </a:solidFill>
            </a:endParaRPr>
          </a:p>
        </p:txBody>
      </p:sp>
      <p:sp>
        <p:nvSpPr>
          <p:cNvPr id="17" name="Rectangle à coins arrondis 27"/>
          <p:cNvSpPr>
            <a:spLocks noChangeArrowheads="1"/>
          </p:cNvSpPr>
          <p:nvPr/>
        </p:nvSpPr>
        <p:spPr bwMode="auto">
          <a:xfrm>
            <a:off x="7148513" y="1973263"/>
            <a:ext cx="882650" cy="444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fr-FR" sz="1600" b="1">
                <a:solidFill>
                  <a:schemeClr val="tx2"/>
                </a:solidFill>
              </a:rPr>
              <a:t>32 </a:t>
            </a:r>
            <a:r>
              <a:rPr lang="ru-RU" sz="1600" b="1">
                <a:solidFill>
                  <a:schemeClr val="tx2"/>
                </a:solidFill>
              </a:rPr>
              <a:t>в/в</a:t>
            </a:r>
            <a:endParaRPr lang="fr-FR" sz="1600" b="1">
              <a:solidFill>
                <a:schemeClr val="tx2"/>
              </a:solidFill>
            </a:endParaRPr>
          </a:p>
        </p:txBody>
      </p:sp>
      <p:sp>
        <p:nvSpPr>
          <p:cNvPr id="18" name="Rectangle à coins arrondis 28"/>
          <p:cNvSpPr>
            <a:spLocks noChangeArrowheads="1"/>
          </p:cNvSpPr>
          <p:nvPr/>
        </p:nvSpPr>
        <p:spPr bwMode="auto">
          <a:xfrm>
            <a:off x="8528050" y="1971675"/>
            <a:ext cx="884238" cy="444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fr-FR" sz="1600" b="1">
                <a:solidFill>
                  <a:schemeClr val="tx2"/>
                </a:solidFill>
              </a:rPr>
              <a:t>40 </a:t>
            </a:r>
            <a:r>
              <a:rPr lang="ru-RU" sz="1600" b="1">
                <a:solidFill>
                  <a:schemeClr val="tx2"/>
                </a:solidFill>
              </a:rPr>
              <a:t>в/в</a:t>
            </a:r>
            <a:endParaRPr lang="fr-FR" sz="1600" b="1">
              <a:solidFill>
                <a:schemeClr val="tx2"/>
              </a:solidFill>
            </a:endParaRPr>
          </a:p>
        </p:txBody>
      </p:sp>
      <p:cxnSp>
        <p:nvCxnSpPr>
          <p:cNvPr id="19" name="Connecteur droit 31"/>
          <p:cNvCxnSpPr>
            <a:cxnSpLocks noChangeShapeType="1"/>
          </p:cNvCxnSpPr>
          <p:nvPr/>
        </p:nvCxnSpPr>
        <p:spPr bwMode="auto">
          <a:xfrm rot="5400000">
            <a:off x="5502275" y="3251200"/>
            <a:ext cx="1579563" cy="11113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cxnSp>
        <p:nvCxnSpPr>
          <p:cNvPr id="20" name="Connecteur droit 33"/>
          <p:cNvCxnSpPr>
            <a:cxnSpLocks noChangeShapeType="1"/>
          </p:cNvCxnSpPr>
          <p:nvPr/>
        </p:nvCxnSpPr>
        <p:spPr bwMode="auto">
          <a:xfrm rot="5400000">
            <a:off x="8139906" y="3244057"/>
            <a:ext cx="1677987" cy="635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</p:spPr>
      </p:cxnSp>
      <p:pic>
        <p:nvPicPr>
          <p:cNvPr id="21" name="Image 35" descr="PF130413C.jpg"/>
          <p:cNvPicPr>
            <a:picLocks noChangeAspect="1"/>
          </p:cNvPicPr>
          <p:nvPr/>
        </p:nvPicPr>
        <p:blipFill>
          <a:blip r:embed="rId6" cstate="print"/>
          <a:srcRect l="19498" t="6363" r="19122" b="5122"/>
          <a:stretch>
            <a:fillRect/>
          </a:stretch>
        </p:blipFill>
        <p:spPr bwMode="auto">
          <a:xfrm>
            <a:off x="7097713" y="2527300"/>
            <a:ext cx="9747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avec flèche 41"/>
          <p:cNvCxnSpPr>
            <a:cxnSpLocks noChangeShapeType="1"/>
          </p:cNvCxnSpPr>
          <p:nvPr/>
        </p:nvCxnSpPr>
        <p:spPr bwMode="auto">
          <a:xfrm>
            <a:off x="4467225" y="2805113"/>
            <a:ext cx="722313" cy="11112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3" name="ZoneTexte 42"/>
          <p:cNvSpPr txBox="1">
            <a:spLocks noChangeArrowheads="1"/>
          </p:cNvSpPr>
          <p:nvPr/>
        </p:nvSpPr>
        <p:spPr bwMode="auto">
          <a:xfrm>
            <a:off x="4410075" y="2786063"/>
            <a:ext cx="822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70 </a:t>
            </a:r>
            <a:r>
              <a:rPr lang="ru-RU" dirty="0">
                <a:solidFill>
                  <a:schemeClr val="bg1"/>
                </a:solidFill>
              </a:rPr>
              <a:t>мм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4" name="Connecteur droit avec flèche 43"/>
          <p:cNvCxnSpPr>
            <a:cxnSpLocks noChangeShapeType="1"/>
          </p:cNvCxnSpPr>
          <p:nvPr/>
        </p:nvCxnSpPr>
        <p:spPr bwMode="auto">
          <a:xfrm>
            <a:off x="7191375" y="2765425"/>
            <a:ext cx="722313" cy="9525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5" name="ZoneTexte 44"/>
          <p:cNvSpPr txBox="1">
            <a:spLocks noChangeArrowheads="1"/>
          </p:cNvSpPr>
          <p:nvPr/>
        </p:nvSpPr>
        <p:spPr bwMode="auto">
          <a:xfrm>
            <a:off x="7134225" y="2746375"/>
            <a:ext cx="822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70 </a:t>
            </a:r>
            <a:r>
              <a:rPr lang="ru-RU" dirty="0" smtClean="0">
                <a:solidFill>
                  <a:schemeClr val="bg1"/>
                </a:solidFill>
              </a:rPr>
              <a:t>мм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6" name="Connecteur droit avec flèche 45"/>
          <p:cNvCxnSpPr>
            <a:cxnSpLocks noChangeShapeType="1"/>
          </p:cNvCxnSpPr>
          <p:nvPr/>
        </p:nvCxnSpPr>
        <p:spPr bwMode="auto">
          <a:xfrm>
            <a:off x="4303713" y="4518025"/>
            <a:ext cx="1109662" cy="1588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7" name="ZoneTexte 46"/>
          <p:cNvSpPr txBox="1">
            <a:spLocks noChangeArrowheads="1"/>
          </p:cNvSpPr>
          <p:nvPr/>
        </p:nvSpPr>
        <p:spPr bwMode="auto">
          <a:xfrm>
            <a:off x="4408488" y="4498975"/>
            <a:ext cx="889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95 </a:t>
            </a:r>
            <a:r>
              <a:rPr lang="ru-RU">
                <a:solidFill>
                  <a:schemeClr val="bg1"/>
                </a:solidFill>
              </a:rPr>
              <a:t>мм</a:t>
            </a:r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28" name="Connecteur droit avec flèche 49"/>
          <p:cNvCxnSpPr>
            <a:cxnSpLocks noChangeShapeType="1"/>
          </p:cNvCxnSpPr>
          <p:nvPr/>
        </p:nvCxnSpPr>
        <p:spPr bwMode="auto">
          <a:xfrm>
            <a:off x="5668963" y="4506913"/>
            <a:ext cx="1379537" cy="3175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9" name="ZoneTexte 50"/>
          <p:cNvSpPr txBox="1">
            <a:spLocks noChangeArrowheads="1"/>
          </p:cNvSpPr>
          <p:nvPr/>
        </p:nvSpPr>
        <p:spPr bwMode="auto">
          <a:xfrm>
            <a:off x="5843588" y="4525963"/>
            <a:ext cx="1176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110 </a:t>
            </a:r>
            <a:r>
              <a:rPr lang="ru-RU">
                <a:solidFill>
                  <a:schemeClr val="bg1"/>
                </a:solidFill>
              </a:rPr>
              <a:t>мм</a:t>
            </a:r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30" name="Connecteur droit avec flèche 52"/>
          <p:cNvCxnSpPr>
            <a:cxnSpLocks noChangeShapeType="1"/>
          </p:cNvCxnSpPr>
          <p:nvPr/>
        </p:nvCxnSpPr>
        <p:spPr bwMode="auto">
          <a:xfrm>
            <a:off x="8235950" y="4514850"/>
            <a:ext cx="2079625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1" name="ZoneTexte 53"/>
          <p:cNvSpPr txBox="1">
            <a:spLocks noChangeArrowheads="1"/>
          </p:cNvSpPr>
          <p:nvPr/>
        </p:nvSpPr>
        <p:spPr bwMode="auto">
          <a:xfrm>
            <a:off x="8745538" y="453866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163 </a:t>
            </a:r>
            <a:r>
              <a:rPr lang="ru-RU" dirty="0">
                <a:solidFill>
                  <a:schemeClr val="bg1"/>
                </a:solidFill>
              </a:rPr>
              <a:t>мм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М221 – Картриджи расширения</a:t>
            </a:r>
            <a:endParaRPr lang="uk-U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2 аналоговых входа/выхода:</a:t>
            </a:r>
          </a:p>
          <a:p>
            <a:pPr>
              <a:buClr>
                <a:schemeClr val="bg1"/>
              </a:buClr>
              <a:buFont typeface="Arial" pitchFamily="34" charset="0"/>
              <a:buChar char="˃"/>
            </a:pPr>
            <a:r>
              <a:rPr lang="ru-RU" dirty="0" smtClean="0"/>
              <a:t> 0-10В</a:t>
            </a:r>
          </a:p>
          <a:p>
            <a:pPr>
              <a:buClr>
                <a:schemeClr val="bg1"/>
              </a:buClr>
              <a:buFont typeface="Arial" pitchFamily="34" charset="0"/>
              <a:buChar char="˃"/>
            </a:pPr>
            <a:r>
              <a:rPr lang="ru-RU" dirty="0" smtClean="0"/>
              <a:t> 0-20/4-20 мА</a:t>
            </a:r>
          </a:p>
          <a:p>
            <a:pPr>
              <a:buClr>
                <a:schemeClr val="bg1"/>
              </a:buClr>
              <a:buFont typeface="Arial" pitchFamily="34" charset="0"/>
              <a:buChar char="˃"/>
            </a:pPr>
            <a:r>
              <a:rPr lang="ru-RU" dirty="0" smtClean="0"/>
              <a:t> Термопары и </a:t>
            </a:r>
            <a:r>
              <a:rPr lang="ru-RU" dirty="0" err="1" smtClean="0"/>
              <a:t>термосопротивления</a:t>
            </a:r>
            <a:endParaRPr lang="uk-UA" dirty="0"/>
          </a:p>
        </p:txBody>
      </p:sp>
      <p:pic>
        <p:nvPicPr>
          <p:cNvPr id="7" name="Image 3" descr="PF130228B.jpg"/>
          <p:cNvPicPr>
            <a:picLocks noGrp="1" noChangeAspect="1"/>
          </p:cNvPicPr>
          <p:nvPr>
            <p:ph sz="quarter" idx="12"/>
          </p:nvPr>
        </p:nvPicPr>
        <p:blipFill>
          <a:blip r:embed="rId2" cstate="print"/>
          <a:srcRect t="8598" r="5099"/>
          <a:stretch>
            <a:fillRect/>
          </a:stretch>
        </p:blipFill>
        <p:spPr bwMode="auto">
          <a:xfrm>
            <a:off x="6455460" y="606045"/>
            <a:ext cx="3638875" cy="350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55220" y="3674900"/>
            <a:ext cx="1557446" cy="191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stCxn id="1026" idx="1"/>
          </p:cNvCxnSpPr>
          <p:nvPr/>
        </p:nvCxnSpPr>
        <p:spPr>
          <a:xfrm flipH="1" flipV="1">
            <a:off x="8682754" y="2799844"/>
            <a:ext cx="1072466" cy="1831382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М221 – Коммуникационные возможности</a:t>
            </a:r>
            <a:endParaRPr lang="uk-U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153" y="1439863"/>
            <a:ext cx="1352550" cy="27813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8869" y="4660901"/>
            <a:ext cx="249268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mini USB </a:t>
            </a:r>
            <a:r>
              <a:rPr lang="ru-RU" dirty="0">
                <a:solidFill>
                  <a:schemeClr val="tx2"/>
                </a:solidFill>
              </a:rPr>
              <a:t>порт для программирования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770" y="1366838"/>
            <a:ext cx="1514475" cy="30575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4995" y="4660901"/>
            <a:ext cx="3167063" cy="1477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Ethernet </a:t>
            </a:r>
            <a:r>
              <a:rPr lang="ru-RU" dirty="0">
                <a:solidFill>
                  <a:schemeClr val="tx2"/>
                </a:solidFill>
              </a:rPr>
              <a:t>порт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chemeClr val="tx2"/>
              </a:buClr>
              <a:buSzPct val="100000"/>
              <a:buFont typeface="Arial" pitchFamily="34" charset="0"/>
              <a:buChar char="&gt;"/>
            </a:pP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Modbus TCP</a:t>
            </a:r>
          </a:p>
          <a:p>
            <a:pPr>
              <a:buClr>
                <a:schemeClr val="tx2"/>
              </a:buClr>
              <a:buSzPct val="100000"/>
              <a:buFont typeface="Arial" pitchFamily="34" charset="0"/>
              <a:buChar char="&gt;"/>
            </a:pPr>
            <a:r>
              <a:rPr lang="en-US" dirty="0">
                <a:solidFill>
                  <a:schemeClr val="accent5"/>
                </a:solidFill>
              </a:rPr>
              <a:t> Ethernet IP</a:t>
            </a:r>
            <a:endParaRPr lang="ru-RU" dirty="0">
              <a:solidFill>
                <a:schemeClr val="accent5"/>
              </a:solidFill>
            </a:endParaRPr>
          </a:p>
          <a:p>
            <a:pPr>
              <a:buClr>
                <a:schemeClr val="tx2"/>
              </a:buClr>
              <a:buSzPct val="100000"/>
              <a:buFont typeface="Arial" pitchFamily="34" charset="0"/>
              <a:buChar char="&gt;"/>
            </a:pP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Web-</a:t>
            </a:r>
            <a:r>
              <a:rPr lang="ru-RU" dirty="0">
                <a:solidFill>
                  <a:schemeClr val="accent5"/>
                </a:solidFill>
              </a:rPr>
              <a:t>сервер</a:t>
            </a:r>
          </a:p>
          <a:p>
            <a:pPr>
              <a:buClr>
                <a:schemeClr val="tx2"/>
              </a:buClr>
              <a:buSzPct val="100000"/>
              <a:buFont typeface="Arial" pitchFamily="34" charset="0"/>
              <a:buChar char="&gt;"/>
            </a:pP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FTP-</a:t>
            </a:r>
            <a:r>
              <a:rPr lang="ru-RU" dirty="0">
                <a:solidFill>
                  <a:schemeClr val="accent5"/>
                </a:solidFill>
              </a:rPr>
              <a:t>сервер</a:t>
            </a:r>
            <a:endParaRPr lang="en-GB" dirty="0">
              <a:solidFill>
                <a:schemeClr val="accent5"/>
              </a:solidFill>
            </a:endParaRP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095" y="1341438"/>
            <a:ext cx="1090613" cy="1206500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sm" len="sm"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3670" y="1359295"/>
            <a:ext cx="1600200" cy="31718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47770" y="4672013"/>
            <a:ext cx="3167062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RS232/RS485:</a:t>
            </a:r>
          </a:p>
          <a:p>
            <a:pPr>
              <a:buClr>
                <a:schemeClr val="tx2"/>
              </a:buClr>
              <a:buSzPct val="100000"/>
              <a:buFont typeface="Arial" pitchFamily="34" charset="0"/>
              <a:buChar char="&gt;"/>
            </a:pP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протокол </a:t>
            </a:r>
            <a:r>
              <a:rPr lang="en-US" dirty="0">
                <a:solidFill>
                  <a:schemeClr val="accent5"/>
                </a:solidFill>
              </a:rPr>
              <a:t>Modbus</a:t>
            </a:r>
          </a:p>
          <a:p>
            <a:pPr>
              <a:buClr>
                <a:schemeClr val="tx2"/>
              </a:buClr>
              <a:buSzPct val="100000"/>
              <a:buFont typeface="Arial" pitchFamily="34" charset="0"/>
              <a:buChar char="&gt;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символьный протокол обмена</a:t>
            </a:r>
            <a:endParaRPr lang="en-GB" dirty="0">
              <a:solidFill>
                <a:schemeClr val="accent5"/>
              </a:solidFill>
            </a:endParaRP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0495" y="1305320"/>
            <a:ext cx="1201737" cy="1201737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М221 – Картридж последовательной связи</a:t>
            </a:r>
            <a:endParaRPr lang="uk-U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08317" y="1950181"/>
            <a:ext cx="5186057" cy="410137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˃"/>
            </a:pPr>
            <a:r>
              <a:rPr lang="ru-RU" dirty="0" smtClean="0"/>
              <a:t> </a:t>
            </a:r>
            <a:r>
              <a:rPr lang="en-US" dirty="0" smtClean="0"/>
              <a:t>RS232/485</a:t>
            </a:r>
          </a:p>
          <a:p>
            <a:pPr>
              <a:buClr>
                <a:schemeClr val="bg1"/>
              </a:buClr>
              <a:buFont typeface="Arial" pitchFamily="34" charset="0"/>
              <a:buChar char="˃"/>
            </a:pPr>
            <a:r>
              <a:rPr lang="ru-RU" dirty="0" smtClean="0"/>
              <a:t> </a:t>
            </a:r>
            <a:r>
              <a:rPr lang="en-US" dirty="0" smtClean="0"/>
              <a:t>Modbus RTU/ASCII</a:t>
            </a:r>
          </a:p>
          <a:p>
            <a:pPr>
              <a:buClr>
                <a:schemeClr val="bg1"/>
              </a:buClr>
              <a:buFont typeface="Arial" pitchFamily="34" charset="0"/>
              <a:buChar char="˃"/>
            </a:pPr>
            <a:r>
              <a:rPr lang="ru-RU" dirty="0" smtClean="0"/>
              <a:t> Символьный режим</a:t>
            </a:r>
          </a:p>
          <a:p>
            <a:endParaRPr lang="uk-UA" dirty="0"/>
          </a:p>
        </p:txBody>
      </p:sp>
      <p:pic>
        <p:nvPicPr>
          <p:cNvPr id="7" name="Image 3" descr="PF130228B.jpg"/>
          <p:cNvPicPr>
            <a:picLocks noChangeAspect="1"/>
          </p:cNvPicPr>
          <p:nvPr/>
        </p:nvPicPr>
        <p:blipFill>
          <a:blip r:embed="rId2" cstate="print"/>
          <a:srcRect t="8598" r="5099"/>
          <a:stretch>
            <a:fillRect/>
          </a:stretch>
        </p:blipFill>
        <p:spPr bwMode="auto">
          <a:xfrm>
            <a:off x="6503651" y="488219"/>
            <a:ext cx="3752850" cy="361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86551" y="2986649"/>
            <a:ext cx="2143125" cy="2709862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 flipV="1">
            <a:off x="8715122" y="2751292"/>
            <a:ext cx="671429" cy="1590288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М221 – Основные архитектуры</a:t>
            </a:r>
            <a:endParaRPr lang="uk-UA" dirty="0"/>
          </a:p>
        </p:txBody>
      </p:sp>
      <p:pic>
        <p:nvPicPr>
          <p:cNvPr id="7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7088" y="1148507"/>
            <a:ext cx="4552950" cy="5205413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テキスト ボックス 11"/>
          <p:cNvSpPr txBox="1">
            <a:spLocks noChangeArrowheads="1"/>
          </p:cNvSpPr>
          <p:nvPr/>
        </p:nvSpPr>
        <p:spPr bwMode="auto">
          <a:xfrm>
            <a:off x="969963" y="2120057"/>
            <a:ext cx="2781300" cy="341313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ru-RU" altLang="ja-JP" sz="1400" dirty="0">
                <a:solidFill>
                  <a:schemeClr val="tx2"/>
                </a:solidFill>
                <a:ea typeface="MS PGothic" pitchFamily="34" charset="-128"/>
              </a:rPr>
              <a:t>Без полевых шин</a:t>
            </a:r>
            <a:endParaRPr kumimoji="1" lang="en-US" altLang="ja-JP" sz="1400" dirty="0">
              <a:solidFill>
                <a:schemeClr val="tx2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М221 – Основные архитектуры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1052442"/>
            <a:ext cx="5727700" cy="5521325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テキスト ボックス 11"/>
          <p:cNvSpPr txBox="1">
            <a:spLocks noChangeArrowheads="1"/>
          </p:cNvSpPr>
          <p:nvPr/>
        </p:nvSpPr>
        <p:spPr bwMode="auto">
          <a:xfrm>
            <a:off x="858838" y="2160517"/>
            <a:ext cx="2781300" cy="579438"/>
          </a:xfrm>
          <a:prstGeom prst="round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Modbus</a:t>
            </a:r>
            <a:r>
              <a:rPr kumimoji="1" lang="en-US" altLang="ja-JP" sz="1400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kumimoji="1" lang="ru-RU" altLang="ja-JP" sz="1400" dirty="0">
                <a:solidFill>
                  <a:schemeClr val="tx2"/>
                </a:solidFill>
                <a:ea typeface="MS PGothic" pitchFamily="34" charset="-128"/>
              </a:rPr>
              <a:t>в качестве полевой шины</a:t>
            </a:r>
            <a:endParaRPr kumimoji="1" lang="en-US" altLang="ja-JP" sz="1400" dirty="0">
              <a:solidFill>
                <a:schemeClr val="tx2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chneider Electric">
      <a:dk1>
        <a:srgbClr val="87D200"/>
      </a:dk1>
      <a:lt1>
        <a:sysClr val="window" lastClr="FFFFFF"/>
      </a:lt1>
      <a:dk2>
        <a:srgbClr val="009530"/>
      </a:dk2>
      <a:lt2>
        <a:srgbClr val="4FA600"/>
      </a:lt2>
      <a:accent1>
        <a:srgbClr val="FFD100"/>
      </a:accent1>
      <a:accent2>
        <a:srgbClr val="E47F00"/>
      </a:accent2>
      <a:accent3>
        <a:srgbClr val="B10043"/>
      </a:accent3>
      <a:accent4>
        <a:srgbClr val="42B4E6"/>
      </a:accent4>
      <a:accent5>
        <a:srgbClr val="626469"/>
      </a:accent5>
      <a:accent6>
        <a:srgbClr val="9FA0A4"/>
      </a:accent6>
      <a:hlink>
        <a:srgbClr val="116082"/>
      </a:hlink>
      <a:folHlink>
        <a:srgbClr val="5F0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FA0A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626469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182</TotalTime>
  <Words>243</Words>
  <Application>Microsoft Office PowerPoint</Application>
  <PresentationFormat>Произвольный</PresentationFormat>
  <Paragraphs>72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Blank</vt:lpstr>
      <vt:lpstr>ПЛК М221</vt:lpstr>
      <vt:lpstr>M221 – Обзор</vt:lpstr>
      <vt:lpstr>M221 – Быстродействие и возможности</vt:lpstr>
      <vt:lpstr>M221 – Доступная гамма</vt:lpstr>
      <vt:lpstr>М221 – Картриджи расширения</vt:lpstr>
      <vt:lpstr>М221 – Коммуникационные возможности</vt:lpstr>
      <vt:lpstr>М221 – Картридж последовательной связи</vt:lpstr>
      <vt:lpstr>М221 – Основные архитектуры</vt:lpstr>
      <vt:lpstr>М221 – Основные архитектуры</vt:lpstr>
      <vt:lpstr>SoMachine Basic</vt:lpstr>
      <vt:lpstr>SoMachine – простота и интуитивность</vt:lpstr>
      <vt:lpstr>SoMachine Basic – основные возможности</vt:lpstr>
    </vt:vector>
  </TitlesOfParts>
  <Company>Schneider Electric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ПЛК М221</dc:title>
  <dc:creator>Yuriy Kuzmich</dc:creator>
  <cp:lastModifiedBy>DDAT-R</cp:lastModifiedBy>
  <cp:revision>6</cp:revision>
  <dcterms:created xsi:type="dcterms:W3CDTF">2014-07-25T05:54:07Z</dcterms:created>
  <dcterms:modified xsi:type="dcterms:W3CDTF">2017-07-16T07:15:14Z</dcterms:modified>
</cp:coreProperties>
</file>