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6" r:id="rId7"/>
    <p:sldId id="259" r:id="rId8"/>
    <p:sldId id="257" r:id="rId9"/>
    <p:sldId id="258" r:id="rId10"/>
    <p:sldId id="260" r:id="rId11"/>
    <p:sldId id="261" r:id="rId12"/>
    <p:sldId id="262" r:id="rId13"/>
    <p:sldId id="263" r:id="rId14"/>
    <p:sldId id="265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61D38-03E5-EFD8-1575-86EAA0E307FB}" v="374" dt="2022-05-05T11:59:58.992"/>
    <p1510:client id="{2DAA92CD-6938-4F5E-A60A-841163885F79}" v="576" dt="2022-05-05T09:38:38.717"/>
    <p1510:client id="{9A6C9E3E-68D1-C5BF-BAF1-0749B4411751}" v="676" dt="2022-05-05T11:28:42.650"/>
    <p1510:client id="{B59EA539-72D0-4E1C-BC5B-DD305B7A1A15}" v="1709" dt="2022-05-05T11:50:3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FD329-3703-3DA3-C757-048048C4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86A63C-9D0B-3B41-DE42-D49E0180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09501F-1555-884C-E8B5-30C9D988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37582-1B9A-9C4E-5A98-32F2813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9CAF0-B745-B92D-EAB7-6D03866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0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B74EC-E878-04E9-723F-F7622C3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7DB5C6-4B51-7D8A-80D0-EB556D80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6DF7D-1CD5-4933-F049-23B4750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8C374-204B-AB36-C11E-C640ACF3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C7C61-27B9-867F-8AE2-38DE2093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71254B-E976-1D95-1789-8535EE15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AF4B35-A4CD-785E-874B-0F8BF7D5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8302-6E5F-3777-86E4-C522938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01ADC-7AE0-43A0-ADB7-2B1BBAB7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1EBA-4C32-D02E-823A-9BAB919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8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887E3-4A7E-D164-331A-042A051B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CF0A2-2AF5-67FB-9015-FB0BB23A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2DC65-5886-78C4-8BF1-64D8BCB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06513-2D2B-7C5C-B19C-897BC2ED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15C85-DDB4-BF33-0E1C-931201A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7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850B9-330B-FF40-9BA5-D7E9DAE3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16F43-A15F-12EC-AD0D-FB4FC4B8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EE550-51C7-9C13-8223-AE4E8E4E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282B2-00C9-27F0-3F70-795BDEFA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05EED-C994-2477-2BFB-C2138DA4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2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BC400-5E3E-7016-4E65-F6315434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E4B12-367B-9770-99C4-AA150A4D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EE44F4-3BBF-BB4E-7E87-689EA1742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299C0C-3FDF-9075-4EE6-AA314B4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B29A22-66AF-0113-DA9C-E891FDDC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569FC-CCE5-896E-B37C-22B11CA2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F1F30-9908-C6E9-416E-10D7672B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E9831-8098-7CD8-263B-EA78A572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D0CB3F-DBC0-3C51-676A-C049EBE9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2260CD-976A-A5A8-1E03-FE4DD8BD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4E668-F046-44EF-1CDB-A5F552B73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289A6F-49FA-3332-7279-C5998CEE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CB593F-8776-64C8-1D24-0F787095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B7115-7C27-5312-8FD1-B570BFBB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4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13A8-E411-11BE-96A0-75E0FEBC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DA4AE7-213B-37F1-A5A3-C63C76F5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C4E7E-61FA-9167-EAC8-7F918F29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0396-55F6-B69C-87B7-C9ACA110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9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3D8BD0-D707-E420-9366-3D3B659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E68B41-33C1-9866-8A29-381F2CDC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2185B-69BA-8528-05B0-47109C0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94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D14F2-1A04-BD9A-A433-602261EB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17BED-25B0-7B8C-E9F0-9066972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D5BCB-D9AB-FF0D-B806-CC5A3C9F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D5CF0C-2963-A8FA-FB7A-0514B4BB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A1593C-8B88-1BA0-E88D-35B42DE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70ADB-13DD-2816-DABB-E12DC0A9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8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DF208-EA23-9858-B08C-D7D1C7C2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45CA4B-18CE-8EF8-71E3-3D3798FD3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B88A0-3A61-8E53-66EE-031794159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A7B42-5533-E389-DCBD-A085DE09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C382BC-D3D6-D3E6-2E73-8E16B833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A6CB7-1CF8-3C9C-48AD-1C12BAA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6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B90BB-AFBC-56B9-D4EC-3EAB86BB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597860-18A2-7D2E-CCAA-0A7FA5FB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7822F-F7DB-87F9-B9CA-0B8CB93B6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F172-222F-413F-9A72-4FEE655BB4D8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857F6-6108-F9EE-4B48-537B7A04B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670F49-5634-C612-4FBA-C9BB49BA5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4707-D86E-4EFE-9D24-12DD314131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7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33BD7-FB18-53E4-43F9-3E24398F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358" y="1296060"/>
            <a:ext cx="9144000" cy="1116340"/>
          </a:xfrm>
        </p:spPr>
        <p:txBody>
          <a:bodyPr/>
          <a:lstStyle/>
          <a:p>
            <a:r>
              <a:rPr lang="fr-FR"/>
              <a:t>ZOIDBERG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A07205-A350-D34F-B8C7-C593AC6D0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47" y="5214510"/>
            <a:ext cx="3758324" cy="461665"/>
          </a:xfrm>
        </p:spPr>
        <p:txBody>
          <a:bodyPr>
            <a:normAutofit/>
          </a:bodyPr>
          <a:lstStyle/>
          <a:p>
            <a:r>
              <a:rPr lang="fr-FR"/>
              <a:t>Thibault Delerue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1EB060-FDB6-84AF-6A4E-766C81511971}"/>
              </a:ext>
            </a:extLst>
          </p:cNvPr>
          <p:cNvSpPr txBox="1"/>
          <p:nvPr/>
        </p:nvSpPr>
        <p:spPr>
          <a:xfrm>
            <a:off x="4750851" y="1214468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T-DEV-810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67282F-50FE-32F3-14EB-17C5B2C31CBB}"/>
              </a:ext>
            </a:extLst>
          </p:cNvPr>
          <p:cNvCxnSpPr/>
          <p:nvPr/>
        </p:nvCxnSpPr>
        <p:spPr>
          <a:xfrm>
            <a:off x="894080" y="4795520"/>
            <a:ext cx="10393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D30BCF8-6444-5D10-7A89-DDCDFF635EC0}"/>
              </a:ext>
            </a:extLst>
          </p:cNvPr>
          <p:cNvSpPr txBox="1"/>
          <p:nvPr/>
        </p:nvSpPr>
        <p:spPr>
          <a:xfrm>
            <a:off x="7776431" y="5214508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Simon </a:t>
            </a:r>
            <a:r>
              <a:rPr lang="fr-FR" sz="2400" err="1"/>
              <a:t>Casteran</a:t>
            </a:r>
            <a:endParaRPr lang="fr-FR" sz="24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E17306-232F-D9DE-EE2C-DE2A02A144E4}"/>
              </a:ext>
            </a:extLst>
          </p:cNvPr>
          <p:cNvSpPr txBox="1"/>
          <p:nvPr/>
        </p:nvSpPr>
        <p:spPr>
          <a:xfrm>
            <a:off x="4415570" y="5214507"/>
            <a:ext cx="290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Gustave Julien</a:t>
            </a:r>
          </a:p>
        </p:txBody>
      </p:sp>
      <p:pic>
        <p:nvPicPr>
          <p:cNvPr id="1028" name="Picture 4" descr="Médiathèque de l'école Epitech Technology - Newsroom IONIS Group">
            <a:extLst>
              <a:ext uri="{FF2B5EF4-FFF2-40B4-BE49-F238E27FC236}">
                <a16:creationId xmlns:a16="http://schemas.microsoft.com/office/drawing/2014/main" id="{0B171D6A-BA51-8EF2-D6DD-6C9515EF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98" y="304801"/>
            <a:ext cx="2733040" cy="8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29426-6E31-032F-E49B-CD21FF27E00E}"/>
              </a:ext>
            </a:extLst>
          </p:cNvPr>
          <p:cNvSpPr txBox="1"/>
          <p:nvPr/>
        </p:nvSpPr>
        <p:spPr>
          <a:xfrm>
            <a:off x="4933167" y="575779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Vanessa Gonzalez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8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0F5095-0A71-51BD-FEA0-A6EC182D0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CCD59-E183-0553-1E07-E7B0447C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13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Comparison of the models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4961-E3DD-7A45-12B6-D7BC046D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Neural networks are better overall</a:t>
            </a:r>
          </a:p>
          <a:p>
            <a:r>
              <a:rPr lang="en-GB">
                <a:cs typeface="Calibri"/>
              </a:rPr>
              <a:t>Transfer Learning works better than CNN</a:t>
            </a:r>
          </a:p>
          <a:p>
            <a:r>
              <a:rPr lang="en-GB">
                <a:cs typeface="Calibri"/>
              </a:rPr>
              <a:t>SVM and kNN can be relevant for small datasets without too many parameters</a:t>
            </a:r>
          </a:p>
          <a:p>
            <a:r>
              <a:rPr lang="en-GB">
                <a:cs typeface="Calibri"/>
              </a:rPr>
              <a:t>Naïve Bayes is irrelevant for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120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77A27C4-2BC1-8070-7DD6-A8C6FB2E6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F677E-CDE1-2200-C338-A95CD49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Bonus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8BB9-D25E-085B-4D13-42B16EFB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Training CNN to differentiate Viral/Bacterial pneumonia</a:t>
            </a:r>
          </a:p>
          <a:p>
            <a:r>
              <a:rPr lang="en-GB">
                <a:cs typeface="Calibri"/>
              </a:rPr>
              <a:t>Creating Deep Neural Network from scratch</a:t>
            </a:r>
          </a:p>
          <a:p>
            <a:r>
              <a:rPr lang="en-GB">
                <a:cs typeface="Calibri"/>
              </a:rPr>
              <a:t>Creation of a Program for Doctors to detect Pneumonia</a:t>
            </a:r>
          </a:p>
          <a:p>
            <a:r>
              <a:rPr lang="en-GB">
                <a:cs typeface="Calibri"/>
              </a:rPr>
              <a:t>Research on Non-Supervised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7488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7B6399D-2AC5-7CFB-818B-F70240A5B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C9785-0093-C95E-C7A6-EEAD957F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Conclusion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6" name="Graphique 5" descr="Bulle de discussion avec un remplissage uni">
            <a:extLst>
              <a:ext uri="{FF2B5EF4-FFF2-40B4-BE49-F238E27FC236}">
                <a16:creationId xmlns:a16="http://schemas.microsoft.com/office/drawing/2014/main" id="{0E515041-D51B-3575-7DDE-7582840D7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6062" y="2470724"/>
            <a:ext cx="2159876" cy="2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34EEDC-57D3-9E14-1ECD-8811FD9BC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F64A94-19FB-F53F-D850-B92D9147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E10A9-632D-1B57-362F-03ACD499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118674"/>
            <a:ext cx="10515600" cy="1415476"/>
          </a:xfrm>
        </p:spPr>
        <p:txBody>
          <a:bodyPr/>
          <a:lstStyle/>
          <a:p>
            <a:r>
              <a:rPr lang="fr-FR"/>
              <a:t>Compare machine </a:t>
            </a:r>
            <a:r>
              <a:rPr lang="fr-FR" err="1"/>
              <a:t>learning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for image classification</a:t>
            </a:r>
          </a:p>
          <a:p>
            <a:r>
              <a:rPr lang="fr-FR" err="1"/>
              <a:t>Redact</a:t>
            </a:r>
            <a:r>
              <a:rPr lang="fr-FR"/>
              <a:t> a </a:t>
            </a:r>
            <a:r>
              <a:rPr lang="fr-FR" err="1"/>
              <a:t>research</a:t>
            </a:r>
            <a:r>
              <a:rPr lang="fr-FR"/>
              <a:t> </a:t>
            </a:r>
            <a:r>
              <a:rPr lang="fr-FR" err="1"/>
              <a:t>paper</a:t>
            </a:r>
            <a:r>
              <a:rPr lang="fr-FR"/>
              <a:t> to expose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findings</a:t>
            </a:r>
            <a:endParaRPr lang="fr-FR"/>
          </a:p>
        </p:txBody>
      </p:sp>
      <p:pic>
        <p:nvPicPr>
          <p:cNvPr id="6" name="Picture 6" descr="A picture containing indoor, different&#10;&#10;Description automatically generated">
            <a:extLst>
              <a:ext uri="{FF2B5EF4-FFF2-40B4-BE49-F238E27FC236}">
                <a16:creationId xmlns:a16="http://schemas.microsoft.com/office/drawing/2014/main" id="{FA838B93-E530-F29F-9672-B7E03350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38" y="1677548"/>
            <a:ext cx="6845473" cy="32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0DB0B66-190A-0C42-DFBB-0B518F933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45590-DCD5-49C2-83CB-83FF833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Project Management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94FF52-0F2F-4E51-910E-19FE3F27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836" y="2572926"/>
            <a:ext cx="5061364" cy="2583757"/>
          </a:xfr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6ECB1D8E-19C8-7010-AE8F-A1BEBC142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976" y="2016463"/>
            <a:ext cx="1343939" cy="132306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DD8BA73-5A7D-A562-0795-76B916D3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805" y="2016463"/>
            <a:ext cx="1343939" cy="1335258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AC5A2858-E480-8472-F8A1-D33CA9C8F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675" y="4361566"/>
            <a:ext cx="1595894" cy="12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2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97EF2B7-40B5-EF8F-5581-E77215EC5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BFFE-FBB0-6A55-C4E2-88C4F3FE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k-Nearest Neighbour (</a:t>
            </a:r>
            <a:r>
              <a:rPr lang="en-GB" err="1">
                <a:solidFill>
                  <a:schemeClr val="bg1"/>
                </a:solidFill>
                <a:cs typeface="Calibri Light"/>
              </a:rPr>
              <a:t>kNN</a:t>
            </a:r>
            <a:r>
              <a:rPr lang="en-GB">
                <a:solidFill>
                  <a:schemeClr val="bg1"/>
                </a:solidFill>
                <a:cs typeface="Calibri Light"/>
              </a:rPr>
              <a:t>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451697-41EE-863E-3AFE-E65B0A7A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0242" y="3562350"/>
            <a:ext cx="3857625" cy="329565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D799C1-4B64-1303-5310-29A5A7A27D64}"/>
              </a:ext>
            </a:extLst>
          </p:cNvPr>
          <p:cNvSpPr txBox="1"/>
          <p:nvPr/>
        </p:nvSpPr>
        <p:spPr>
          <a:xfrm>
            <a:off x="798461" y="1553233"/>
            <a:ext cx="5984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Non-</a:t>
            </a:r>
            <a:r>
              <a:rPr lang="fr-FR" sz="2400" err="1"/>
              <a:t>generalizing</a:t>
            </a:r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err="1"/>
              <a:t>Seeks</a:t>
            </a:r>
            <a:r>
              <a:rPr lang="fr-FR" sz="2400"/>
              <a:t> the K </a:t>
            </a:r>
            <a:r>
              <a:rPr lang="fr-FR" sz="2400" err="1"/>
              <a:t>closest</a:t>
            </a:r>
            <a:r>
              <a:rPr lang="fr-FR" sz="2400"/>
              <a:t> </a:t>
            </a:r>
            <a:r>
              <a:rPr lang="fr-FR" sz="2400" err="1"/>
              <a:t>neighbors</a:t>
            </a:r>
            <a:endParaRPr lang="fr-FR" sz="2400"/>
          </a:p>
          <a:p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Bases </a:t>
            </a:r>
            <a:r>
              <a:rPr lang="fr-FR" sz="2400" err="1"/>
              <a:t>prediction</a:t>
            </a:r>
            <a:r>
              <a:rPr lang="fr-FR" sz="2400"/>
              <a:t> on </a:t>
            </a:r>
            <a:r>
              <a:rPr lang="fr-FR" sz="2400" err="1"/>
              <a:t>majority</a:t>
            </a:r>
            <a:r>
              <a:rPr lang="fr-FR" sz="2400"/>
              <a:t> vote </a:t>
            </a:r>
            <a:r>
              <a:rPr lang="fr-FR" sz="2400" err="1"/>
              <a:t>accross</a:t>
            </a:r>
            <a:r>
              <a:rPr lang="fr-FR" sz="2400"/>
              <a:t> </a:t>
            </a:r>
            <a:r>
              <a:rPr lang="fr-FR" sz="2400" err="1"/>
              <a:t>these</a:t>
            </a:r>
            <a:r>
              <a:rPr lang="fr-FR" sz="2400"/>
              <a:t> </a:t>
            </a:r>
            <a:r>
              <a:rPr lang="fr-FR" sz="2400" err="1"/>
              <a:t>neighbors</a:t>
            </a:r>
            <a:endParaRPr lang="fr-FR" sz="24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282116-326A-B6D5-4924-29378F8CDC23}"/>
              </a:ext>
            </a:extLst>
          </p:cNvPr>
          <p:cNvSpPr txBox="1"/>
          <p:nvPr/>
        </p:nvSpPr>
        <p:spPr>
          <a:xfrm>
            <a:off x="1260987" y="4095555"/>
            <a:ext cx="4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Fast to use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F548E9-0326-F57D-3CB9-7641E8C535AB}"/>
              </a:ext>
            </a:extLst>
          </p:cNvPr>
          <p:cNvSpPr txBox="1"/>
          <p:nvPr/>
        </p:nvSpPr>
        <p:spPr>
          <a:xfrm>
            <a:off x="1271940" y="5437549"/>
            <a:ext cx="4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Huge</a:t>
            </a:r>
            <a:r>
              <a:rPr lang="fr-FR"/>
              <a:t> memory usage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104BAD-A722-BE21-57AD-CF98ACB3F4BB}"/>
              </a:ext>
            </a:extLst>
          </p:cNvPr>
          <p:cNvSpPr txBox="1"/>
          <p:nvPr/>
        </p:nvSpPr>
        <p:spPr>
          <a:xfrm>
            <a:off x="1260987" y="4464887"/>
            <a:ext cx="4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Low false </a:t>
            </a:r>
            <a:r>
              <a:rPr lang="fr-FR" err="1"/>
              <a:t>negatives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BEA8D3-46E5-967E-77E3-2A7AC6A9110B}"/>
              </a:ext>
            </a:extLst>
          </p:cNvPr>
          <p:cNvSpPr txBox="1"/>
          <p:nvPr/>
        </p:nvSpPr>
        <p:spPr>
          <a:xfrm>
            <a:off x="1271940" y="5806881"/>
            <a:ext cx="4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High </a:t>
            </a:r>
            <a:r>
              <a:rPr lang="fr-FR" err="1"/>
              <a:t>number</a:t>
            </a:r>
            <a:r>
              <a:rPr lang="fr-FR"/>
              <a:t> of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55917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5AFF8B-2CE9-5248-4F9A-FBAACA64D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CD310-F68A-2BFF-855F-EC40C730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Naïve Bayes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4A98-2AF4-9177-82A4-0A11CA39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Compare parameters individually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more parameters, the worse the result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 suitable for image classification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479557-2C97-A04D-BE86-9F415E23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6" y="1710629"/>
            <a:ext cx="4400548" cy="19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4C8496-C31B-A785-8DF2-43749542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2B0DA-7755-BD57-D45C-0BB8F1BF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4" y="4495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Support Vector Machine (SVM)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19E39F-7EB0-9470-5E4F-9BF012D2F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6776" y="1902195"/>
            <a:ext cx="3721948" cy="37219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B44C-2A3C-2E0C-F059-41CEF6CB5D6E}"/>
              </a:ext>
            </a:extLst>
          </p:cNvPr>
          <p:cNvSpPr txBox="1"/>
          <p:nvPr/>
        </p:nvSpPr>
        <p:spPr>
          <a:xfrm>
            <a:off x="838200" y="2143125"/>
            <a:ext cx="58293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Decent with low dataset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Not good enough for medical radio scan classification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Worse than CNN on larger dataset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48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AD14EE4-C1BE-C5E2-E497-7BEB4A93F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6BB7E-2151-2817-1007-5B84C17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Convolutional Neural Network (CNN)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4" descr="Chart, diagram, bubble chart&#10;&#10;Description automatically generated">
            <a:extLst>
              <a:ext uri="{FF2B5EF4-FFF2-40B4-BE49-F238E27FC236}">
                <a16:creationId xmlns:a16="http://schemas.microsoft.com/office/drawing/2014/main" id="{103A06FB-B6CD-9833-BB9E-2E37C9245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7991" y="4069780"/>
            <a:ext cx="7092342" cy="26713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40776-5EB3-BD10-5372-96661C82A50E}"/>
              </a:ext>
            </a:extLst>
          </p:cNvPr>
          <p:cNvSpPr txBox="1"/>
          <p:nvPr/>
        </p:nvSpPr>
        <p:spPr>
          <a:xfrm>
            <a:off x="551667" y="1761456"/>
            <a:ext cx="670977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Really performant algorithm for image categorisation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The most data the more accurate the model is</a:t>
            </a:r>
          </a:p>
          <a:p>
            <a:pPr marL="285750" indent="-285750">
              <a:buFont typeface="Arial"/>
              <a:buChar char="•"/>
            </a:pP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Need a good GPU/CPU to create the model</a:t>
            </a:r>
          </a:p>
        </p:txBody>
      </p:sp>
    </p:spTree>
    <p:extLst>
      <p:ext uri="{BB962C8B-B14F-4D97-AF65-F5344CB8AC3E}">
        <p14:creationId xmlns:p14="http://schemas.microsoft.com/office/powerpoint/2010/main" val="307029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893A227-6639-86FB-DA92-0A1A4E26E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ABA5-66BC-790A-C16E-FC62634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56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Transfer Learning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2CCC25D-A0BA-F4C6-EC14-17C366CF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9003" y="2681570"/>
            <a:ext cx="4359720" cy="30256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B6D5F-CAD3-F324-E9C1-F1B82BC2C224}"/>
              </a:ext>
            </a:extLst>
          </p:cNvPr>
          <p:cNvSpPr txBox="1"/>
          <p:nvPr/>
        </p:nvSpPr>
        <p:spPr>
          <a:xfrm>
            <a:off x="509914" y="1904348"/>
            <a:ext cx="683503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Need less data than CNN</a:t>
            </a:r>
          </a:p>
          <a:p>
            <a:pPr marL="285750" indent="-285750">
              <a:buFont typeface="Arial"/>
              <a:buChar char="•"/>
            </a:pP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Perform really well</a:t>
            </a:r>
          </a:p>
          <a:p>
            <a:pPr marL="285750" indent="-285750">
              <a:buFont typeface="Arial"/>
              <a:buChar char="•"/>
            </a:pP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Must choose carefully the right 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65960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32D93A-FA92-2A3F-E2FB-ED5CD8D90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0"/>
          <a:stretch/>
        </p:blipFill>
        <p:spPr>
          <a:xfrm>
            <a:off x="0" y="0"/>
            <a:ext cx="12192000" cy="141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3E5FD-0945-8A90-8681-E0E9519D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Metrics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3B02-56B4-7300-2EA9-75755947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25625"/>
            <a:ext cx="6172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Accuracy and false negative ratio are our priority</a:t>
            </a:r>
          </a:p>
          <a:p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ROC AUC gives a better view of the model effectiveness than accuracy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Loss is useful to spot a model overfitting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8A172EF-668D-CE95-B2FF-D527E706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25" y="1895658"/>
            <a:ext cx="2324100" cy="2104660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C2307C6-8B8C-A428-DEA9-2DCED0F27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5" y="4169695"/>
            <a:ext cx="5667375" cy="2014285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9DF6CFB-DE04-E80D-1948-29383C58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110127"/>
            <a:ext cx="3400425" cy="17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8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37B0CA9B605B4BA376626EB6A3E75B" ma:contentTypeVersion="14" ma:contentTypeDescription="Crée un document." ma:contentTypeScope="" ma:versionID="7a15d9e76271f18e559b4045b3befb66">
  <xsd:schema xmlns:xsd="http://www.w3.org/2001/XMLSchema" xmlns:xs="http://www.w3.org/2001/XMLSchema" xmlns:p="http://schemas.microsoft.com/office/2006/metadata/properties" xmlns:ns3="161ba6ee-2cd0-4765-a494-b29ce52f5e41" xmlns:ns4="21f548dc-6083-437a-bbb2-69d87ad4f657" targetNamespace="http://schemas.microsoft.com/office/2006/metadata/properties" ma:root="true" ma:fieldsID="f1513d2d7f43530808b2f990202ce78d" ns3:_="" ns4:_="">
    <xsd:import namespace="161ba6ee-2cd0-4765-a494-b29ce52f5e41"/>
    <xsd:import namespace="21f548dc-6083-437a-bbb2-69d87ad4f6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ba6ee-2cd0-4765-a494-b29ce52f5e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548dc-6083-437a-bbb2-69d87ad4f6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D5BCF-6670-4319-B1EE-BCE97DF2BE1F}">
  <ds:schemaRefs>
    <ds:schemaRef ds:uri="161ba6ee-2cd0-4765-a494-b29ce52f5e41"/>
    <ds:schemaRef ds:uri="21f548dc-6083-437a-bbb2-69d87ad4f6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B47E47-4B3D-497D-B500-43BF47BED3B0}">
  <ds:schemaRefs>
    <ds:schemaRef ds:uri="161ba6ee-2cd0-4765-a494-b29ce52f5e41"/>
    <ds:schemaRef ds:uri="21f548dc-6083-437a-bbb2-69d87ad4f6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B80734-041D-43DB-A2F1-A43FFD5C4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ZOIDBERG</vt:lpstr>
      <vt:lpstr>Project objectives</vt:lpstr>
      <vt:lpstr>Project Management</vt:lpstr>
      <vt:lpstr>k-Nearest Neighbour (kNN)</vt:lpstr>
      <vt:lpstr>Naïve Bayes</vt:lpstr>
      <vt:lpstr>Support Vector Machine (SVM)</vt:lpstr>
      <vt:lpstr>Convolutional Neural Network (CNN)</vt:lpstr>
      <vt:lpstr>Transfer Learning</vt:lpstr>
      <vt:lpstr>Metrics</vt:lpstr>
      <vt:lpstr>Comparison of the models</vt:lpstr>
      <vt:lpstr>Bonus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Delerue</dc:creator>
  <cp:revision>5</cp:revision>
  <dcterms:created xsi:type="dcterms:W3CDTF">2022-05-05T09:22:06Z</dcterms:created>
  <dcterms:modified xsi:type="dcterms:W3CDTF">2022-05-05T12:45:33Z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0x0101001B37B0CA9B605B4BA376626EB6A3E75B</vt:lpwstr>
  </property>
</Properties>
</file>