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FAb92tM6d8RxltXTgztRipOvu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90C4D7-1C94-4ACD-8EBD-B9D97B6139B0}">
  <a:tblStyle styleId="{5390C4D7-1C94-4ACD-8EBD-B9D97B613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4500CAD-3FCA-44A5-AE18-9664FEEFE47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6f945e4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6f945e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f945e47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6f945e4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6db127eb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6db127e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6db127eb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6db127e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“AutoPortal”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86628"/>
            <a:ext cx="91440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[Viña del mar]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2023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Docente: Profesora Nancy Beatriz Bernal Sanchez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 </a:t>
            </a:r>
            <a:r>
              <a:rPr lang="es-CL" sz="1400"/>
              <a:t>Matías</a:t>
            </a:r>
            <a:r>
              <a:rPr lang="es-CL" sz="1400"/>
              <a:t> Inayao - Jorge Vergara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g256f945e471_0_0"/>
          <p:cNvGraphicFramePr/>
          <p:nvPr/>
        </p:nvGraphicFramePr>
        <p:xfrm>
          <a:off x="850275" y="11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{5390C4D7-1C94-4ACD-8EBD-B9D97B6139B0}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RIESGO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PROBABILIDAD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IMPACTO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NIVEL RIESGO</a:t>
                      </a:r>
                      <a:r>
                        <a:rPr b="1" lang="es-CL"/>
                        <a:t>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Problemas de rendimiento del sitio 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Fallas en sistema de pago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Problemas de seguridad en el sitio 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Baja demanda de productos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Deficiencias en la gestion de inventario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Incumplimiento de plazos por parte del equipo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Cambios frecuentes en los requisitos del proyecto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Problemas de usabilidad en la interfaz del  sitio web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g256f945e471_0_0"/>
          <p:cNvSpPr txBox="1"/>
          <p:nvPr/>
        </p:nvSpPr>
        <p:spPr>
          <a:xfrm>
            <a:off x="915325" y="386550"/>
            <a:ext cx="286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latin typeface="Calibri"/>
                <a:ea typeface="Calibri"/>
                <a:cs typeface="Calibri"/>
                <a:sym typeface="Calibri"/>
              </a:rPr>
              <a:t>Riesgos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3"/>
          <p:cNvGraphicFramePr/>
          <p:nvPr/>
        </p:nvGraphicFramePr>
        <p:xfrm>
          <a:off x="719425" y="9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{5390C4D7-1C94-4ACD-8EBD-B9D97B6139B0}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2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RIESGO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PROBABILIDAD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IMPACTO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NIVEL RIESGO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Falta de conocimiento </a:t>
                      </a:r>
                      <a:r>
                        <a:rPr lang="es-CL"/>
                        <a:t>técnico</a:t>
                      </a:r>
                      <a:r>
                        <a:rPr lang="es-CL"/>
                        <a:t> en el equipo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Dificultad en la implementación de pasarelas de pago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Problemas con la gestión de bases de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Incompatibilidad de navegadores y dispositivos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Bajo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Problemas de carga y velocidad del sitio 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Bajo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Bajo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Fallos en la implementación de funciones y características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Riesgos relacionados con la privacidad y protección de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Bajo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Falta de pruebas exhaustivas de funcionalidad y seguridad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Bajo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Medio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753794" y="7027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{5390C4D7-1C94-4ACD-8EBD-B9D97B6139B0}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Fase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Costo Estimado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Planificación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2.200.000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Diseño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1.600.000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Desarrollo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2.800.000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Pruebas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500.000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Despliegue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800.000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Mantenimiento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350.000 / mes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g256f945e471_0_7"/>
          <p:cNvGraphicFramePr/>
          <p:nvPr/>
        </p:nvGraphicFramePr>
        <p:xfrm>
          <a:off x="878175" y="15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{5390C4D7-1C94-4ACD-8EBD-B9D97B6139B0}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/>
                        <a:t>Rol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/>
                        <a:t>Costo por hora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/>
                        <a:t>Horas Estimadas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500"/>
                        <a:t>Costo total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Desarrollador Matias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$35.000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$5,600,000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Desarrollador Jorge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$35.000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$5,600,000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Diseñador UX/UI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$32,000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$1,280,000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Manager proyecto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$38,000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/>
                        <a:t>$2,280,000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g256f945e471_0_7"/>
          <p:cNvSpPr txBox="1"/>
          <p:nvPr/>
        </p:nvSpPr>
        <p:spPr>
          <a:xfrm>
            <a:off x="928275" y="4047900"/>
            <a:ext cx="40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latin typeface="Calibri"/>
                <a:ea typeface="Calibri"/>
                <a:cs typeface="Calibri"/>
                <a:sym typeface="Calibri"/>
              </a:rPr>
              <a:t>Costo total: $ 23.010.000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56f945e471_0_7"/>
          <p:cNvSpPr txBox="1"/>
          <p:nvPr/>
        </p:nvSpPr>
        <p:spPr>
          <a:xfrm>
            <a:off x="965450" y="4679800"/>
            <a:ext cx="9515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Calibri"/>
                <a:ea typeface="Calibri"/>
                <a:cs typeface="Calibri"/>
                <a:sym typeface="Calibri"/>
              </a:rPr>
              <a:t>Considerando costos por fase y por roles, el monto final es de </a:t>
            </a:r>
            <a:r>
              <a:rPr b="1" lang="es-CL" sz="1600">
                <a:latin typeface="Calibri"/>
                <a:ea typeface="Calibri"/>
                <a:cs typeface="Calibri"/>
                <a:sym typeface="Calibri"/>
              </a:rPr>
              <a:t>$ 23.010.000.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Calibri"/>
                <a:ea typeface="Calibri"/>
                <a:cs typeface="Calibri"/>
                <a:sym typeface="Calibri"/>
              </a:rPr>
              <a:t>Se consideraron salarios y horas trabajadas por los roles involucrados en el proyecto.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Calibri"/>
                <a:ea typeface="Calibri"/>
                <a:cs typeface="Calibri"/>
                <a:sym typeface="Calibri"/>
              </a:rPr>
              <a:t>Se consideran los costos de hardware, software, y servicios externos utilizados en el desarrollo.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Calibri"/>
                <a:ea typeface="Calibri"/>
                <a:cs typeface="Calibri"/>
                <a:sym typeface="Calibri"/>
              </a:rPr>
              <a:t>Se consdera el costo de mantenimiento mensual.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548327" y="5574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600"/>
              <a:t>Tecnologías del Desarrollo</a:t>
            </a:r>
            <a:endParaRPr sz="3600"/>
          </a:p>
        </p:txBody>
      </p:sp>
      <p:sp>
        <p:nvSpPr>
          <p:cNvPr id="161" name="Google Shape;161;p9"/>
          <p:cNvSpPr txBox="1"/>
          <p:nvPr/>
        </p:nvSpPr>
        <p:spPr>
          <a:xfrm>
            <a:off x="641252" y="2394073"/>
            <a:ext cx="5261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658775" y="1613225"/>
            <a:ext cx="11086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Se utilizo Python como lenguaje de </a:t>
            </a: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 principal para desarrollar nuestra </a:t>
            </a: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aplicación, ampliamente utilizado en el desarrollo de aplicaciones web.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Se utilizó el Framework de django, el cual es un framework de desarrollo web de alto nivel basado en python, este proporciona una estructura robusta para el desarrollo de apps web, y facilita la implementación de características como la autenticación de usuarios, manejo de formularios , etc.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Se utilizó Html y Css para la estructura y el diseño de las páginas web.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Se utilizó Javascript para agregar la interactividad a la aplicación web, como la validación de formularios, transiciones, animaciones ,etc.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se utilizó MySql para almacenar la información general de nuestra aplicación, como son los productos, usuarios, y otras entidades.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Se utilizó Github como herramienta de control de versiones de nuestro código, nos permite colaborar de manera eficiente y mantener un historial de versiones.</a:t>
            </a:r>
            <a:r>
              <a:rPr lang="es-CL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/>
              <a:t>Especificaciones Técnicas del Desarrollo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93916" y="1599421"/>
            <a:ext cx="10902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desarrollar un sistema de ecommerce para la venta de vehiculos y repuestos. Nuestro objetivo, proporcionar a los usuarios una plataforma intuitiva y segura para buscar, visualizar y comprar estos productos de manera segura y eficiente, permitiendo al usuario hacer uso de las diferentes funcionalidades desarrolladas.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cuanto a especificaciones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enfoque basado en la web, implementando una arquitectura cliente- servidor. El front end de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posee propiedades responsivas que se adaptan a diferentes dispositivos.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respaldada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una base de datos relacional (mysql), para almacenar toda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cuanto al tipo de software a desarrollar se trata de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web basada en modelo cliente-servidor, quiere decir que el software estará alojado en un servidor web y los usuarios acceden a él a través de un navegador.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 la base de datos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641252" y="2291042"/>
            <a:ext cx="52611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breve de los modelos: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relacional normalizado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53794" y="41467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600"/>
              <a:t>Gestión del Desarrollo</a:t>
            </a:r>
            <a:endParaRPr sz="3600"/>
          </a:p>
        </p:txBody>
      </p:sp>
      <p:graphicFrame>
        <p:nvGraphicFramePr>
          <p:cNvPr id="180" name="Google Shape;180;p10"/>
          <p:cNvGraphicFramePr/>
          <p:nvPr/>
        </p:nvGraphicFramePr>
        <p:xfrm>
          <a:off x="753792" y="14810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{04500CAD-3FCA-44A5-AE18-9664FEEFE47A}</a:tableStyleId>
              </a:tblPr>
              <a:tblGrid>
                <a:gridCol w="666350"/>
                <a:gridCol w="7308450"/>
                <a:gridCol w="233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MODULOS Y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Autenticación</a:t>
                      </a:r>
                      <a:r>
                        <a:rPr lang="es-CL" sz="1800"/>
                        <a:t> de </a:t>
                      </a:r>
                      <a:r>
                        <a:rPr lang="es-CL" sz="1800"/>
                        <a:t>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Dar de alta cuenta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Catálogo</a:t>
                      </a:r>
                      <a:r>
                        <a:rPr lang="es-CL" sz="1800"/>
                        <a:t> de productos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Carrito de compras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Proceso de compra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Gestión</a:t>
                      </a:r>
                      <a:r>
                        <a:rPr lang="es-CL" sz="1800"/>
                        <a:t> de pedidos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Historial de Ordenes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Administración</a:t>
                      </a:r>
                      <a:r>
                        <a:rPr lang="es-CL" sz="1800"/>
                        <a:t> de 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Diseño de la base de datos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Diseño de interfaz de usuario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800"/>
                        <a:t>Cumplido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753794" y="2866690"/>
            <a:ext cx="6055119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Especificación de las Pruebas aplicadas al Sistema, Resultados, errores y correcciones. Se sugiere utilizar métricas y gráficos como porcentajes de cobertura de pruebas, cantidad de pruebas realizadas, cantidad de defectos encontrados, cantidad de defectos corregidos.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de las pruebas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750755" y="1217374"/>
            <a:ext cx="10515600" cy="3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Reflexión</a:t>
            </a:r>
            <a:br>
              <a:rPr lang="es-CL"/>
            </a:b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750755" y="3486985"/>
            <a:ext cx="6082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hice bien?¿Qué hice mal?¿Aprendizajes para un próximo proyecto?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866239" y="2436271"/>
            <a:ext cx="9485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industria de venta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automóviles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repuestos puede tener una baja presencia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línea, lo que dificulta que los clientes puedan encontrar fácilmente los productos que necesitan, y puedan comparar precios y opciones.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sitios de venta de vehiculos y repuestos, suelen estar físicamente ubicadas en áreas más cercanas a la región metropolitana, por lo que para clientes de regiones y pequeñas ciudades esto puede generar un esfuerzo de tiempo y dinero, y no solo eso, pérdida de oportunidades de venta para la empresa.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23375" y="1164625"/>
            <a:ext cx="118686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319"/>
              <a:buFont typeface="Calibri"/>
              <a:buNone/>
            </a:pPr>
            <a:r>
              <a:rPr lang="es-CL" sz="4177"/>
              <a:t>Solución</a:t>
            </a:r>
            <a:br>
              <a:rPr lang="es-CL"/>
            </a:br>
            <a:r>
              <a:rPr lang="es-CL" sz="2700"/>
              <a:t>Debido a estas escasez en línea de estos servicios, acceso limitado, limitaciones geográficas, transparencia, complejidad en la búsqueda , selección y comparación de productos de índole automotriz nace AutoPortal.</a:t>
            </a:r>
            <a:br>
              <a:rPr lang="es-CL"/>
            </a:br>
            <a:br>
              <a:rPr lang="es-CL"/>
            </a:br>
            <a:r>
              <a:rPr lang="es-CL" sz="3844"/>
              <a:t>Objetivo del Proyecto</a:t>
            </a:r>
            <a:br>
              <a:rPr lang="es-CL"/>
            </a:br>
            <a:r>
              <a:rPr lang="es-CL" sz="2200"/>
              <a:t>El objetivo principal de nuestro proyecto de eCommerce es proporcionar a los clientes una experiencia de compra en línea fluida y conveniente para la adquisición de automóviles y repuestos. A través de una plataforma intuitiva y segura, nuestro objetivo es facilitar la búsqueda y selección de productos, brindar información detallada y transparente sobre los productos, ofrecer opciones de pago seguras y garantizar una entrega rápida y confiable de los productos adquiridos.</a:t>
            </a:r>
            <a:br>
              <a:rPr lang="es-CL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927275" y="2056675"/>
            <a:ext cx="107769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catálogo digital que contenga información detallada de los automóviles y repuestos disponibles, incluyendo imágenes, descripciones, especificaciones técnicas y precios.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de filtrado por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automóviles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repuestos: Se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implementó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sistema de filtro que permita a los usuarios filtrar automóviles y repuestos según diferentes criterios, como marca o modelo.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pasarelas de pago confiable y segura como lo es webpay, para procesar transacciones en línea de manera segura y eficiente.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sistema de registro de usuarios, permitiendo a los clientes crear cuentas, acceder a su historial de ordenes realizadas, visualizar estado de pedidos, etc.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sistema de gestión de inventario que permita llevar un control actualizado de los productos disponibles, administrar las existencias y notificar cuando un producto está agotado.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una interfaz de administración intuitiva y fácil de usar que permita a los administradores de nuestra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gestionar el catálogo de productos, realizar seguimiento de pedidos, administrar usuarios y realizar otras tareas administrativas.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L"/>
              <a:t>Metodología de desarrollo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500"/>
              <a:t>Para el desarrollo de nuestro proyecto se </a:t>
            </a:r>
            <a:r>
              <a:rPr lang="es-CL" sz="2500"/>
              <a:t>utilizó</a:t>
            </a:r>
            <a:r>
              <a:rPr lang="es-CL" sz="2500"/>
              <a:t> la </a:t>
            </a:r>
            <a:r>
              <a:rPr lang="es-CL" sz="2500"/>
              <a:t>metodología</a:t>
            </a:r>
            <a:r>
              <a:rPr lang="es-CL" sz="2500"/>
              <a:t> scrum.</a:t>
            </a:r>
            <a:endParaRPr sz="25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500"/>
              <a:t>Se adapta de mejor manera en nuestro caso al ser un equipo de trabajo pequeño, scrum permite adaptarnos a los cambios y requerimientos cambiantes en nuestro proyecto, ya que se basa en iteraciones cortas y entregas en cada sprint, se priorizan las </a:t>
            </a:r>
            <a:r>
              <a:rPr lang="es-CL" sz="2500"/>
              <a:t>funcionalidades</a:t>
            </a:r>
            <a:r>
              <a:rPr lang="es-CL" sz="2500"/>
              <a:t> de mayor importancia, y nos permitie presentarlas de manera incremental, lo que nos </a:t>
            </a:r>
            <a:r>
              <a:rPr lang="es-CL" sz="2500"/>
              <a:t>permitio</a:t>
            </a:r>
            <a:r>
              <a:rPr lang="es-CL" sz="2500"/>
              <a:t> la </a:t>
            </a:r>
            <a:r>
              <a:rPr lang="es-CL" sz="2500"/>
              <a:t>retroalimentación</a:t>
            </a:r>
            <a:r>
              <a:rPr lang="es-CL" sz="2500"/>
              <a:t> del docente, y ajustar nuestro proyecto en consecuencia.</a:t>
            </a:r>
            <a:endParaRPr sz="25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500"/>
              <a:t>Esta </a:t>
            </a:r>
            <a:r>
              <a:rPr lang="es-CL" sz="2500"/>
              <a:t>metodología</a:t>
            </a:r>
            <a:r>
              <a:rPr lang="es-CL" sz="2500"/>
              <a:t> fomenta la </a:t>
            </a:r>
            <a:r>
              <a:rPr lang="es-CL" sz="2500"/>
              <a:t>comunicación</a:t>
            </a:r>
            <a:r>
              <a:rPr lang="es-CL" sz="2500"/>
              <a:t> entre los miembros de nuestro equipo, y permite trabajar con roles y responsabilidades, lo que nos </a:t>
            </a:r>
            <a:r>
              <a:rPr lang="es-CL" sz="2500"/>
              <a:t>permitió</a:t>
            </a:r>
            <a:r>
              <a:rPr lang="es-CL" sz="2500"/>
              <a:t> asumir propiedad de nuestro trabajo y tomar decisiones colaborativas,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10400" y="1302870"/>
            <a:ext cx="1014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2200"/>
              <a:t>A continuación se presenta la lista de requerimientos funcionales de nuestro proyecto</a:t>
            </a:r>
            <a:r>
              <a:rPr lang="es-CL" sz="2000"/>
              <a:t>.</a:t>
            </a:r>
            <a:endParaRPr b="1" sz="4600"/>
          </a:p>
        </p:txBody>
      </p:sp>
      <p:sp>
        <p:nvSpPr>
          <p:cNvPr id="114" name="Google Shape;114;p5"/>
          <p:cNvSpPr txBox="1"/>
          <p:nvPr/>
        </p:nvSpPr>
        <p:spPr>
          <a:xfrm>
            <a:off x="710400" y="1840775"/>
            <a:ext cx="10771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</a:t>
            </a: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debe permitir iniciar sesion de usuarios registrados en el sistema.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usuarios: El sistema debe permitir a los usuarios crear cuentas y registrarse en AutoPortal.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Verificación</a:t>
            </a: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email: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debe generar un correo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electrónico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donde el usuario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alta su cuenta para hacer uso de ella en AutoPortal.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Recuperar contraseña: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debe facilitar al usuario el cambio de su contraseña si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usuario lo desea.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Rutas: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debe ejecutar sus respectivos redireccionamientos de pagina en pagina dependiendo de las selecciones del usuario dentro de AutoPortal.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Visualización</a:t>
            </a: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productos: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debe mostrar información detallada de los productos, incluyendo descripción, imágenes, especificaciones técnicas, y su precio.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Carrito de compras: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debe permitir al usuario agregar y quitar producto del carrito de compras.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db127eb7_0_3"/>
          <p:cNvSpPr txBox="1"/>
          <p:nvPr/>
        </p:nvSpPr>
        <p:spPr>
          <a:xfrm>
            <a:off x="632550" y="1344000"/>
            <a:ext cx="10926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del pago: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debe proporcionar un flujo de pago seguro y confiable para que los clientes puedan realizar sus compras.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de usuarios: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debe mostrar la información en la sección de perfil de usuario correctamente, con sus diferentes opciones de historial de ordenes, cambiar contraseña, cambiar datos personales.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inventario y cuentas</a:t>
            </a: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debe permitir al administrador manipular el inventario de la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aplicación, así como las cuentas de usuario registradas en el sistema.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6db127eb7_0_11"/>
          <p:cNvSpPr txBox="1"/>
          <p:nvPr>
            <p:ph type="title"/>
          </p:nvPr>
        </p:nvSpPr>
        <p:spPr>
          <a:xfrm>
            <a:off x="715350" y="1331070"/>
            <a:ext cx="1014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2200"/>
              <a:t>A continuación se presenta la lista de requerimientos NO funcionales de nuestro proyecto</a:t>
            </a:r>
            <a:r>
              <a:rPr lang="es-CL" sz="2000"/>
              <a:t>.</a:t>
            </a:r>
            <a:endParaRPr b="1" sz="4600"/>
          </a:p>
        </p:txBody>
      </p:sp>
      <p:sp>
        <p:nvSpPr>
          <p:cNvPr id="125" name="Google Shape;125;g256db127eb7_0_11"/>
          <p:cNvSpPr txBox="1"/>
          <p:nvPr/>
        </p:nvSpPr>
        <p:spPr>
          <a:xfrm>
            <a:off x="715350" y="2131175"/>
            <a:ext cx="10926900" cy="7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Seguridad: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garantiza la seguridad de los datos de los usuarios y las transacciones en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tendrá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pasarela de pago popular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comúnmente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utilizada a lo largo del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país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webpay.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Rendimiento: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garantiza un rendimiento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óptimo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Usabilidad: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diseñó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interfaz intuitiva y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utilizar, para una experiencia de usuario agradable</a:t>
            </a: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mostrará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desde los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últimos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 productos agregados a la base de datos.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nuestra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tiene potencial para un crecimiento a futuro y es posible aumentar sus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capacidades.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Adaptabilidad: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AutoPortal, gracias a su diseño responsivo puede ser visualizado de diferentes tamaños de pantalla.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AutoPortal es compatible con diferentes navegadores web populares.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carga: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Autoportal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suficientemente optimizada para que el tiempo de carga en las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 veloz, para una experiencia 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eficiente.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-12" y="-110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L" sz="2000"/>
              <a:t>Estructura desglose del trabajo (EDT)</a:t>
            </a:r>
            <a:endParaRPr sz="2000"/>
          </a:p>
        </p:txBody>
      </p:sp>
      <p:pic>
        <p:nvPicPr>
          <p:cNvPr id="131" name="Google Shape;13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25" y="695450"/>
            <a:ext cx="9686224" cy="60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Cetecom</dc:creator>
</cp:coreProperties>
</file>