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embeddedFontLst>
    <p:embeddedFont>
      <p:font typeface="Arial Narrow" panose="020B0606020202030204" pitchFamily="34" charset="0"/>
      <p:regular r:id="rId7"/>
      <p:bold r:id="rId8"/>
      <p:italic r:id="rId9"/>
      <p:boldItalic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libri Light" panose="020F0302020204030204" pitchFamily="34" charset="0"/>
      <p:regular r:id="rId15"/>
      <p:italic r:id="rId16"/>
    </p:embeddedFont>
    <p:embeddedFont>
      <p:font typeface="Montserrat" pitchFamily="2" charset="-52"/>
      <p:regular r:id="rId17"/>
      <p:bold r:id="rId18"/>
    </p:embeddedFont>
    <p:embeddedFont>
      <p:font typeface="Segoe UI Variable Small Light" pitchFamily="2" charset="0"/>
      <p:regular r:id="rId19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343"/>
    <a:srgbClr val="F3F3F7"/>
    <a:srgbClr val="E9E9EF"/>
    <a:srgbClr val="2C14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10" d="100"/>
          <a:sy n="110" d="100"/>
        </p:scale>
        <p:origin x="7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tableStyles" Target="tableStyle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2B0B4C-EE2B-43C3-964F-357478A31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D93E5CB-4348-4413-B67B-1BAB56602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663421-998C-4E09-9BBC-1F06BD69E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B2E7-E94A-481A-BD80-37343604F9C3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5E2ED9-720C-479F-8418-B2F34453B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934295-D603-414B-82D6-99D3F48D4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95DA2-F5C2-407F-B125-44F772FF1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0998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AF4411-7770-4902-93E3-EB0473A55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5B1D682-9A2C-474E-847D-8C1A6F30F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B23025-6330-4793-BF4D-879348BD2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B2E7-E94A-481A-BD80-37343604F9C3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29214E-0684-4213-BB24-E225A1F78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33F4B0-65B9-484D-B317-4288C39FC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95DA2-F5C2-407F-B125-44F772FF1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3886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3DAEA40-BDB4-42B7-8E65-C62F38FEC0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6194CC2-F03F-42BD-A4A2-E1B50DC8D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E0B57A-CF00-436D-8225-23C57C396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B2E7-E94A-481A-BD80-37343604F9C3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1411BD-6108-4EDA-A5F8-44BC97213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ECB9F9-FE86-46C4-984A-DE8C49636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95DA2-F5C2-407F-B125-44F772FF1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20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CE8F91-6D29-465F-9F3C-3D2E75821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5B786A-C29F-4BEC-9E83-76B58988C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3DD72C-843B-4019-924D-216AA9CA7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B2E7-E94A-481A-BD80-37343604F9C3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C603B0-913D-477F-B681-E0926A520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4243B8-86D0-4C87-8C5C-7C0776574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95DA2-F5C2-407F-B125-44F772FF1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405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A084E2-5E53-4D6F-B15A-706E941E4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B0167A-B847-4AF3-A343-E7F1FEFB6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CA3B38-9CCF-43CA-B3A2-77E7F49BB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B2E7-E94A-481A-BD80-37343604F9C3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FFD74A-B7A3-4CB4-8157-67BD5150A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0EA8F5-DDDB-4BED-8405-64480FB2A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95DA2-F5C2-407F-B125-44F772FF1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0657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61ED4A-2C1C-43B2-8E0E-9893CDFA7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2ABA72-E203-43CB-874D-218CF3A4D3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246025C-EC84-4274-AB26-F1F30756B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55957E2-1188-4BEE-99CB-48AF02C43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B2E7-E94A-481A-BD80-37343604F9C3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5FC25D-C0E7-46BF-A8A7-C1EB33487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7D4D7CF-9B33-447D-9065-134BAEA17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95DA2-F5C2-407F-B125-44F772FF1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031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F0446E-7A32-4DA9-8D13-2E6CB8B59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1C8208-7DB5-446F-AC50-6E4E473C4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CF287E0-2B85-4AE5-A749-177EB8E5F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BDA7FC1-69F1-4B9B-B8F0-F04C1734B2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34495AC-1FFF-45C7-B1E0-8D38FF8D9E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0983047-3257-42B0-948A-6C748D7C8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B2E7-E94A-481A-BD80-37343604F9C3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229B334-6E4A-4DF5-A370-C10ED383A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E49B1A0-5C23-4BB5-A7C8-549F950B1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95DA2-F5C2-407F-B125-44F772FF1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3481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26837-C425-4916-821A-ACDD8790B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CC31BD5-7680-471B-BE0B-E75926E01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B2E7-E94A-481A-BD80-37343604F9C3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8093BB5-D544-4D01-B5E3-1C022EEF1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DC3FC45-C803-4131-8C86-76D403EB9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95DA2-F5C2-407F-B125-44F772FF1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301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B9B38CB-14B4-4331-B4FB-E3DE32474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B2E7-E94A-481A-BD80-37343604F9C3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C5D7917-4563-441D-8002-0A93DDF2A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4A8BA5F-91F6-45F2-8B88-07EE68069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95DA2-F5C2-407F-B125-44F772FF1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384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379A8A-8BCD-45D3-B3C9-32E80850E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E9E595-7F5E-4831-A0EE-3AE198F1E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82CAE79-E45E-44D9-B5A7-EAC884F9A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D6506C-54C1-4955-AB0F-43DD6EC13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B2E7-E94A-481A-BD80-37343604F9C3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8C6CDBD-CDEB-4496-B991-1822E1B3F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0B486AA-622F-4A27-85C5-1E7BCE1B1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95DA2-F5C2-407F-B125-44F772FF1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904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5F518C-AD43-4881-AC5F-C520121A9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442BAA7-19C9-4F4F-B528-77EAC73F36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3B7FCE4-83A9-4AB9-9BC7-F0B2F1181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22E083E-9810-423A-9AD6-CB878BEF1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B2E7-E94A-481A-BD80-37343604F9C3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A65807C-9B33-4634-A7E7-7E18B77E9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EC0D11-FADF-4EE0-BE28-3E60B0D52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95DA2-F5C2-407F-B125-44F772FF1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054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858E12-ADD1-436D-89EC-4BC5ADB40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5E926A-ABA7-4039-8D43-6AA12BDDF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49E612-DB5B-42AC-8677-214224186D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8B2E7-E94A-481A-BD80-37343604F9C3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620690-D6DB-46A2-81CA-50768B8E36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46B888-7D82-4FC4-91F2-C9F3DEDDD8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95DA2-F5C2-407F-B125-44F772FF1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148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E243C0C-0AF3-4B83-BE47-168C2AAE0A9C}"/>
              </a:ext>
            </a:extLst>
          </p:cNvPr>
          <p:cNvSpPr/>
          <p:nvPr/>
        </p:nvSpPr>
        <p:spPr>
          <a:xfrm>
            <a:off x="328863" y="332873"/>
            <a:ext cx="11534274" cy="6192253"/>
          </a:xfrm>
          <a:prstGeom prst="roundRect">
            <a:avLst>
              <a:gd name="adj" fmla="val 3973"/>
            </a:avLst>
          </a:prstGeom>
          <a:solidFill>
            <a:schemeClr val="bg1"/>
          </a:solidFill>
          <a:ln>
            <a:noFill/>
          </a:ln>
          <a:effectLst>
            <a:outerShdw blurRad="50800" dist="127000" dir="5400000" algn="t" rotWithShape="0">
              <a:prstClr val="black">
                <a:alpha val="7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7C5656B0-5A6E-405B-B922-BA6F72994C5A}"/>
              </a:ext>
            </a:extLst>
          </p:cNvPr>
          <p:cNvSpPr/>
          <p:nvPr/>
        </p:nvSpPr>
        <p:spPr>
          <a:xfrm>
            <a:off x="8149388" y="575509"/>
            <a:ext cx="3240506" cy="37097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A3BC1D6-0B16-4381-8D04-745FBB5EA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997" y="658473"/>
            <a:ext cx="205921" cy="20592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F149866-1A79-41C3-BE7B-B783D46F0E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06" y="529390"/>
            <a:ext cx="417094" cy="4170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666504E-F639-45A0-9B13-CD1CBDC6058D}"/>
              </a:ext>
            </a:extLst>
          </p:cNvPr>
          <p:cNvSpPr txBox="1"/>
          <p:nvPr/>
        </p:nvSpPr>
        <p:spPr>
          <a:xfrm>
            <a:off x="1660358" y="1193080"/>
            <a:ext cx="1499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sym typeface="Bebas Neue"/>
              </a:rPr>
              <a:t>Команда</a:t>
            </a:r>
            <a:endParaRPr lang="ru-RU" sz="2400" dirty="0">
              <a:latin typeface="Arial Narrow" panose="020B0606020202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423A42-6622-45C0-865E-224D865C505F}"/>
              </a:ext>
            </a:extLst>
          </p:cNvPr>
          <p:cNvSpPr txBox="1"/>
          <p:nvPr/>
        </p:nvSpPr>
        <p:spPr>
          <a:xfrm>
            <a:off x="-4655685" y="1223047"/>
            <a:ext cx="50616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ru-RU" sz="88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sym typeface="Bebas Neue"/>
              </a:rPr>
              <a:t>Патриоты</a:t>
            </a:r>
            <a:endParaRPr lang="ru-RU" sz="8800" dirty="0">
              <a:solidFill>
                <a:srgbClr val="434343"/>
              </a:solidFill>
            </a:endParaRPr>
          </a:p>
        </p:txBody>
      </p:sp>
      <p:sp>
        <p:nvSpPr>
          <p:cNvPr id="48" name="Дуга 47">
            <a:extLst>
              <a:ext uri="{FF2B5EF4-FFF2-40B4-BE49-F238E27FC236}">
                <a16:creationId xmlns:a16="http://schemas.microsoft.com/office/drawing/2014/main" id="{EF00637A-95A2-428C-AE29-8687D55446DE}"/>
              </a:ext>
            </a:extLst>
          </p:cNvPr>
          <p:cNvSpPr/>
          <p:nvPr/>
        </p:nvSpPr>
        <p:spPr>
          <a:xfrm rot="19800000">
            <a:off x="8435243" y="4358885"/>
            <a:ext cx="5437369" cy="3597130"/>
          </a:xfrm>
          <a:prstGeom prst="arc">
            <a:avLst>
              <a:gd name="adj1" fmla="val 9632459"/>
              <a:gd name="adj2" fmla="val 50451"/>
            </a:avLst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732572D-202F-48A5-B41B-59EDE56AB818}"/>
              </a:ext>
            </a:extLst>
          </p:cNvPr>
          <p:cNvSpPr txBox="1"/>
          <p:nvPr/>
        </p:nvSpPr>
        <p:spPr>
          <a:xfrm>
            <a:off x="8390957" y="4194235"/>
            <a:ext cx="2806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434343"/>
                </a:solidFill>
                <a:latin typeface="Montserrat" pitchFamily="2" charset="-52"/>
              </a:rPr>
              <a:t>Участники команды: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EB0FA44-9402-4E74-8B52-4837C8C85EEC}"/>
              </a:ext>
            </a:extLst>
          </p:cNvPr>
          <p:cNvSpPr txBox="1"/>
          <p:nvPr/>
        </p:nvSpPr>
        <p:spPr>
          <a:xfrm>
            <a:off x="8390957" y="4585903"/>
            <a:ext cx="30565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Montserrat" pitchFamily="2" charset="-52"/>
              </a:rPr>
              <a:t>Евгений(Командир/ Программист)</a:t>
            </a:r>
          </a:p>
          <a:p>
            <a:r>
              <a:rPr lang="ru-RU" dirty="0">
                <a:latin typeface="Montserrat" pitchFamily="2" charset="-52"/>
              </a:rPr>
              <a:t>Никита(Программист)</a:t>
            </a:r>
          </a:p>
          <a:p>
            <a:r>
              <a:rPr lang="ru-RU" dirty="0">
                <a:latin typeface="Montserrat" pitchFamily="2" charset="-52"/>
              </a:rPr>
              <a:t>Диана(Дизайнер)</a:t>
            </a:r>
          </a:p>
          <a:p>
            <a:r>
              <a:rPr lang="ru-RU" dirty="0">
                <a:latin typeface="Montserrat" pitchFamily="2" charset="-52"/>
              </a:rPr>
              <a:t>Никита(Программист)</a:t>
            </a:r>
          </a:p>
          <a:p>
            <a:r>
              <a:rPr lang="ru-RU" dirty="0">
                <a:latin typeface="Montserrat" pitchFamily="2" charset="-52"/>
              </a:rPr>
              <a:t>Николай(Менеджер)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96EE8C-09B5-40D8-B4AD-092CB35EE418}"/>
              </a:ext>
            </a:extLst>
          </p:cNvPr>
          <p:cNvSpPr txBox="1"/>
          <p:nvPr/>
        </p:nvSpPr>
        <p:spPr>
          <a:xfrm>
            <a:off x="9048683" y="579524"/>
            <a:ext cx="149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Умный поиск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2F8D16E-414C-4490-9349-E46C87AE8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58" y="6858000"/>
            <a:ext cx="2888736" cy="4034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80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7037E-6 L 0.50794 -0.00834 " pathEditMode="relative" rAng="0" ptsTypes="AA">
                                      <p:cBhvr>
                                        <p:cTn id="6" dur="5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91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50"/>
                            </p:stCondLst>
                            <p:childTnLst>
                              <p:par>
                                <p:cTn id="8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96296E-6 L 0.00013 -0.46828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E243C0C-0AF3-4B83-BE47-168C2AAE0A9C}"/>
              </a:ext>
            </a:extLst>
          </p:cNvPr>
          <p:cNvSpPr/>
          <p:nvPr/>
        </p:nvSpPr>
        <p:spPr>
          <a:xfrm>
            <a:off x="328863" y="332873"/>
            <a:ext cx="11534274" cy="6192253"/>
          </a:xfrm>
          <a:prstGeom prst="roundRect">
            <a:avLst>
              <a:gd name="adj" fmla="val 3973"/>
            </a:avLst>
          </a:prstGeom>
          <a:solidFill>
            <a:schemeClr val="bg1"/>
          </a:solidFill>
          <a:ln>
            <a:noFill/>
          </a:ln>
          <a:effectLst>
            <a:outerShdw blurRad="50800" dist="127000" dir="5400000" algn="t" rotWithShape="0">
              <a:prstClr val="black">
                <a:alpha val="7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7C5656B0-5A6E-405B-B922-BA6F72994C5A}"/>
              </a:ext>
            </a:extLst>
          </p:cNvPr>
          <p:cNvSpPr/>
          <p:nvPr/>
        </p:nvSpPr>
        <p:spPr>
          <a:xfrm>
            <a:off x="8149388" y="575509"/>
            <a:ext cx="3240506" cy="37097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Умный поиск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A3BC1D6-0B16-4381-8D04-745FBB5EA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997" y="658473"/>
            <a:ext cx="205921" cy="20592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F149866-1A79-41C3-BE7B-B783D46F0E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06" y="529390"/>
            <a:ext cx="417094" cy="417094"/>
          </a:xfrm>
          <a:prstGeom prst="rect">
            <a:avLst/>
          </a:prstGeom>
        </p:spPr>
      </p:pic>
      <p:sp>
        <p:nvSpPr>
          <p:cNvPr id="48" name="Дуга 47">
            <a:extLst>
              <a:ext uri="{FF2B5EF4-FFF2-40B4-BE49-F238E27FC236}">
                <a16:creationId xmlns:a16="http://schemas.microsoft.com/office/drawing/2014/main" id="{EF00637A-95A2-428C-AE29-8687D55446DE}"/>
              </a:ext>
            </a:extLst>
          </p:cNvPr>
          <p:cNvSpPr/>
          <p:nvPr/>
        </p:nvSpPr>
        <p:spPr>
          <a:xfrm rot="6300000">
            <a:off x="-1856473" y="109037"/>
            <a:ext cx="4988537" cy="3099926"/>
          </a:xfrm>
          <a:prstGeom prst="arc">
            <a:avLst>
              <a:gd name="adj1" fmla="val 8320914"/>
              <a:gd name="adj2" fmla="val 50451"/>
            </a:avLst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F9BD37-4042-42E0-AD92-DF40A093E397}"/>
              </a:ext>
            </a:extLst>
          </p:cNvPr>
          <p:cNvSpPr txBox="1"/>
          <p:nvPr/>
        </p:nvSpPr>
        <p:spPr>
          <a:xfrm>
            <a:off x="888573" y="1212374"/>
            <a:ext cx="71387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>
                <a:solidFill>
                  <a:srgbClr val="434343"/>
                </a:solidFill>
              </a:rPr>
              <a:t>Проделанная работа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0EF66B-5105-494B-922E-5C701CF7398A}"/>
              </a:ext>
            </a:extLst>
          </p:cNvPr>
          <p:cNvSpPr txBox="1"/>
          <p:nvPr/>
        </p:nvSpPr>
        <p:spPr>
          <a:xfrm>
            <a:off x="3161236" y="3168988"/>
            <a:ext cx="1975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Montserrat" pitchFamily="2" charset="-52"/>
              </a:rPr>
              <a:t>Разработка идеи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C12B13-197F-4F74-88E3-F50EF2A69B50}"/>
              </a:ext>
            </a:extLst>
          </p:cNvPr>
          <p:cNvSpPr txBox="1"/>
          <p:nvPr/>
        </p:nvSpPr>
        <p:spPr>
          <a:xfrm>
            <a:off x="5888787" y="3148745"/>
            <a:ext cx="1975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Montserrat" pitchFamily="2" charset="-52"/>
              </a:rPr>
              <a:t>Разработка и создание дизайна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342BC6-D5CA-4D34-9FAE-5FF859A47795}"/>
              </a:ext>
            </a:extLst>
          </p:cNvPr>
          <p:cNvSpPr txBox="1"/>
          <p:nvPr/>
        </p:nvSpPr>
        <p:spPr>
          <a:xfrm>
            <a:off x="5820844" y="4783397"/>
            <a:ext cx="1975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Montserrat" pitchFamily="2" charset="-52"/>
              </a:rPr>
              <a:t>Написание </a:t>
            </a:r>
            <a:r>
              <a:rPr lang="en-US" dirty="0">
                <a:latin typeface="Montserrat" pitchFamily="2" charset="-52"/>
              </a:rPr>
              <a:t>API</a:t>
            </a:r>
            <a:endParaRPr lang="ru-RU" dirty="0">
              <a:latin typeface="Montserrat" pitchFamily="2" charset="-5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99B7C7-A218-4593-8952-80A50F491DD0}"/>
              </a:ext>
            </a:extLst>
          </p:cNvPr>
          <p:cNvSpPr txBox="1"/>
          <p:nvPr/>
        </p:nvSpPr>
        <p:spPr>
          <a:xfrm>
            <a:off x="8837611" y="4768771"/>
            <a:ext cx="1975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Montserrat" pitchFamily="2" charset="-52"/>
              </a:rPr>
              <a:t>Подключение </a:t>
            </a:r>
            <a:r>
              <a:rPr lang="en-US" dirty="0">
                <a:latin typeface="Montserrat" pitchFamily="2" charset="-52"/>
              </a:rPr>
              <a:t>API</a:t>
            </a:r>
            <a:endParaRPr lang="ru-RU" dirty="0">
              <a:latin typeface="Montserrat" pitchFamily="2" charset="-5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CC02E7-F5C1-4DC0-AAC2-0E39103B2CED}"/>
              </a:ext>
            </a:extLst>
          </p:cNvPr>
          <p:cNvSpPr txBox="1"/>
          <p:nvPr/>
        </p:nvSpPr>
        <p:spPr>
          <a:xfrm>
            <a:off x="8837612" y="3103556"/>
            <a:ext cx="1975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Montserrat" pitchFamily="2" charset="-52"/>
              </a:rPr>
              <a:t>Создание корректной базы данных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587BBE-4440-488F-ADE6-6A02809BE764}"/>
              </a:ext>
            </a:extLst>
          </p:cNvPr>
          <p:cNvSpPr txBox="1"/>
          <p:nvPr/>
        </p:nvSpPr>
        <p:spPr>
          <a:xfrm>
            <a:off x="3177317" y="2550155"/>
            <a:ext cx="834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3481C3-8022-4597-9F33-ACF379BC1290}"/>
              </a:ext>
            </a:extLst>
          </p:cNvPr>
          <p:cNvSpPr txBox="1"/>
          <p:nvPr/>
        </p:nvSpPr>
        <p:spPr>
          <a:xfrm>
            <a:off x="5893889" y="2550155"/>
            <a:ext cx="834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46A10E-DD36-4909-83E5-9A7FC527E240}"/>
              </a:ext>
            </a:extLst>
          </p:cNvPr>
          <p:cNvSpPr txBox="1"/>
          <p:nvPr/>
        </p:nvSpPr>
        <p:spPr>
          <a:xfrm>
            <a:off x="8837611" y="4122440"/>
            <a:ext cx="834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E6F0EC-1E59-470F-954C-BB7EC92FDC5D}"/>
              </a:ext>
            </a:extLst>
          </p:cNvPr>
          <p:cNvSpPr txBox="1"/>
          <p:nvPr/>
        </p:nvSpPr>
        <p:spPr>
          <a:xfrm>
            <a:off x="5845467" y="4126303"/>
            <a:ext cx="834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1723B2-DE43-4646-9D95-B64F22DD4A4F}"/>
              </a:ext>
            </a:extLst>
          </p:cNvPr>
          <p:cNvSpPr txBox="1"/>
          <p:nvPr/>
        </p:nvSpPr>
        <p:spPr>
          <a:xfrm>
            <a:off x="3177317" y="4137066"/>
            <a:ext cx="834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BD0DD8-E15B-4D7B-B87F-C3C16C3B7684}"/>
              </a:ext>
            </a:extLst>
          </p:cNvPr>
          <p:cNvSpPr txBox="1"/>
          <p:nvPr/>
        </p:nvSpPr>
        <p:spPr>
          <a:xfrm>
            <a:off x="8846097" y="2550155"/>
            <a:ext cx="834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614F7A-95CB-41C7-BEB2-20CC81ADE261}"/>
              </a:ext>
            </a:extLst>
          </p:cNvPr>
          <p:cNvSpPr txBox="1"/>
          <p:nvPr/>
        </p:nvSpPr>
        <p:spPr>
          <a:xfrm>
            <a:off x="3177317" y="4783397"/>
            <a:ext cx="1975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Montserrat" pitchFamily="2" charset="-52"/>
              </a:rPr>
              <a:t>Фильтрация данных</a:t>
            </a:r>
          </a:p>
        </p:txBody>
      </p:sp>
    </p:spTree>
    <p:extLst>
      <p:ext uri="{BB962C8B-B14F-4D97-AF65-F5344CB8AC3E}">
        <p14:creationId xmlns:p14="http://schemas.microsoft.com/office/powerpoint/2010/main" val="6792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5" grpId="0"/>
      <p:bldP spid="16" grpId="0"/>
      <p:bldP spid="17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E243C0C-0AF3-4B83-BE47-168C2AAE0A9C}"/>
              </a:ext>
            </a:extLst>
          </p:cNvPr>
          <p:cNvSpPr/>
          <p:nvPr/>
        </p:nvSpPr>
        <p:spPr>
          <a:xfrm>
            <a:off x="328863" y="332873"/>
            <a:ext cx="11534274" cy="6192253"/>
          </a:xfrm>
          <a:prstGeom prst="roundRect">
            <a:avLst>
              <a:gd name="adj" fmla="val 3973"/>
            </a:avLst>
          </a:prstGeom>
          <a:solidFill>
            <a:schemeClr val="bg1"/>
          </a:solidFill>
          <a:ln>
            <a:noFill/>
          </a:ln>
          <a:effectLst>
            <a:outerShdw blurRad="50800" dist="127000" dir="5400000" algn="t" rotWithShape="0">
              <a:prstClr val="black">
                <a:alpha val="7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7C5656B0-5A6E-405B-B922-BA6F72994C5A}"/>
              </a:ext>
            </a:extLst>
          </p:cNvPr>
          <p:cNvSpPr/>
          <p:nvPr/>
        </p:nvSpPr>
        <p:spPr>
          <a:xfrm>
            <a:off x="8149388" y="575509"/>
            <a:ext cx="3240506" cy="37097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Умный поиск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A3BC1D6-0B16-4381-8D04-745FBB5EA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997" y="658473"/>
            <a:ext cx="205921" cy="20592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F149866-1A79-41C3-BE7B-B783D46F0E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06" y="529390"/>
            <a:ext cx="417094" cy="417094"/>
          </a:xfrm>
          <a:prstGeom prst="rect">
            <a:avLst/>
          </a:prstGeom>
        </p:spPr>
      </p:pic>
      <p:sp>
        <p:nvSpPr>
          <p:cNvPr id="48" name="Дуга 47">
            <a:extLst>
              <a:ext uri="{FF2B5EF4-FFF2-40B4-BE49-F238E27FC236}">
                <a16:creationId xmlns:a16="http://schemas.microsoft.com/office/drawing/2014/main" id="{EF00637A-95A2-428C-AE29-8687D55446DE}"/>
              </a:ext>
            </a:extLst>
          </p:cNvPr>
          <p:cNvSpPr/>
          <p:nvPr/>
        </p:nvSpPr>
        <p:spPr>
          <a:xfrm rot="1800000">
            <a:off x="418048" y="5499183"/>
            <a:ext cx="4988537" cy="3099926"/>
          </a:xfrm>
          <a:prstGeom prst="arc">
            <a:avLst>
              <a:gd name="adj1" fmla="val 8320914"/>
              <a:gd name="adj2" fmla="val 50451"/>
            </a:avLst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FD8774-2658-4378-86B1-2D0011E6AF80}"/>
              </a:ext>
            </a:extLst>
          </p:cNvPr>
          <p:cNvSpPr txBox="1"/>
          <p:nvPr/>
        </p:nvSpPr>
        <p:spPr>
          <a:xfrm>
            <a:off x="867572" y="1041100"/>
            <a:ext cx="49798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dirty="0">
                <a:solidFill>
                  <a:srgbClr val="434343"/>
                </a:solidFill>
              </a:rPr>
              <a:t>Наша фишка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8AC7CE-D646-47B0-82D6-7EE64391B9EC}"/>
              </a:ext>
            </a:extLst>
          </p:cNvPr>
          <p:cNvSpPr txBox="1"/>
          <p:nvPr/>
        </p:nvSpPr>
        <p:spPr>
          <a:xfrm>
            <a:off x="6572728" y="1774793"/>
            <a:ext cx="3449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434343"/>
                </a:solidFill>
                <a:latin typeface="Montserrat" pitchFamily="2" charset="-52"/>
              </a:rPr>
              <a:t>Чат с роботом-помощником Тимуром</a:t>
            </a:r>
          </a:p>
        </p:txBody>
      </p:sp>
      <p:sp>
        <p:nvSpPr>
          <p:cNvPr id="9" name="Облачко с текстом: овальное 8">
            <a:extLst>
              <a:ext uri="{FF2B5EF4-FFF2-40B4-BE49-F238E27FC236}">
                <a16:creationId xmlns:a16="http://schemas.microsoft.com/office/drawing/2014/main" id="{046139A0-260D-466B-B55C-F703CE0275DF}"/>
              </a:ext>
            </a:extLst>
          </p:cNvPr>
          <p:cNvSpPr/>
          <p:nvPr/>
        </p:nvSpPr>
        <p:spPr>
          <a:xfrm>
            <a:off x="5742970" y="2937125"/>
            <a:ext cx="2671809" cy="1537403"/>
          </a:xfrm>
          <a:prstGeom prst="wedgeEllipseCallout">
            <a:avLst>
              <a:gd name="adj1" fmla="val 55188"/>
              <a:gd name="adj2" fmla="val 42500"/>
            </a:avLst>
          </a:prstGeom>
          <a:solidFill>
            <a:srgbClr val="F3F3F7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Variable Small Light" pitchFamily="2" charset="0"/>
              </a:rPr>
              <a:t>Я помогу найти Вам информацию!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10DBFB-A2AB-48B5-9E06-22E47F2C6337}"/>
              </a:ext>
            </a:extLst>
          </p:cNvPr>
          <p:cNvSpPr txBox="1"/>
          <p:nvPr/>
        </p:nvSpPr>
        <p:spPr>
          <a:xfrm>
            <a:off x="919088" y="2161968"/>
            <a:ext cx="38122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-52"/>
              </a:rPr>
              <a:t>Благодаря роботу поиск интересующей информации на сайте становится более простым и быстрым, с помощью вопросов он найдёт для вас всё необходимое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12A7705-0F96-4521-A02C-864FA432C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103" y="2226998"/>
            <a:ext cx="2671809" cy="429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16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E243C0C-0AF3-4B83-BE47-168C2AAE0A9C}"/>
              </a:ext>
            </a:extLst>
          </p:cNvPr>
          <p:cNvSpPr/>
          <p:nvPr/>
        </p:nvSpPr>
        <p:spPr>
          <a:xfrm>
            <a:off x="328863" y="332873"/>
            <a:ext cx="11534274" cy="6192253"/>
          </a:xfrm>
          <a:prstGeom prst="roundRect">
            <a:avLst>
              <a:gd name="adj" fmla="val 3973"/>
            </a:avLst>
          </a:prstGeom>
          <a:solidFill>
            <a:schemeClr val="bg1"/>
          </a:solidFill>
          <a:ln>
            <a:noFill/>
          </a:ln>
          <a:effectLst>
            <a:outerShdw blurRad="50800" dist="127000" dir="5400000" algn="t" rotWithShape="0">
              <a:prstClr val="black">
                <a:alpha val="7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7C5656B0-5A6E-405B-B922-BA6F72994C5A}"/>
              </a:ext>
            </a:extLst>
          </p:cNvPr>
          <p:cNvSpPr/>
          <p:nvPr/>
        </p:nvSpPr>
        <p:spPr>
          <a:xfrm>
            <a:off x="8149388" y="655719"/>
            <a:ext cx="3240506" cy="37097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Умный поиск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A3BC1D6-0B16-4381-8D04-745FBB5EA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997" y="722641"/>
            <a:ext cx="205921" cy="20592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F149866-1A79-41C3-BE7B-B783D46F0E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06" y="561474"/>
            <a:ext cx="417094" cy="417094"/>
          </a:xfrm>
          <a:prstGeom prst="rect">
            <a:avLst/>
          </a:prstGeom>
        </p:spPr>
      </p:pic>
      <p:sp>
        <p:nvSpPr>
          <p:cNvPr id="48" name="Дуга 47">
            <a:extLst>
              <a:ext uri="{FF2B5EF4-FFF2-40B4-BE49-F238E27FC236}">
                <a16:creationId xmlns:a16="http://schemas.microsoft.com/office/drawing/2014/main" id="{EF00637A-95A2-428C-AE29-8687D55446DE}"/>
              </a:ext>
            </a:extLst>
          </p:cNvPr>
          <p:cNvSpPr/>
          <p:nvPr/>
        </p:nvSpPr>
        <p:spPr>
          <a:xfrm rot="19765629">
            <a:off x="10219567" y="1165882"/>
            <a:ext cx="3564359" cy="5741263"/>
          </a:xfrm>
          <a:prstGeom prst="arc">
            <a:avLst>
              <a:gd name="adj1" fmla="val 3078125"/>
              <a:gd name="adj2" fmla="val 50451"/>
            </a:avLst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FD8774-2658-4378-86B1-2D0011E6AF80}"/>
              </a:ext>
            </a:extLst>
          </p:cNvPr>
          <p:cNvSpPr txBox="1"/>
          <p:nvPr/>
        </p:nvSpPr>
        <p:spPr>
          <a:xfrm>
            <a:off x="1664368" y="655719"/>
            <a:ext cx="4876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>
                <a:solidFill>
                  <a:srgbClr val="434343"/>
                </a:solidFill>
              </a:rPr>
              <a:t>Что мы использовали</a:t>
            </a:r>
          </a:p>
        </p:txBody>
      </p:sp>
      <p:pic>
        <p:nvPicPr>
          <p:cNvPr id="1034" name="Picture 10" descr="Picture background">
            <a:extLst>
              <a:ext uri="{FF2B5EF4-FFF2-40B4-BE49-F238E27FC236}">
                <a16:creationId xmlns:a16="http://schemas.microsoft.com/office/drawing/2014/main" id="{8755B3A5-2497-478E-BA3D-06B387D02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91062" y="4666272"/>
            <a:ext cx="3240506" cy="167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icture background">
            <a:extLst>
              <a:ext uri="{FF2B5EF4-FFF2-40B4-BE49-F238E27FC236}">
                <a16:creationId xmlns:a16="http://schemas.microsoft.com/office/drawing/2014/main" id="{D1EB9EB9-3380-45A9-8607-C32143DB8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4941" y="2634495"/>
            <a:ext cx="3227672" cy="195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B8BADA-DC9B-4D17-AC0B-9437B677E717}"/>
              </a:ext>
            </a:extLst>
          </p:cNvPr>
          <p:cNvSpPr txBox="1"/>
          <p:nvPr/>
        </p:nvSpPr>
        <p:spPr>
          <a:xfrm>
            <a:off x="4925352" y="4666272"/>
            <a:ext cx="40468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Montserrat" pitchFamily="2" charset="-52"/>
              </a:rPr>
              <a:t>Фреймворк JavaScript для создания пользовательских интерфейсов, обеспечивая простоту использования и гибкость. В нашей работе он использовался…..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2D3614-9F13-454D-ABEC-626A8F73B539}"/>
              </a:ext>
            </a:extLst>
          </p:cNvPr>
          <p:cNvSpPr txBox="1"/>
          <p:nvPr/>
        </p:nvSpPr>
        <p:spPr>
          <a:xfrm>
            <a:off x="1668379" y="2874219"/>
            <a:ext cx="40468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Montserrat" pitchFamily="2" charset="-52"/>
              </a:rPr>
              <a:t>Фреймворк для разработки веб-приложений на языке PHP. С помощью него мы реализовали фильтрацию данных и умный поиск.</a:t>
            </a:r>
          </a:p>
        </p:txBody>
      </p:sp>
    </p:spTree>
    <p:extLst>
      <p:ext uri="{BB962C8B-B14F-4D97-AF65-F5344CB8AC3E}">
        <p14:creationId xmlns:p14="http://schemas.microsoft.com/office/powerpoint/2010/main" val="142169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0.00185 L -0.56107 0.00417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060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6 L 0.37487 0.00069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3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E243C0C-0AF3-4B83-BE47-168C2AAE0A9C}"/>
              </a:ext>
            </a:extLst>
          </p:cNvPr>
          <p:cNvSpPr/>
          <p:nvPr/>
        </p:nvSpPr>
        <p:spPr>
          <a:xfrm>
            <a:off x="267311" y="382868"/>
            <a:ext cx="11534274" cy="6192253"/>
          </a:xfrm>
          <a:prstGeom prst="roundRect">
            <a:avLst>
              <a:gd name="adj" fmla="val 3973"/>
            </a:avLst>
          </a:prstGeom>
          <a:solidFill>
            <a:schemeClr val="bg1"/>
          </a:solidFill>
          <a:ln>
            <a:noFill/>
          </a:ln>
          <a:effectLst>
            <a:outerShdw blurRad="50800" dist="127000" dir="5400000" algn="t" rotWithShape="0">
              <a:prstClr val="black">
                <a:alpha val="7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7C5656B0-5A6E-405B-B922-BA6F72994C5A}"/>
              </a:ext>
            </a:extLst>
          </p:cNvPr>
          <p:cNvSpPr/>
          <p:nvPr/>
        </p:nvSpPr>
        <p:spPr>
          <a:xfrm>
            <a:off x="8149388" y="575509"/>
            <a:ext cx="3240506" cy="37097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Умный поиск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A3BC1D6-0B16-4381-8D04-745FBB5EA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997" y="658473"/>
            <a:ext cx="205921" cy="20592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F149866-1A79-41C3-BE7B-B783D46F0E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06" y="529390"/>
            <a:ext cx="417094" cy="417094"/>
          </a:xfrm>
          <a:prstGeom prst="rect">
            <a:avLst/>
          </a:prstGeom>
        </p:spPr>
      </p:pic>
      <p:sp>
        <p:nvSpPr>
          <p:cNvPr id="48" name="Дуга 47">
            <a:extLst>
              <a:ext uri="{FF2B5EF4-FFF2-40B4-BE49-F238E27FC236}">
                <a16:creationId xmlns:a16="http://schemas.microsoft.com/office/drawing/2014/main" id="{EF00637A-95A2-428C-AE29-8687D55446DE}"/>
              </a:ext>
            </a:extLst>
          </p:cNvPr>
          <p:cNvSpPr/>
          <p:nvPr/>
        </p:nvSpPr>
        <p:spPr>
          <a:xfrm rot="13840736">
            <a:off x="7932391" y="-376128"/>
            <a:ext cx="5704424" cy="2886797"/>
          </a:xfrm>
          <a:prstGeom prst="arc">
            <a:avLst>
              <a:gd name="adj1" fmla="val 8320914"/>
              <a:gd name="adj2" fmla="val 1521668"/>
            </a:avLst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FD8774-2658-4378-86B1-2D0011E6AF80}"/>
              </a:ext>
            </a:extLst>
          </p:cNvPr>
          <p:cNvSpPr txBox="1"/>
          <p:nvPr/>
        </p:nvSpPr>
        <p:spPr>
          <a:xfrm>
            <a:off x="328863" y="678590"/>
            <a:ext cx="62403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dirty="0">
                <a:solidFill>
                  <a:srgbClr val="434343"/>
                </a:solidFill>
              </a:rPr>
              <a:t>Итоговая работа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011854-17D9-40CB-B5AF-2D8BAB728C4D}"/>
              </a:ext>
            </a:extLst>
          </p:cNvPr>
          <p:cNvSpPr txBox="1"/>
          <p:nvPr/>
        </p:nvSpPr>
        <p:spPr>
          <a:xfrm>
            <a:off x="4913851" y="3144826"/>
            <a:ext cx="44248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Montserrat" pitchFamily="2" charset="-52"/>
              </a:rPr>
              <a:t>Дизайн, в который каждая деталь была продумана с заботой о пользователе, а работа была дополнена инновационным роботом, который помогает сделать поиск легким и приятным.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298258-74FF-44D7-85A6-1F1EB4AB53B6}"/>
              </a:ext>
            </a:extLst>
          </p:cNvPr>
          <p:cNvSpPr txBox="1"/>
          <p:nvPr/>
        </p:nvSpPr>
        <p:spPr>
          <a:xfrm>
            <a:off x="4913851" y="1901205"/>
            <a:ext cx="32243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434343"/>
                </a:solidFill>
              </a:rPr>
              <a:t>Наша команда вложила массу усилий в этот проект, и каждый этап работы был значим и продуктивен. Вот что мы сделали: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2CFD27-D7ED-4696-A731-4E82CB53EAD4}"/>
              </a:ext>
            </a:extLst>
          </p:cNvPr>
          <p:cNvSpPr txBox="1"/>
          <p:nvPr/>
        </p:nvSpPr>
        <p:spPr>
          <a:xfrm>
            <a:off x="6442559" y="4371732"/>
            <a:ext cx="38529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Montserrat" pitchFamily="2" charset="-52"/>
              </a:rPr>
              <a:t>Мы разработали фильтрацию данных, которая обеспечивает четкое и эффективное отображение информации.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278CF2-3273-48DE-9390-3C4782E51417}"/>
              </a:ext>
            </a:extLst>
          </p:cNvPr>
          <p:cNvSpPr txBox="1"/>
          <p:nvPr/>
        </p:nvSpPr>
        <p:spPr>
          <a:xfrm>
            <a:off x="7484533" y="5372517"/>
            <a:ext cx="4220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Montserrat" pitchFamily="2" charset="-52"/>
              </a:rPr>
              <a:t>Наша команда создала удобное и мощное API, которое делает взаимодействие с нашим продуктом гладким и эффективным. </a:t>
            </a:r>
          </a:p>
        </p:txBody>
      </p:sp>
      <p:sp>
        <p:nvSpPr>
          <p:cNvPr id="10" name="Звезда: 5 точек 9">
            <a:extLst>
              <a:ext uri="{FF2B5EF4-FFF2-40B4-BE49-F238E27FC236}">
                <a16:creationId xmlns:a16="http://schemas.microsoft.com/office/drawing/2014/main" id="{EC4B93EC-FC97-4198-A090-1865E2C7DC4D}"/>
              </a:ext>
            </a:extLst>
          </p:cNvPr>
          <p:cNvSpPr/>
          <p:nvPr/>
        </p:nvSpPr>
        <p:spPr>
          <a:xfrm>
            <a:off x="4659367" y="3224994"/>
            <a:ext cx="254484" cy="254000"/>
          </a:xfrm>
          <a:prstGeom prst="star5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E0947AE-B1B8-4AA7-91BE-9A4015CAF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006" y="2493025"/>
            <a:ext cx="3518666" cy="2985896"/>
          </a:xfrm>
          <a:prstGeom prst="rect">
            <a:avLst/>
          </a:prstGeom>
        </p:spPr>
      </p:pic>
      <p:sp>
        <p:nvSpPr>
          <p:cNvPr id="16" name="Звезда: 5 точек 15">
            <a:extLst>
              <a:ext uri="{FF2B5EF4-FFF2-40B4-BE49-F238E27FC236}">
                <a16:creationId xmlns:a16="http://schemas.microsoft.com/office/drawing/2014/main" id="{01118E79-2F4F-4B83-8160-2399FD5AB859}"/>
              </a:ext>
            </a:extLst>
          </p:cNvPr>
          <p:cNvSpPr/>
          <p:nvPr/>
        </p:nvSpPr>
        <p:spPr>
          <a:xfrm>
            <a:off x="6096000" y="4421544"/>
            <a:ext cx="278817" cy="254000"/>
          </a:xfrm>
          <a:prstGeom prst="star5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Звезда: 5 точек 16">
            <a:extLst>
              <a:ext uri="{FF2B5EF4-FFF2-40B4-BE49-F238E27FC236}">
                <a16:creationId xmlns:a16="http://schemas.microsoft.com/office/drawing/2014/main" id="{48D33B8C-B03E-4305-8226-16BCB174A16C}"/>
              </a:ext>
            </a:extLst>
          </p:cNvPr>
          <p:cNvSpPr/>
          <p:nvPr/>
        </p:nvSpPr>
        <p:spPr>
          <a:xfrm>
            <a:off x="7126291" y="5415145"/>
            <a:ext cx="280988" cy="254000"/>
          </a:xfrm>
          <a:prstGeom prst="star5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04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220</Words>
  <Application>Microsoft Office PowerPoint</Application>
  <PresentationFormat>Широкоэкранный</PresentationFormat>
  <Paragraphs>38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2" baseType="lpstr">
      <vt:lpstr>Montserrat</vt:lpstr>
      <vt:lpstr>Calibri Light</vt:lpstr>
      <vt:lpstr>Calibri</vt:lpstr>
      <vt:lpstr>Segoe UI Variable Small Light</vt:lpstr>
      <vt:lpstr>Arial Narrow</vt:lpstr>
      <vt:lpstr>Arial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Диана</dc:creator>
  <cp:lastModifiedBy>Диана</cp:lastModifiedBy>
  <cp:revision>35</cp:revision>
  <dcterms:created xsi:type="dcterms:W3CDTF">2024-04-27T09:06:17Z</dcterms:created>
  <dcterms:modified xsi:type="dcterms:W3CDTF">2024-04-28T02:35:34Z</dcterms:modified>
</cp:coreProperties>
</file>